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693400" cx="7556500"/>
  <p:notesSz cx="7556500" cy="10693400"/>
  <p:embeddedFontLst>
    <p:embeddedFont>
      <p:font typeface="Montserrat"/>
      <p:regular r:id="rId8"/>
      <p:bold r:id="rId9"/>
      <p:italic r:id="rId10"/>
      <p:boldItalic r:id="rId11"/>
    </p:embeddedFont>
    <p:embeddedFont>
      <p:font typeface="Palatino Linotype"/>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iYGl30lbziI0HqT0A/CYahymhu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PalatinoLinotype-bold.fntdata"/><Relationship Id="rId12" Type="http://schemas.openxmlformats.org/officeDocument/2006/relationships/font" Target="fonts/PalatinoLinotyp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bold.fntdata"/><Relationship Id="rId15" Type="http://schemas.openxmlformats.org/officeDocument/2006/relationships/font" Target="fonts/PalatinoLinotype-boldItalic.fntdata"/><Relationship Id="rId14" Type="http://schemas.openxmlformats.org/officeDocument/2006/relationships/font" Target="fonts/PalatinoLinotype-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b="0" l="0" r="0" t="0"/>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rect b="b" l="l" r="r" t="t"/>
            <a:pathLst>
              <a:path extrusionOk="0" h="485140" w="487679">
                <a:moveTo>
                  <a:pt x="130886" y="352640"/>
                </a:moveTo>
                <a:lnTo>
                  <a:pt x="130429" y="352158"/>
                </a:lnTo>
                <a:lnTo>
                  <a:pt x="130429" y="352640"/>
                </a:lnTo>
                <a:lnTo>
                  <a:pt x="130886" y="352640"/>
                </a:lnTo>
                <a:close/>
              </a:path>
              <a:path extrusionOk="0" h="485140" w="487679">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b="0" l="0" r="0" t="0"/>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b="0" l="0" r="0" t="0"/>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b="0" l="0" r="0" t="0"/>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rect b="b" l="l" r="r" t="t"/>
            <a:pathLst>
              <a:path extrusionOk="0" h="2433320" w="3846195">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rect b="b" l="l" r="r" t="t"/>
            <a:pathLst>
              <a:path extrusionOk="0" h="2771140" w="3555365">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4"/>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4"/>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descr="Une image contenant texte, capture d’écran, Police, logo&#10;&#10;Description générée automatiquement" id="27" name="Google Shape;27;p4"/>
          <p:cNvPicPr preferRelativeResize="0"/>
          <p:nvPr/>
        </p:nvPicPr>
        <p:blipFill rotWithShape="1">
          <a:blip r:embed="rId5">
            <a:alphaModFix/>
          </a:blip>
          <a:srcRect b="0" l="0" r="0" t="0"/>
          <a:stretch/>
        </p:blipFill>
        <p:spPr>
          <a:xfrm>
            <a:off x="6229772" y="9706976"/>
            <a:ext cx="901278" cy="601205"/>
          </a:xfrm>
          <a:prstGeom prst="rect">
            <a:avLst/>
          </a:prstGeom>
          <a:noFill/>
          <a:ln>
            <a:noFill/>
          </a:ln>
        </p:spPr>
      </p:pic>
      <p:grpSp>
        <p:nvGrpSpPr>
          <p:cNvPr id="28" name="Google Shape;28;p4"/>
          <p:cNvGrpSpPr/>
          <p:nvPr/>
        </p:nvGrpSpPr>
        <p:grpSpPr>
          <a:xfrm>
            <a:off x="4810377" y="9817078"/>
            <a:ext cx="1251653" cy="381000"/>
            <a:chOff x="4680794" y="9427183"/>
            <a:chExt cx="1251653" cy="381000"/>
          </a:xfrm>
        </p:grpSpPr>
        <p:pic>
          <p:nvPicPr>
            <p:cNvPr descr="Creative-Commons-Icons - birnbaum media.lab" id="29" name="Google Shape;29;p4"/>
            <p:cNvPicPr preferRelativeResize="0"/>
            <p:nvPr/>
          </p:nvPicPr>
          <p:blipFill rotWithShape="1">
            <a:blip r:embed="rId6">
              <a:alphaModFix/>
            </a:blip>
            <a:srcRect b="41394" l="14816" r="71599" t="7492"/>
            <a:stretch/>
          </p:blipFill>
          <p:spPr>
            <a:xfrm>
              <a:off x="5021898" y="9446288"/>
              <a:ext cx="304801" cy="344057"/>
            </a:xfrm>
            <a:prstGeom prst="rect">
              <a:avLst/>
            </a:prstGeom>
            <a:noFill/>
            <a:ln>
              <a:noFill/>
            </a:ln>
          </p:spPr>
        </p:pic>
        <p:pic>
          <p:nvPicPr>
            <p:cNvPr descr="Creative-Commons-Icons - birnbaum media.lab" id="30" name="Google Shape;30;p4"/>
            <p:cNvPicPr preferRelativeResize="0"/>
            <p:nvPr/>
          </p:nvPicPr>
          <p:blipFill rotWithShape="1">
            <a:blip r:embed="rId6">
              <a:alphaModFix/>
            </a:blip>
            <a:srcRect b="40730" l="-1005" r="84312" t="12217"/>
            <a:stretch/>
          </p:blipFill>
          <p:spPr>
            <a:xfrm>
              <a:off x="4680794" y="9479793"/>
              <a:ext cx="374565" cy="316731"/>
            </a:xfrm>
            <a:prstGeom prst="ellipse">
              <a:avLst/>
            </a:prstGeom>
            <a:noFill/>
            <a:ln>
              <a:noFill/>
            </a:ln>
          </p:spPr>
        </p:pic>
        <p:pic>
          <p:nvPicPr>
            <p:cNvPr descr="Creative-Commons-Icons - birnbaum media.lab" id="31" name="Google Shape;31;p4"/>
            <p:cNvPicPr preferRelativeResize="0"/>
            <p:nvPr/>
          </p:nvPicPr>
          <p:blipFill rotWithShape="1">
            <a:blip r:embed="rId6">
              <a:alphaModFix/>
            </a:blip>
            <a:srcRect b="38983" l="29256" r="57160" t="7974"/>
            <a:stretch/>
          </p:blipFill>
          <p:spPr>
            <a:xfrm>
              <a:off x="5330551" y="9445655"/>
              <a:ext cx="304800" cy="357048"/>
            </a:xfrm>
            <a:prstGeom prst="rect">
              <a:avLst/>
            </a:prstGeom>
            <a:noFill/>
            <a:ln>
              <a:noFill/>
            </a:ln>
          </p:spPr>
        </p:pic>
        <p:pic>
          <p:nvPicPr>
            <p:cNvPr descr="Creative-Commons-Icons - birnbaum media.lab" id="32" name="Google Shape;32;p4"/>
            <p:cNvPicPr preferRelativeResize="0"/>
            <p:nvPr/>
          </p:nvPicPr>
          <p:blipFill rotWithShape="1">
            <a:blip r:embed="rId6">
              <a:alphaModFix/>
            </a:blip>
            <a:srcRect b="37728" l="43212" r="43204" t="5671"/>
            <a:stretch/>
          </p:blipFill>
          <p:spPr>
            <a:xfrm>
              <a:off x="5627647" y="9427183"/>
              <a:ext cx="304800" cy="381000"/>
            </a:xfrm>
            <a:prstGeom prst="rect">
              <a:avLst/>
            </a:prstGeom>
            <a:noFill/>
            <a:ln>
              <a:noFill/>
            </a:ln>
          </p:spPr>
        </p:pic>
      </p:grpSp>
      <p:pic>
        <p:nvPicPr>
          <p:cNvPr descr="Une image contenant Police, Graphique, logo, capture d’écran&#10;&#10;Description générée automatiquement" id="33" name="Google Shape;33;p4"/>
          <p:cNvPicPr preferRelativeResize="0"/>
          <p:nvPr/>
        </p:nvPicPr>
        <p:blipFill rotWithShape="1">
          <a:blip r:embed="rId7">
            <a:alphaModFix/>
          </a:blip>
          <a:srcRect b="21586" l="0" r="0" t="19708"/>
          <a:stretch/>
        </p:blipFill>
        <p:spPr>
          <a:xfrm>
            <a:off x="255048" y="9817078"/>
            <a:ext cx="1449455" cy="6012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5"/>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6"/>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6"/>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6"/>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7"/>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52" name="Shape 52"/>
        <p:cNvGrpSpPr/>
        <p:nvPr/>
      </p:nvGrpSpPr>
      <p:grpSpPr>
        <a:xfrm>
          <a:off x="0" y="0"/>
          <a:ext cx="0" cy="0"/>
          <a:chOff x="0" y="0"/>
          <a:chExt cx="0" cy="0"/>
        </a:xfrm>
      </p:grpSpPr>
      <p:sp>
        <p:nvSpPr>
          <p:cNvPr id="53" name="Google Shape;53;p8"/>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b="0" l="0" r="0" t="0"/>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b="0" l="0" r="0" t="0"/>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b="0" l="0" r="0" t="0"/>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rect b="b" l="l" r="r" t="t"/>
            <a:pathLst>
              <a:path extrusionOk="0" h="2431415" w="3844925">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rect b="b" l="l" r="r" t="t"/>
            <a:pathLst>
              <a:path extrusionOk="0" h="2773045" w="3556635">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rect b="b" l="l" r="r" t="t"/>
            <a:pathLst>
              <a:path extrusionOk="0" h="4539615" w="646049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cap="flat" cmpd="sng" w="13575">
            <a:solidFill>
              <a:srgbClr val="F066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rect b="b" l="l" r="r" t="t"/>
            <a:pathLst>
              <a:path extrusionOk="0" h="215900" w="1802764">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sng" cap="none" strike="noStrik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buNone/>
              <a:defRPr b="1" i="0" sz="1200" u="none">
                <a:solidFill>
                  <a:schemeClr val="lt1"/>
                </a:solidFill>
                <a:latin typeface="Tahoma"/>
                <a:ea typeface="Tahoma"/>
                <a:cs typeface="Tahoma"/>
                <a:sym typeface="Tahoma"/>
              </a:defRPr>
            </a:lvl1pPr>
            <a:lvl2pPr indent="0" lvl="1" marL="38100" marR="0" rtl="0" algn="l">
              <a:lnSpc>
                <a:spcPct val="100000"/>
              </a:lnSpc>
              <a:spcBef>
                <a:spcPts val="0"/>
              </a:spcBef>
              <a:buNone/>
              <a:defRPr b="1" i="0" sz="1200" u="none">
                <a:solidFill>
                  <a:schemeClr val="lt1"/>
                </a:solidFill>
                <a:latin typeface="Tahoma"/>
                <a:ea typeface="Tahoma"/>
                <a:cs typeface="Tahoma"/>
                <a:sym typeface="Tahoma"/>
              </a:defRPr>
            </a:lvl2pPr>
            <a:lvl3pPr indent="0" lvl="2" marL="38100" marR="0" rtl="0" algn="l">
              <a:lnSpc>
                <a:spcPct val="100000"/>
              </a:lnSpc>
              <a:spcBef>
                <a:spcPts val="0"/>
              </a:spcBef>
              <a:buNone/>
              <a:defRPr b="1" i="0" sz="1200" u="none">
                <a:solidFill>
                  <a:schemeClr val="lt1"/>
                </a:solidFill>
                <a:latin typeface="Tahoma"/>
                <a:ea typeface="Tahoma"/>
                <a:cs typeface="Tahoma"/>
                <a:sym typeface="Tahoma"/>
              </a:defRPr>
            </a:lvl3pPr>
            <a:lvl4pPr indent="0" lvl="3" marL="38100" marR="0" rtl="0" algn="l">
              <a:lnSpc>
                <a:spcPct val="100000"/>
              </a:lnSpc>
              <a:spcBef>
                <a:spcPts val="0"/>
              </a:spcBef>
              <a:buNone/>
              <a:defRPr b="1" i="0" sz="1200" u="none">
                <a:solidFill>
                  <a:schemeClr val="lt1"/>
                </a:solidFill>
                <a:latin typeface="Tahoma"/>
                <a:ea typeface="Tahoma"/>
                <a:cs typeface="Tahoma"/>
                <a:sym typeface="Tahoma"/>
              </a:defRPr>
            </a:lvl4pPr>
            <a:lvl5pPr indent="0" lvl="4" marL="38100" marR="0" rtl="0" algn="l">
              <a:lnSpc>
                <a:spcPct val="100000"/>
              </a:lnSpc>
              <a:spcBef>
                <a:spcPts val="0"/>
              </a:spcBef>
              <a:buNone/>
              <a:defRPr b="1" i="0" sz="1200" u="none">
                <a:solidFill>
                  <a:schemeClr val="lt1"/>
                </a:solidFill>
                <a:latin typeface="Tahoma"/>
                <a:ea typeface="Tahoma"/>
                <a:cs typeface="Tahoma"/>
                <a:sym typeface="Tahoma"/>
              </a:defRPr>
            </a:lvl5pPr>
            <a:lvl6pPr indent="0" lvl="5" marL="38100" marR="0" rtl="0" algn="l">
              <a:lnSpc>
                <a:spcPct val="100000"/>
              </a:lnSpc>
              <a:spcBef>
                <a:spcPts val="0"/>
              </a:spcBef>
              <a:buNone/>
              <a:defRPr b="1" i="0" sz="1200" u="none">
                <a:solidFill>
                  <a:schemeClr val="lt1"/>
                </a:solidFill>
                <a:latin typeface="Tahoma"/>
                <a:ea typeface="Tahoma"/>
                <a:cs typeface="Tahoma"/>
                <a:sym typeface="Tahoma"/>
              </a:defRPr>
            </a:lvl6pPr>
            <a:lvl7pPr indent="0" lvl="6" marL="38100" marR="0" rtl="0" algn="l">
              <a:lnSpc>
                <a:spcPct val="100000"/>
              </a:lnSpc>
              <a:spcBef>
                <a:spcPts val="0"/>
              </a:spcBef>
              <a:buNone/>
              <a:defRPr b="1" i="0" sz="1200" u="none">
                <a:solidFill>
                  <a:schemeClr val="lt1"/>
                </a:solidFill>
                <a:latin typeface="Tahoma"/>
                <a:ea typeface="Tahoma"/>
                <a:cs typeface="Tahoma"/>
                <a:sym typeface="Tahoma"/>
              </a:defRPr>
            </a:lvl7pPr>
            <a:lvl8pPr indent="0" lvl="7" marL="38100" marR="0" rtl="0" algn="l">
              <a:lnSpc>
                <a:spcPct val="100000"/>
              </a:lnSpc>
              <a:spcBef>
                <a:spcPts val="0"/>
              </a:spcBef>
              <a:buNone/>
              <a:defRPr b="1" i="0" sz="1200" u="none">
                <a:solidFill>
                  <a:schemeClr val="lt1"/>
                </a:solidFill>
                <a:latin typeface="Tahoma"/>
                <a:ea typeface="Tahoma"/>
                <a:cs typeface="Tahoma"/>
                <a:sym typeface="Tahoma"/>
              </a:defRPr>
            </a:lvl8pPr>
            <a:lvl9pPr indent="0" lvl="8" marL="38100" marR="0" rtl="0" algn="l">
              <a:lnSpc>
                <a:spcPct val="100000"/>
              </a:lnSpc>
              <a:spcBef>
                <a:spcPts val="0"/>
              </a:spcBef>
              <a:buNone/>
              <a:defRPr b="1" i="0" sz="1200" u="non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learningportal.iiep.unesco.org/en/library/guidelines-in-learning-space-innovations" TargetMode="External"/><Relationship Id="rId4" Type="http://schemas.openxmlformats.org/officeDocument/2006/relationships/hyperlink" Target="mailto:contact@learninglab-network.com" TargetMode="External"/><Relationship Id="rId5" Type="http://schemas.openxmlformats.org/officeDocument/2006/relationships/hyperlink" Target="http://www.learninglab-networ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p:nvPr/>
        </p:nvSpPr>
        <p:spPr>
          <a:xfrm>
            <a:off x="543858" y="1246201"/>
            <a:ext cx="1710391"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#IntelligenceCollective</a:t>
            </a:r>
            <a:endParaRPr/>
          </a:p>
        </p:txBody>
      </p:sp>
      <p:sp>
        <p:nvSpPr>
          <p:cNvPr id="74" name="Google Shape;74;p1"/>
          <p:cNvSpPr/>
          <p:nvPr/>
        </p:nvSpPr>
        <p:spPr>
          <a:xfrm>
            <a:off x="522920" y="1596177"/>
            <a:ext cx="16551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#RéflexionIndividuelle</a:t>
            </a:r>
            <a:endParaRPr/>
          </a:p>
        </p:txBody>
      </p:sp>
      <p:sp>
        <p:nvSpPr>
          <p:cNvPr id="75" name="Google Shape;75;p1"/>
          <p:cNvSpPr/>
          <p:nvPr/>
        </p:nvSpPr>
        <p:spPr>
          <a:xfrm>
            <a:off x="2330450" y="1246201"/>
            <a:ext cx="137160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#Co-construction</a:t>
            </a:r>
            <a:endParaRPr/>
          </a:p>
        </p:txBody>
      </p:sp>
      <p:sp>
        <p:nvSpPr>
          <p:cNvPr id="76" name="Google Shape;76;p1"/>
          <p:cNvSpPr/>
          <p:nvPr/>
        </p:nvSpPr>
        <p:spPr>
          <a:xfrm>
            <a:off x="2254250" y="1596177"/>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#Echange</a:t>
            </a:r>
            <a:endParaRPr/>
          </a:p>
        </p:txBody>
      </p:sp>
      <p:grpSp>
        <p:nvGrpSpPr>
          <p:cNvPr id="77" name="Google Shape;77;p1"/>
          <p:cNvGrpSpPr/>
          <p:nvPr/>
        </p:nvGrpSpPr>
        <p:grpSpPr>
          <a:xfrm>
            <a:off x="4443397" y="577872"/>
            <a:ext cx="2569206" cy="223902"/>
            <a:chOff x="4367196" y="512585"/>
            <a:chExt cx="2569206" cy="223902"/>
          </a:xfrm>
        </p:grpSpPr>
        <p:sp>
          <p:nvSpPr>
            <p:cNvPr id="78" name="Google Shape;78;p1"/>
            <p:cNvSpPr/>
            <p:nvPr/>
          </p:nvSpPr>
          <p:spPr>
            <a:xfrm>
              <a:off x="4367196" y="512585"/>
              <a:ext cx="2569206"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79" name="Google Shape;79;p1"/>
            <p:cNvSpPr/>
            <p:nvPr/>
          </p:nvSpPr>
          <p:spPr>
            <a:xfrm>
              <a:off x="4924425" y="531741"/>
              <a:ext cx="1978024"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60 – 120 (en mn)</a:t>
              </a:r>
              <a:endParaRPr/>
            </a:p>
          </p:txBody>
        </p:sp>
      </p:grpSp>
      <p:grpSp>
        <p:nvGrpSpPr>
          <p:cNvPr id="80" name="Google Shape;80;p1"/>
          <p:cNvGrpSpPr/>
          <p:nvPr/>
        </p:nvGrpSpPr>
        <p:grpSpPr>
          <a:xfrm>
            <a:off x="4440000" y="855598"/>
            <a:ext cx="2572603" cy="223902"/>
            <a:chOff x="4367196" y="512585"/>
            <a:chExt cx="2572603" cy="223902"/>
          </a:xfrm>
        </p:grpSpPr>
        <p:sp>
          <p:nvSpPr>
            <p:cNvPr id="81" name="Google Shape;81;p1"/>
            <p:cNvSpPr/>
            <p:nvPr/>
          </p:nvSpPr>
          <p:spPr>
            <a:xfrm>
              <a:off x="4367196" y="512585"/>
              <a:ext cx="2572603"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2" name="Google Shape;82;p1"/>
            <p:cNvSpPr/>
            <p:nvPr/>
          </p:nvSpPr>
          <p:spPr>
            <a:xfrm>
              <a:off x="5249398" y="532339"/>
              <a:ext cx="1656448"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35 – 70</a:t>
              </a:r>
              <a:endParaRPr/>
            </a:p>
          </p:txBody>
        </p:sp>
      </p:grpSp>
      <p:grpSp>
        <p:nvGrpSpPr>
          <p:cNvPr id="83" name="Google Shape;83;p1"/>
          <p:cNvGrpSpPr/>
          <p:nvPr/>
        </p:nvGrpSpPr>
        <p:grpSpPr>
          <a:xfrm>
            <a:off x="543859" y="2105339"/>
            <a:ext cx="6468745" cy="1481158"/>
            <a:chOff x="543859" y="2105339"/>
            <a:chExt cx="6468745" cy="1481158"/>
          </a:xfrm>
        </p:grpSpPr>
        <p:sp>
          <p:nvSpPr>
            <p:cNvPr id="84" name="Google Shape;84;p1"/>
            <p:cNvSpPr/>
            <p:nvPr/>
          </p:nvSpPr>
          <p:spPr>
            <a:xfrm>
              <a:off x="551856" y="2303797"/>
              <a:ext cx="6460748" cy="1282700"/>
            </a:xfrm>
            <a:prstGeom prst="roundRect">
              <a:avLst>
                <a:gd fmla="val 4824"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L’enseignant propose l’exploration collective d’un document en partageant la lecture en différentes parties. Chaque apprenant lit d’abord sa propre partie individuellement et prend des notes. </a:t>
              </a:r>
              <a:endParaRPr/>
            </a:p>
            <a:p>
              <a:pPr indent="0" lvl="0" marL="0" marR="0" rtl="0" algn="l">
                <a:spcBef>
                  <a:spcPts val="0"/>
                </a:spcBef>
                <a:spcAft>
                  <a:spcPts val="0"/>
                </a:spcAft>
                <a:buNone/>
              </a:pPr>
              <a:r>
                <a:rPr lang="fr-FR" sz="1100">
                  <a:solidFill>
                    <a:schemeClr val="dk1"/>
                  </a:solidFill>
                  <a:latin typeface="Calibri"/>
                  <a:ea typeface="Calibri"/>
                  <a:cs typeface="Calibri"/>
                  <a:sym typeface="Calibri"/>
                </a:rPr>
                <a:t>L’enseignant réunit ensuite la classe et aide à la compréhension du document en donnant la parole aux </a:t>
              </a:r>
              <a:r>
                <a:rPr lang="fr-FR" sz="1100">
                  <a:solidFill>
                    <a:schemeClr val="dk1"/>
                  </a:solidFill>
                  <a:latin typeface="Calibri"/>
                  <a:ea typeface="Calibri"/>
                  <a:cs typeface="Calibri"/>
                  <a:sym typeface="Calibri"/>
                </a:rPr>
                <a:t>volontaires</a:t>
              </a:r>
              <a:r>
                <a:rPr lang="fr-FR" sz="1100">
                  <a:solidFill>
                    <a:schemeClr val="dk1"/>
                  </a:solidFill>
                  <a:latin typeface="Calibri"/>
                  <a:ea typeface="Calibri"/>
                  <a:cs typeface="Calibri"/>
                  <a:sym typeface="Calibri"/>
                </a:rPr>
                <a:t>, selon un processus plus réactif que linéaire : tout le monde peut partager ses notes, où que se situe la partie du texte dans le récit, et tout le monde peut réagir et donner des informations en fonction de ce qui vient d’être dit par les autres participants.</a:t>
              </a:r>
              <a:endParaRPr b="1" sz="1100">
                <a:solidFill>
                  <a:schemeClr val="dk1"/>
                </a:solidFill>
                <a:latin typeface="Calibri"/>
                <a:ea typeface="Calibri"/>
                <a:cs typeface="Calibri"/>
                <a:sym typeface="Calibri"/>
              </a:endParaRPr>
            </a:p>
          </p:txBody>
        </p:sp>
        <p:sp>
          <p:nvSpPr>
            <p:cNvPr id="85" name="Google Shape;85;p1"/>
            <p:cNvSpPr/>
            <p:nvPr/>
          </p:nvSpPr>
          <p:spPr>
            <a:xfrm>
              <a:off x="543859" y="2105339"/>
              <a:ext cx="864193"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cap="flat" cmpd="sng" w="9525">
              <a:solidFill>
                <a:srgbClr val="F06657"/>
              </a:solidFill>
              <a:prstDash val="solid"/>
              <a:round/>
              <a:headEnd len="sm" w="sm" type="none"/>
              <a:tailEnd len="sm" w="sm" type="none"/>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6" name="Google Shape;86;p1"/>
          <p:cNvGrpSpPr/>
          <p:nvPr/>
        </p:nvGrpSpPr>
        <p:grpSpPr>
          <a:xfrm>
            <a:off x="4456569" y="1247745"/>
            <a:ext cx="2556034" cy="901362"/>
            <a:chOff x="4456569" y="1247745"/>
            <a:chExt cx="2556034" cy="901362"/>
          </a:xfrm>
        </p:grpSpPr>
        <p:sp>
          <p:nvSpPr>
            <p:cNvPr id="87" name="Google Shape;87;p1"/>
            <p:cNvSpPr/>
            <p:nvPr/>
          </p:nvSpPr>
          <p:spPr>
            <a:xfrm>
              <a:off x="4465238" y="1438705"/>
              <a:ext cx="2547365" cy="710402"/>
            </a:xfrm>
            <a:prstGeom prst="roundRect">
              <a:avLst>
                <a:gd fmla="val 9663"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88" name="Google Shape;88;p1"/>
            <p:cNvSpPr/>
            <p:nvPr/>
          </p:nvSpPr>
          <p:spPr>
            <a:xfrm>
              <a:off x="4456569" y="1247745"/>
              <a:ext cx="122491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89" name="Google Shape;89;p1"/>
          <p:cNvGrpSpPr/>
          <p:nvPr/>
        </p:nvGrpSpPr>
        <p:grpSpPr>
          <a:xfrm>
            <a:off x="3917613" y="3654671"/>
            <a:ext cx="3094990" cy="3308524"/>
            <a:chOff x="3917613" y="3654671"/>
            <a:chExt cx="3094990" cy="3308524"/>
          </a:xfrm>
        </p:grpSpPr>
        <p:sp>
          <p:nvSpPr>
            <p:cNvPr id="90" name="Google Shape;90;p1"/>
            <p:cNvSpPr/>
            <p:nvPr/>
          </p:nvSpPr>
          <p:spPr>
            <a:xfrm>
              <a:off x="3923558" y="3844270"/>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rPr lang="fr-FR" sz="1100">
                  <a:solidFill>
                    <a:schemeClr val="dk1"/>
                  </a:solidFill>
                  <a:latin typeface="Calibri"/>
                  <a:ea typeface="Calibri"/>
                  <a:cs typeface="Calibri"/>
                  <a:sym typeface="Calibri"/>
                </a:rPr>
                <a:t>Pour la lecture individuelle</a:t>
              </a:r>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Les apprenants choisissent eux-mêmes leur espace dans ou dehors de la salle de cours.</a:t>
              </a:r>
              <a:endParaRPr/>
            </a:p>
            <a:p>
              <a:pPr indent="0" lvl="0" marL="41910" marR="28575" rtl="0" algn="l">
                <a:lnSpc>
                  <a:spcPct val="100000"/>
                </a:lnSpc>
                <a:spcBef>
                  <a:spcPts val="100"/>
                </a:spcBef>
                <a:spcAft>
                  <a:spcPts val="0"/>
                </a:spcAft>
                <a:buNone/>
              </a:pPr>
              <a:r>
                <a:t/>
              </a:r>
              <a:endParaRPr sz="1100">
                <a:solidFill>
                  <a:schemeClr val="dk1"/>
                </a:solidFill>
                <a:latin typeface="Calibri"/>
                <a:ea typeface="Calibri"/>
                <a:cs typeface="Calibri"/>
                <a:sym typeface="Calibri"/>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Pour l’échange</a:t>
              </a:r>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Une configuration en U où tout le monde peut voir et être vu est idéale.</a:t>
              </a:r>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Un tableau d’affichage (mobile) aide à partager et organiser les contenus</a:t>
              </a:r>
              <a:endParaRPr/>
            </a:p>
          </p:txBody>
        </p:sp>
        <p:sp>
          <p:nvSpPr>
            <p:cNvPr id="91" name="Google Shape;91;p1"/>
            <p:cNvSpPr/>
            <p:nvPr/>
          </p:nvSpPr>
          <p:spPr>
            <a:xfrm>
              <a:off x="3917613" y="3654671"/>
              <a:ext cx="1689437"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2" name="Google Shape;92;p1"/>
          <p:cNvGrpSpPr/>
          <p:nvPr/>
        </p:nvGrpSpPr>
        <p:grpSpPr>
          <a:xfrm>
            <a:off x="551849" y="3667100"/>
            <a:ext cx="3089052" cy="3296094"/>
            <a:chOff x="551849" y="3667100"/>
            <a:chExt cx="3089052" cy="3296094"/>
          </a:xfrm>
        </p:grpSpPr>
        <p:sp>
          <p:nvSpPr>
            <p:cNvPr id="93" name="Google Shape;93;p1"/>
            <p:cNvSpPr/>
            <p:nvPr/>
          </p:nvSpPr>
          <p:spPr>
            <a:xfrm>
              <a:off x="551856" y="3844269"/>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184150" marR="508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extLst>
                    <a:ext uri="http://customooxmlschemas.google.com/">
                      <go:slidesCustomData xmlns:go="http://customooxmlschemas.google.com/" textRoundtripDataId="0"/>
                    </a:ext>
                  </a:extLst>
                </a:rPr>
                <a:t>Analyser un document de manière collaborative</a:t>
              </a:r>
              <a:endParaRPr sz="1100">
                <a:solidFill>
                  <a:schemeClr val="dk1"/>
                </a:solidFill>
                <a:latin typeface="Calibri"/>
                <a:ea typeface="Calibri"/>
                <a:cs typeface="Calibri"/>
                <a:sym typeface="Calibri"/>
              </a:endParaRPr>
            </a:p>
            <a:p>
              <a:pPr indent="-171450" lvl="0" marL="184150" marR="5080" rtl="0" algn="l">
                <a:lnSpc>
                  <a:spcPct val="100000"/>
                </a:lnSpc>
                <a:spcBef>
                  <a:spcPts val="0"/>
                </a:spcBef>
                <a:spcAft>
                  <a:spcPts val="0"/>
                </a:spcAft>
                <a:buClr>
                  <a:srgbClr val="0D0D0D"/>
                </a:buClr>
                <a:buSzPts val="1100"/>
                <a:buFont typeface="Calibri"/>
                <a:buChar char="•"/>
              </a:pPr>
              <a:r>
                <a:rPr lang="fr-FR" sz="1100">
                  <a:solidFill>
                    <a:srgbClr val="0D0D0D"/>
                  </a:solidFill>
                  <a:latin typeface="Calibri"/>
                  <a:ea typeface="Calibri"/>
                  <a:cs typeface="Calibri"/>
                  <a:sym typeface="Calibri"/>
                </a:rPr>
                <a:t>Identifier les éléments clés à retenir d'un document</a:t>
              </a:r>
              <a:endParaRPr sz="1100">
                <a:solidFill>
                  <a:srgbClr val="0D0D0D"/>
                </a:solidFill>
                <a:latin typeface="Calibri"/>
                <a:ea typeface="Calibri"/>
                <a:cs typeface="Calibri"/>
                <a:sym typeface="Calibri"/>
              </a:endParaRPr>
            </a:p>
          </p:txBody>
        </p:sp>
        <p:sp>
          <p:nvSpPr>
            <p:cNvPr id="94" name="Google Shape;94;p1"/>
            <p:cNvSpPr/>
            <p:nvPr/>
          </p:nvSpPr>
          <p:spPr>
            <a:xfrm>
              <a:off x="551849" y="3667100"/>
              <a:ext cx="790070"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5" name="Google Shape;95;p1"/>
          <p:cNvGrpSpPr/>
          <p:nvPr/>
        </p:nvGrpSpPr>
        <p:grpSpPr>
          <a:xfrm>
            <a:off x="551856" y="7024522"/>
            <a:ext cx="3904713" cy="2825423"/>
            <a:chOff x="551856" y="7024522"/>
            <a:chExt cx="3958685" cy="2825423"/>
          </a:xfrm>
        </p:grpSpPr>
        <p:sp>
          <p:nvSpPr>
            <p:cNvPr id="96" name="Google Shape;96;p1"/>
            <p:cNvSpPr/>
            <p:nvPr/>
          </p:nvSpPr>
          <p:spPr>
            <a:xfrm>
              <a:off x="551857" y="7024522"/>
              <a:ext cx="78799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7" name="Google Shape;97;p1"/>
            <p:cNvSpPr/>
            <p:nvPr/>
          </p:nvSpPr>
          <p:spPr>
            <a:xfrm>
              <a:off x="551856" y="7213649"/>
              <a:ext cx="3958685" cy="2636296"/>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p:txBody>
        </p:sp>
      </p:grpSp>
      <p:sp>
        <p:nvSpPr>
          <p:cNvPr id="98" name="Google Shape;98;p1"/>
          <p:cNvSpPr txBox="1"/>
          <p:nvPr>
            <p:ph type="title"/>
          </p:nvPr>
        </p:nvSpPr>
        <p:spPr>
          <a:xfrm>
            <a:off x="523237" y="469900"/>
            <a:ext cx="3712214" cy="5539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fr-FR" sz="3600" u="sng">
                <a:latin typeface="Calibri"/>
                <a:ea typeface="Calibri"/>
                <a:cs typeface="Calibri"/>
                <a:sym typeface="Calibri"/>
              </a:rPr>
              <a:t>L’arpentage</a:t>
            </a:r>
            <a:endParaRPr/>
          </a:p>
        </p:txBody>
      </p:sp>
      <p:grpSp>
        <p:nvGrpSpPr>
          <p:cNvPr id="99" name="Google Shape;99;p1"/>
          <p:cNvGrpSpPr/>
          <p:nvPr/>
        </p:nvGrpSpPr>
        <p:grpSpPr>
          <a:xfrm>
            <a:off x="4535924" y="5495405"/>
            <a:ext cx="1864311" cy="1400017"/>
            <a:chOff x="-16136" y="-72894"/>
            <a:chExt cx="1864498" cy="1400297"/>
          </a:xfrm>
        </p:grpSpPr>
        <p:grpSp>
          <p:nvGrpSpPr>
            <p:cNvPr id="100" name="Google Shape;100;p1"/>
            <p:cNvGrpSpPr/>
            <p:nvPr/>
          </p:nvGrpSpPr>
          <p:grpSpPr>
            <a:xfrm>
              <a:off x="10378" y="-72894"/>
              <a:ext cx="1810626" cy="426475"/>
              <a:chOff x="-88620" y="-72894"/>
              <a:chExt cx="1810626" cy="426475"/>
            </a:xfrm>
          </p:grpSpPr>
          <p:grpSp>
            <p:nvGrpSpPr>
              <p:cNvPr id="101" name="Google Shape;101;p1"/>
              <p:cNvGrpSpPr/>
              <p:nvPr/>
            </p:nvGrpSpPr>
            <p:grpSpPr>
              <a:xfrm>
                <a:off x="-88620" y="-72894"/>
                <a:ext cx="1534581" cy="426475"/>
                <a:chOff x="-88620" y="-72894"/>
                <a:chExt cx="1534581" cy="426475"/>
              </a:xfrm>
            </p:grpSpPr>
            <p:grpSp>
              <p:nvGrpSpPr>
                <p:cNvPr id="102" name="Google Shape;102;p1"/>
                <p:cNvGrpSpPr/>
                <p:nvPr/>
              </p:nvGrpSpPr>
              <p:grpSpPr>
                <a:xfrm>
                  <a:off x="-88620" y="-72894"/>
                  <a:ext cx="1258535" cy="426475"/>
                  <a:chOff x="-88620" y="-72894"/>
                  <a:chExt cx="1258535" cy="426475"/>
                </a:xfrm>
              </p:grpSpPr>
              <p:grpSp>
                <p:nvGrpSpPr>
                  <p:cNvPr id="103" name="Google Shape;103;p1"/>
                  <p:cNvGrpSpPr/>
                  <p:nvPr/>
                </p:nvGrpSpPr>
                <p:grpSpPr>
                  <a:xfrm>
                    <a:off x="-88620" y="-72894"/>
                    <a:ext cx="982490" cy="426475"/>
                    <a:chOff x="-88620" y="-72894"/>
                    <a:chExt cx="982490" cy="426475"/>
                  </a:xfrm>
                </p:grpSpPr>
                <p:grpSp>
                  <p:nvGrpSpPr>
                    <p:cNvPr id="104" name="Google Shape;104;p1"/>
                    <p:cNvGrpSpPr/>
                    <p:nvPr/>
                  </p:nvGrpSpPr>
                  <p:grpSpPr>
                    <a:xfrm>
                      <a:off x="-88620" y="-72894"/>
                      <a:ext cx="702538" cy="426475"/>
                      <a:chOff x="-88620" y="-72894"/>
                      <a:chExt cx="702538" cy="426475"/>
                    </a:xfrm>
                  </p:grpSpPr>
                  <p:grpSp>
                    <p:nvGrpSpPr>
                      <p:cNvPr id="105" name="Google Shape;105;p1"/>
                      <p:cNvGrpSpPr/>
                      <p:nvPr/>
                    </p:nvGrpSpPr>
                    <p:grpSpPr>
                      <a:xfrm rot="2692222">
                        <a:off x="-27490" y="-9112"/>
                        <a:ext cx="304231" cy="298909"/>
                        <a:chOff x="0" y="0"/>
                        <a:chExt cx="304190" cy="300185"/>
                      </a:xfrm>
                    </p:grpSpPr>
                    <p:sp>
                      <p:nvSpPr>
                        <p:cNvPr id="106" name="Google Shape;106;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07" name="Google Shape;107;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08" name="Google Shape;108;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09" name="Google Shape;109;p1"/>
                      <p:cNvGrpSpPr/>
                      <p:nvPr/>
                    </p:nvGrpSpPr>
                    <p:grpSpPr>
                      <a:xfrm rot="2692222">
                        <a:off x="248556" y="-9112"/>
                        <a:ext cx="304231" cy="298909"/>
                        <a:chOff x="0" y="0"/>
                        <a:chExt cx="304190" cy="300185"/>
                      </a:xfrm>
                    </p:grpSpPr>
                    <p:sp>
                      <p:nvSpPr>
                        <p:cNvPr id="110" name="Google Shape;110;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1" name="Google Shape;111;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2" name="Google Shape;112;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13" name="Google Shape;113;p1"/>
                    <p:cNvGrpSpPr/>
                    <p:nvPr/>
                  </p:nvGrpSpPr>
                  <p:grpSpPr>
                    <a:xfrm rot="2692213">
                      <a:off x="528952" y="-9094"/>
                      <a:ext cx="303887" cy="298485"/>
                      <a:chOff x="0" y="0"/>
                      <a:chExt cx="304190" cy="300185"/>
                    </a:xfrm>
                  </p:grpSpPr>
                  <p:sp>
                    <p:nvSpPr>
                      <p:cNvPr id="114" name="Google Shape;114;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5" name="Google Shape;115;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6" name="Google Shape;116;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17" name="Google Shape;117;p1"/>
                  <p:cNvGrpSpPr/>
                  <p:nvPr/>
                </p:nvGrpSpPr>
                <p:grpSpPr>
                  <a:xfrm rot="2692213">
                    <a:off x="804997" y="-9094"/>
                    <a:ext cx="303887" cy="298485"/>
                    <a:chOff x="0" y="0"/>
                    <a:chExt cx="304190" cy="300185"/>
                  </a:xfrm>
                </p:grpSpPr>
                <p:sp>
                  <p:nvSpPr>
                    <p:cNvPr id="118" name="Google Shape;118;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19" name="Google Shape;119;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0" name="Google Shape;120;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21" name="Google Shape;121;p1"/>
                <p:cNvGrpSpPr/>
                <p:nvPr/>
              </p:nvGrpSpPr>
              <p:grpSpPr>
                <a:xfrm rot="2692213">
                  <a:off x="1081043" y="-9094"/>
                  <a:ext cx="303887" cy="298485"/>
                  <a:chOff x="0" y="0"/>
                  <a:chExt cx="304190" cy="300185"/>
                </a:xfrm>
              </p:grpSpPr>
              <p:sp>
                <p:nvSpPr>
                  <p:cNvPr id="122" name="Google Shape;122;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3" name="Google Shape;123;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4" name="Google Shape;124;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25" name="Google Shape;125;p1"/>
              <p:cNvGrpSpPr/>
              <p:nvPr/>
            </p:nvGrpSpPr>
            <p:grpSpPr>
              <a:xfrm rot="2692213">
                <a:off x="1357088" y="-9094"/>
                <a:ext cx="303887" cy="298485"/>
                <a:chOff x="0" y="0"/>
                <a:chExt cx="304190" cy="300185"/>
              </a:xfrm>
            </p:grpSpPr>
            <p:sp>
              <p:nvSpPr>
                <p:cNvPr id="126" name="Google Shape;126;p1"/>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7" name="Google Shape;127;p1"/>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28" name="Google Shape;128;p1"/>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grpSp>
          <p:nvGrpSpPr>
            <p:cNvPr id="129" name="Google Shape;129;p1"/>
            <p:cNvGrpSpPr/>
            <p:nvPr/>
          </p:nvGrpSpPr>
          <p:grpSpPr>
            <a:xfrm rot="5400000">
              <a:off x="1460225" y="525791"/>
              <a:ext cx="544323" cy="231949"/>
              <a:chOff x="-493" y="-16136"/>
              <a:chExt cx="544323" cy="231949"/>
            </a:xfrm>
          </p:grpSpPr>
          <p:sp>
            <p:nvSpPr>
              <p:cNvPr id="130" name="Google Shape;130;p1"/>
              <p:cNvSpPr/>
              <p:nvPr/>
            </p:nvSpPr>
            <p:spPr>
              <a:xfrm rot="-10773083">
                <a:off x="-11" y="90562"/>
                <a:ext cx="268208" cy="1242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1" name="Google Shape;131;p1"/>
              <p:cNvSpPr/>
              <p:nvPr/>
            </p:nvSpPr>
            <p:spPr>
              <a:xfrm rot="2690582">
                <a:off x="30167"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2" name="Google Shape;132;p1"/>
              <p:cNvSpPr/>
              <p:nvPr/>
            </p:nvSpPr>
            <p:spPr>
              <a:xfrm rot="2690582">
                <a:off x="155250"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3" name="Google Shape;133;p1"/>
              <p:cNvSpPr/>
              <p:nvPr/>
            </p:nvSpPr>
            <p:spPr>
              <a:xfrm rot="-10772992">
                <a:off x="276042" y="90456"/>
                <a:ext cx="267308" cy="1233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4" name="Google Shape;134;p1"/>
              <p:cNvSpPr/>
              <p:nvPr/>
            </p:nvSpPr>
            <p:spPr>
              <a:xfrm rot="2690582">
                <a:off x="306213"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5" name="Google Shape;135;p1"/>
              <p:cNvSpPr/>
              <p:nvPr/>
            </p:nvSpPr>
            <p:spPr>
              <a:xfrm rot="2690582">
                <a:off x="431296"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36" name="Google Shape;136;p1"/>
            <p:cNvGrpSpPr/>
            <p:nvPr/>
          </p:nvGrpSpPr>
          <p:grpSpPr>
            <a:xfrm rot="-5400000">
              <a:off x="-172323" y="538773"/>
              <a:ext cx="544323" cy="231949"/>
              <a:chOff x="-493" y="-16136"/>
              <a:chExt cx="544323" cy="231949"/>
            </a:xfrm>
          </p:grpSpPr>
          <p:sp>
            <p:nvSpPr>
              <p:cNvPr id="137" name="Google Shape;137;p1"/>
              <p:cNvSpPr/>
              <p:nvPr/>
            </p:nvSpPr>
            <p:spPr>
              <a:xfrm rot="-10773083">
                <a:off x="-11" y="90562"/>
                <a:ext cx="268208" cy="1242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8" name="Google Shape;138;p1"/>
              <p:cNvSpPr/>
              <p:nvPr/>
            </p:nvSpPr>
            <p:spPr>
              <a:xfrm rot="2690582">
                <a:off x="30167"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39" name="Google Shape;139;p1"/>
              <p:cNvSpPr/>
              <p:nvPr/>
            </p:nvSpPr>
            <p:spPr>
              <a:xfrm rot="2690582">
                <a:off x="155250"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0" name="Google Shape;140;p1"/>
              <p:cNvSpPr/>
              <p:nvPr/>
            </p:nvSpPr>
            <p:spPr>
              <a:xfrm rot="-10772992">
                <a:off x="276042" y="90456"/>
                <a:ext cx="267308" cy="1233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1" name="Google Shape;141;p1"/>
              <p:cNvSpPr/>
              <p:nvPr/>
            </p:nvSpPr>
            <p:spPr>
              <a:xfrm rot="2690582">
                <a:off x="306213"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2" name="Google Shape;142;p1"/>
              <p:cNvSpPr/>
              <p:nvPr/>
            </p:nvSpPr>
            <p:spPr>
              <a:xfrm rot="2690582">
                <a:off x="431296" y="-39"/>
                <a:ext cx="77428" cy="77004"/>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grpSp>
          <p:nvGrpSpPr>
            <p:cNvPr id="143" name="Google Shape;143;p1"/>
            <p:cNvGrpSpPr/>
            <p:nvPr/>
          </p:nvGrpSpPr>
          <p:grpSpPr>
            <a:xfrm flipH="1" rot="8152264">
              <a:off x="421143" y="963662"/>
              <a:ext cx="304204" cy="300197"/>
              <a:chOff x="-75084" y="-77417"/>
              <a:chExt cx="304193" cy="300186"/>
            </a:xfrm>
          </p:grpSpPr>
          <p:sp>
            <p:nvSpPr>
              <p:cNvPr id="144" name="Google Shape;144;p1"/>
              <p:cNvSpPr/>
              <p:nvPr/>
            </p:nvSpPr>
            <p:spPr>
              <a:xfrm rot="8135327">
                <a:off x="-44717" y="21583"/>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5" name="Google Shape;145;p1"/>
              <p:cNvSpPr/>
              <p:nvPr/>
            </p:nvSpPr>
            <p:spPr>
              <a:xfrm>
                <a:off x="-75084" y="8955"/>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6" name="Google Shape;146;p1"/>
              <p:cNvSpPr/>
              <p:nvPr/>
            </p:nvSpPr>
            <p:spPr>
              <a:xfrm>
                <a:off x="13811" y="-77417"/>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sp>
          <p:nvSpPr>
            <p:cNvPr id="147" name="Google Shape;147;p1"/>
            <p:cNvSpPr/>
            <p:nvPr/>
          </p:nvSpPr>
          <p:spPr>
            <a:xfrm>
              <a:off x="707400" y="1259476"/>
              <a:ext cx="575700" cy="43200"/>
            </a:xfrm>
            <a:prstGeom prst="rect">
              <a:avLst/>
            </a:prstGeom>
            <a:noFill/>
            <a:ln cap="flat" cmpd="sng" w="952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8" name="Google Shape;148;p1"/>
            <p:cNvSpPr txBox="1"/>
            <p:nvPr/>
          </p:nvSpPr>
          <p:spPr>
            <a:xfrm>
              <a:off x="231880" y="495692"/>
              <a:ext cx="1368600" cy="58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En U</a:t>
              </a:r>
              <a:endParaRPr sz="11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49" name="Google Shape;149;p1"/>
            <p:cNvSpPr/>
            <p:nvPr/>
          </p:nvSpPr>
          <p:spPr>
            <a:xfrm rot="1621678">
              <a:off x="103401" y="1180611"/>
              <a:ext cx="215877" cy="43068"/>
            </a:xfrm>
            <a:prstGeom prst="rect">
              <a:avLst/>
            </a:prstGeom>
            <a:noFill/>
            <a:ln cap="flat" cmpd="sng" w="952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pic>
        <p:nvPicPr>
          <p:cNvPr id="150" name="Google Shape;150;p1"/>
          <p:cNvPicPr preferRelativeResize="0"/>
          <p:nvPr/>
        </p:nvPicPr>
        <p:blipFill rotWithShape="1">
          <a:blip r:embed="rId3">
            <a:alphaModFix/>
          </a:blip>
          <a:srcRect b="0" l="0" r="0" t="0"/>
          <a:stretch/>
        </p:blipFill>
        <p:spPr>
          <a:xfrm>
            <a:off x="753983" y="7406768"/>
            <a:ext cx="3448025" cy="2040431"/>
          </a:xfrm>
          <a:prstGeom prst="rect">
            <a:avLst/>
          </a:prstGeom>
          <a:noFill/>
          <a:ln>
            <a:noFill/>
          </a:ln>
        </p:spPr>
      </p:pic>
      <p:sp>
        <p:nvSpPr>
          <p:cNvPr id="151" name="Google Shape;151;p1"/>
          <p:cNvSpPr txBox="1"/>
          <p:nvPr/>
        </p:nvSpPr>
        <p:spPr>
          <a:xfrm>
            <a:off x="687606" y="9410469"/>
            <a:ext cx="357627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Source : Novigado project (2021). Guidelines in Learning Space Innovations, June 2021. </a:t>
            </a:r>
            <a:endParaRPr/>
          </a:p>
        </p:txBody>
      </p:sp>
      <p:grpSp>
        <p:nvGrpSpPr>
          <p:cNvPr id="152" name="Google Shape;152;p1"/>
          <p:cNvGrpSpPr/>
          <p:nvPr/>
        </p:nvGrpSpPr>
        <p:grpSpPr>
          <a:xfrm>
            <a:off x="5465635" y="1612900"/>
            <a:ext cx="576612" cy="463308"/>
            <a:chOff x="0" y="-19050"/>
            <a:chExt cx="577536" cy="464283"/>
          </a:xfrm>
        </p:grpSpPr>
        <p:sp>
          <p:nvSpPr>
            <p:cNvPr id="153" name="Google Shape;153;p1"/>
            <p:cNvSpPr/>
            <p:nvPr/>
          </p:nvSpPr>
          <p:spPr>
            <a:xfrm rot="10800000">
              <a:off x="135251" y="-19050"/>
              <a:ext cx="309129" cy="14414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154" name="Google Shape;154;p1"/>
            <p:cNvSpPr txBox="1"/>
            <p:nvPr/>
          </p:nvSpPr>
          <p:spPr>
            <a:xfrm>
              <a:off x="0" y="115240"/>
              <a:ext cx="577536" cy="3299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Tables</a:t>
              </a:r>
              <a:endParaRPr sz="1200">
                <a:solidFill>
                  <a:schemeClr val="dk1"/>
                </a:solidFill>
                <a:latin typeface="Calibri"/>
                <a:ea typeface="Calibri"/>
                <a:cs typeface="Calibri"/>
                <a:sym typeface="Calibri"/>
              </a:endParaRPr>
            </a:p>
          </p:txBody>
        </p:sp>
      </p:grpSp>
      <p:grpSp>
        <p:nvGrpSpPr>
          <p:cNvPr id="155" name="Google Shape;155;p1"/>
          <p:cNvGrpSpPr/>
          <p:nvPr/>
        </p:nvGrpSpPr>
        <p:grpSpPr>
          <a:xfrm>
            <a:off x="4464050" y="1628888"/>
            <a:ext cx="886151" cy="417136"/>
            <a:chOff x="3844" y="0"/>
            <a:chExt cx="886683" cy="417303"/>
          </a:xfrm>
        </p:grpSpPr>
        <p:sp>
          <p:nvSpPr>
            <p:cNvPr id="156" name="Google Shape;156;p1"/>
            <p:cNvSpPr txBox="1"/>
            <p:nvPr/>
          </p:nvSpPr>
          <p:spPr>
            <a:xfrm>
              <a:off x="3844" y="103127"/>
              <a:ext cx="886683" cy="314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Chaises</a:t>
              </a:r>
              <a:endParaRPr sz="1200">
                <a:solidFill>
                  <a:schemeClr val="dk1"/>
                </a:solidFill>
                <a:latin typeface="Calibri"/>
                <a:ea typeface="Calibri"/>
                <a:cs typeface="Calibri"/>
                <a:sym typeface="Calibri"/>
              </a:endParaRPr>
            </a:p>
          </p:txBody>
        </p:sp>
        <p:sp>
          <p:nvSpPr>
            <p:cNvPr id="157" name="Google Shape;157;p1"/>
            <p:cNvSpPr/>
            <p:nvPr/>
          </p:nvSpPr>
          <p:spPr>
            <a:xfrm>
              <a:off x="385011" y="0"/>
              <a:ext cx="108001"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grpSp>
      <p:grpSp>
        <p:nvGrpSpPr>
          <p:cNvPr id="158" name="Google Shape;158;p1"/>
          <p:cNvGrpSpPr/>
          <p:nvPr/>
        </p:nvGrpSpPr>
        <p:grpSpPr>
          <a:xfrm>
            <a:off x="5756481" y="1536700"/>
            <a:ext cx="1510048" cy="658590"/>
            <a:chOff x="-315876" y="0"/>
            <a:chExt cx="1510652" cy="659315"/>
          </a:xfrm>
        </p:grpSpPr>
        <p:pic>
          <p:nvPicPr>
            <p:cNvPr id="159" name="Google Shape;159;p1"/>
            <p:cNvPicPr preferRelativeResize="0"/>
            <p:nvPr/>
          </p:nvPicPr>
          <p:blipFill rotWithShape="1">
            <a:blip r:embed="rId4">
              <a:alphaModFix/>
            </a:blip>
            <a:srcRect b="19395" l="9353" r="10035" t="6170"/>
            <a:stretch/>
          </p:blipFill>
          <p:spPr>
            <a:xfrm>
              <a:off x="317653" y="0"/>
              <a:ext cx="248045" cy="231192"/>
            </a:xfrm>
            <a:prstGeom prst="rect">
              <a:avLst/>
            </a:prstGeom>
            <a:noFill/>
            <a:ln>
              <a:noFill/>
            </a:ln>
          </p:spPr>
        </p:pic>
        <p:sp>
          <p:nvSpPr>
            <p:cNvPr id="160" name="Google Shape;160;p1"/>
            <p:cNvSpPr txBox="1"/>
            <p:nvPr/>
          </p:nvSpPr>
          <p:spPr>
            <a:xfrm>
              <a:off x="-315876" y="214934"/>
              <a:ext cx="1510652" cy="4443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Tableaux blancs </a:t>
              </a:r>
              <a:endParaRPr/>
            </a:p>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mobiles </a:t>
              </a:r>
              <a:endParaRPr sz="1200">
                <a:solidFill>
                  <a:schemeClr val="dk1"/>
                </a:solidFill>
                <a:latin typeface="Calibri"/>
                <a:ea typeface="Calibri"/>
                <a:cs typeface="Calibri"/>
                <a:sym typeface="Calibri"/>
              </a:endParaRPr>
            </a:p>
          </p:txBody>
        </p:sp>
      </p:grpSp>
      <p:sp>
        <p:nvSpPr>
          <p:cNvPr id="161" name="Google Shape;161;p1"/>
          <p:cNvSpPr txBox="1"/>
          <p:nvPr/>
        </p:nvSpPr>
        <p:spPr>
          <a:xfrm>
            <a:off x="4713315" y="7759741"/>
            <a:ext cx="2299200" cy="12747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b="0" i="0" lang="fr-FR" sz="1100">
                <a:solidFill>
                  <a:srgbClr val="0D0D0D"/>
                </a:solidFill>
                <a:latin typeface="Arial"/>
                <a:ea typeface="Arial"/>
                <a:cs typeface="Arial"/>
                <a:sym typeface="Arial"/>
              </a:rPr>
              <a:t>J'ai vraiment apprécié l'arpentage en classe ! C'était génial de voir comment nos différentes perspectives ont enrichi notre compréhension du texte. On se sentait vraiment engagés et impliqués dans l'apprentissage.</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12700" marR="0" rtl="0" algn="l">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Nicolas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67" name="Google Shape;167;p2"/>
          <p:cNvGrpSpPr/>
          <p:nvPr/>
        </p:nvGrpSpPr>
        <p:grpSpPr>
          <a:xfrm>
            <a:off x="556394" y="5582198"/>
            <a:ext cx="6460747" cy="1491857"/>
            <a:chOff x="556394" y="5582198"/>
            <a:chExt cx="6460747" cy="1491857"/>
          </a:xfrm>
        </p:grpSpPr>
        <p:sp>
          <p:nvSpPr>
            <p:cNvPr id="168" name="Google Shape;168;p2"/>
            <p:cNvSpPr/>
            <p:nvPr/>
          </p:nvSpPr>
          <p:spPr>
            <a:xfrm>
              <a:off x="556394" y="5771325"/>
              <a:ext cx="6460747" cy="1302730"/>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200660" marR="122554"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Lit.</a:t>
              </a:r>
              <a:endParaRPr/>
            </a:p>
            <a:p>
              <a:pPr indent="-171450" lvl="0" marL="200660" marR="122554"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Développe un esprit</a:t>
              </a:r>
              <a:r>
                <a:rPr lang="fr-FR"/>
                <a:t> </a:t>
              </a:r>
              <a:r>
                <a:rPr lang="fr-FR" sz="1100">
                  <a:solidFill>
                    <a:srgbClr val="36393B"/>
                  </a:solidFill>
                  <a:latin typeface="Calibri"/>
                  <a:ea typeface="Calibri"/>
                  <a:cs typeface="Calibri"/>
                  <a:sym typeface="Calibri"/>
                </a:rPr>
                <a:t>d’analyse.</a:t>
              </a:r>
              <a:endParaRPr/>
            </a:p>
            <a:p>
              <a:pPr indent="-171450" lvl="0" marL="200660" marR="122554"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Interagit dans un esprit de collaboration.</a:t>
              </a:r>
              <a:endParaRPr/>
            </a:p>
            <a:p>
              <a:pPr indent="-171450" lvl="0" marL="200660" marR="122554"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Co-construit la connaissance.</a:t>
              </a:r>
              <a:endParaRPr sz="1100">
                <a:solidFill>
                  <a:schemeClr val="lt1"/>
                </a:solidFill>
                <a:latin typeface="Calibri"/>
                <a:ea typeface="Calibri"/>
                <a:cs typeface="Calibri"/>
                <a:sym typeface="Calibri"/>
              </a:endParaRPr>
            </a:p>
          </p:txBody>
        </p:sp>
        <p:sp>
          <p:nvSpPr>
            <p:cNvPr id="169" name="Google Shape;169;p2"/>
            <p:cNvSpPr/>
            <p:nvPr/>
          </p:nvSpPr>
          <p:spPr>
            <a:xfrm>
              <a:off x="556395" y="5582198"/>
              <a:ext cx="2272263" cy="228942"/>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grpSp>
        <p:nvGrpSpPr>
          <p:cNvPr id="170" name="Google Shape;170;p2"/>
          <p:cNvGrpSpPr/>
          <p:nvPr/>
        </p:nvGrpSpPr>
        <p:grpSpPr>
          <a:xfrm>
            <a:off x="539879" y="702394"/>
            <a:ext cx="6468745" cy="4756278"/>
            <a:chOff x="539879" y="702394"/>
            <a:chExt cx="6468745" cy="4756278"/>
          </a:xfrm>
        </p:grpSpPr>
        <p:sp>
          <p:nvSpPr>
            <p:cNvPr id="171" name="Google Shape;171;p2"/>
            <p:cNvSpPr/>
            <p:nvPr/>
          </p:nvSpPr>
          <p:spPr>
            <a:xfrm>
              <a:off x="547876" y="900851"/>
              <a:ext cx="6460748" cy="4557821"/>
            </a:xfrm>
            <a:prstGeom prst="roundRect">
              <a:avLst>
                <a:gd fmla="val 880"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None/>
              </a:pPr>
              <a:r>
                <a:rPr b="1" lang="fr-FR" sz="1100">
                  <a:solidFill>
                    <a:srgbClr val="F06657"/>
                  </a:solidFill>
                  <a:latin typeface="Calibri"/>
                  <a:ea typeface="Calibri"/>
                  <a:cs typeface="Calibri"/>
                  <a:sym typeface="Calibri"/>
                </a:rPr>
                <a:t>Partage du document</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L’enseignant peut répartir les parties du document entre ses apprenants, puis leur demander de lire les parties qui leur sont attribuées et prendre des notes.</a:t>
              </a:r>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Lecture individuelle</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extLst>
                    <a:ext uri="http://customooxmlschemas.google.com/">
                      <go:slidesCustomData xmlns:go="http://customooxmlschemas.google.com/" textRoundtripDataId="1"/>
                    </a:ext>
                  </a:extLst>
                </a:rPr>
                <a:t>Les </a:t>
              </a:r>
              <a:r>
                <a:rPr lang="fr-FR" sz="1100">
                  <a:solidFill>
                    <a:srgbClr val="36393B"/>
                  </a:solidFill>
                  <a:latin typeface="Calibri"/>
                  <a:ea typeface="Calibri"/>
                  <a:cs typeface="Calibri"/>
                  <a:sym typeface="Calibri"/>
                </a:rPr>
                <a:t>apprenants </a:t>
              </a:r>
              <a:r>
                <a:rPr lang="fr-FR" sz="1100">
                  <a:solidFill>
                    <a:srgbClr val="36393B"/>
                  </a:solidFill>
                  <a:latin typeface="Calibri"/>
                  <a:ea typeface="Calibri"/>
                  <a:cs typeface="Calibri"/>
                  <a:sym typeface="Calibri"/>
                </a:rPr>
                <a:t>s’installent dans un espace tranquille et confortable pour </a:t>
              </a:r>
              <a:r>
                <a:rPr lang="fr-FR" sz="1100">
                  <a:solidFill>
                    <a:srgbClr val="36393B"/>
                  </a:solidFill>
                  <a:latin typeface="Calibri"/>
                  <a:ea typeface="Calibri"/>
                  <a:cs typeface="Calibri"/>
                  <a:sym typeface="Calibri"/>
                  <a:extLst>
                    <a:ext uri="http://customooxmlschemas.google.com/">
                      <go:slidesCustomData xmlns:go="http://customooxmlschemas.google.com/" textRoundtripDataId="2"/>
                    </a:ext>
                  </a:extLst>
                </a:rPr>
                <a:t>lire</a:t>
              </a:r>
              <a:r>
                <a:rPr lang="fr-FR" sz="1100">
                  <a:solidFill>
                    <a:srgbClr val="36393B"/>
                  </a:solidFill>
                  <a:latin typeface="Calibri"/>
                  <a:ea typeface="Calibri"/>
                  <a:cs typeface="Calibri"/>
                  <a:sym typeface="Calibri"/>
                </a:rPr>
                <a:t>, prendre des notes et consigner leurs remarques et/ou questions</a:t>
              </a:r>
              <a:r>
                <a:rPr lang="fr-FR" sz="1100">
                  <a:solidFill>
                    <a:srgbClr val="36393B"/>
                  </a:solidFill>
                  <a:latin typeface="Calibri"/>
                  <a:ea typeface="Calibri"/>
                  <a:cs typeface="Calibri"/>
                  <a:sym typeface="Calibri"/>
                </a:rPr>
                <a:t>. </a:t>
              </a:r>
              <a:endParaRPr sz="1100">
                <a:solidFill>
                  <a:schemeClr val="lt1"/>
                </a:solidFill>
                <a:latin typeface="Calibri"/>
                <a:ea typeface="Calibri"/>
                <a:cs typeface="Calibri"/>
                <a:sym typeface="Calibri"/>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Echanges et regroupement des notes</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L’enseignant invite les apprenants à partager ce qu’ils ont compris. Ce n’est pas un processus linéaire. Les notes sont partagées en fonction des questions soulevées par les informations partielles déjà mises en commun.</a:t>
              </a:r>
              <a:endParaRPr/>
            </a:p>
            <a:p>
              <a:pPr indent="0" lvl="0" marL="28575" marR="0" rtl="0" algn="l">
                <a:lnSpc>
                  <a:spcPct val="100000"/>
                </a:lnSpc>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spcBef>
                  <a:spcPts val="0"/>
                </a:spcBef>
                <a:spcAft>
                  <a:spcPts val="0"/>
                </a:spcAft>
                <a:buNone/>
              </a:pPr>
              <a:r>
                <a:rPr b="1" lang="fr-FR" sz="1100">
                  <a:solidFill>
                    <a:srgbClr val="F06657"/>
                  </a:solidFill>
                  <a:latin typeface="Calibri"/>
                  <a:ea typeface="Calibri"/>
                  <a:cs typeface="Calibri"/>
                  <a:sym typeface="Calibri"/>
                </a:rPr>
                <a:t>Suivi et synthèse</a:t>
              </a:r>
              <a:endParaRPr sz="1100">
                <a:solidFill>
                  <a:schemeClr val="lt1"/>
                </a:solidFill>
                <a:latin typeface="Calibri"/>
                <a:ea typeface="Calibri"/>
                <a:cs typeface="Calibri"/>
                <a:sym typeface="Calibri"/>
              </a:endParaRPr>
            </a:p>
            <a:p>
              <a:pPr indent="-171450" lvl="0" marL="200025"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L’enseignant anime la construction de la compréhension et synthétise les connaissances apprises à la fin de la séance.</a:t>
              </a:r>
              <a:endParaRPr/>
            </a:p>
          </p:txBody>
        </p:sp>
        <p:sp>
          <p:nvSpPr>
            <p:cNvPr id="172" name="Google Shape;172;p2"/>
            <p:cNvSpPr/>
            <p:nvPr/>
          </p:nvSpPr>
          <p:spPr>
            <a:xfrm>
              <a:off x="539879" y="702394"/>
              <a:ext cx="2348600" cy="229098"/>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73" name="Google Shape;173;p2"/>
          <p:cNvGrpSpPr/>
          <p:nvPr/>
        </p:nvGrpSpPr>
        <p:grpSpPr>
          <a:xfrm>
            <a:off x="556392" y="7213876"/>
            <a:ext cx="3186431" cy="1733315"/>
            <a:chOff x="556392" y="7213876"/>
            <a:chExt cx="3186431" cy="1733315"/>
          </a:xfrm>
        </p:grpSpPr>
        <p:sp>
          <p:nvSpPr>
            <p:cNvPr id="174" name="Google Shape;174;p2"/>
            <p:cNvSpPr/>
            <p:nvPr/>
          </p:nvSpPr>
          <p:spPr>
            <a:xfrm>
              <a:off x="556392" y="7403003"/>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200025"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 produit final peut être un résumé, un schéma, une carte heuristique, etc.</a:t>
              </a:r>
              <a:endParaRPr sz="1100">
                <a:solidFill>
                  <a:schemeClr val="dk1"/>
                </a:solidFill>
                <a:latin typeface="Calibri"/>
                <a:ea typeface="Calibri"/>
                <a:cs typeface="Calibri"/>
                <a:sym typeface="Calibri"/>
              </a:endParaRPr>
            </a:p>
          </p:txBody>
        </p:sp>
        <p:sp>
          <p:nvSpPr>
            <p:cNvPr id="175" name="Google Shape;175;p2"/>
            <p:cNvSpPr/>
            <p:nvPr/>
          </p:nvSpPr>
          <p:spPr>
            <a:xfrm>
              <a:off x="556394" y="7213876"/>
              <a:ext cx="138491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176" name="Google Shape;176;p2"/>
          <p:cNvGrpSpPr/>
          <p:nvPr/>
        </p:nvGrpSpPr>
        <p:grpSpPr>
          <a:xfrm>
            <a:off x="3832252" y="7207870"/>
            <a:ext cx="3186431" cy="1733315"/>
            <a:chOff x="3832252" y="7207870"/>
            <a:chExt cx="3186431" cy="1733315"/>
          </a:xfrm>
        </p:grpSpPr>
        <p:sp>
          <p:nvSpPr>
            <p:cNvPr id="177" name="Google Shape;177;p2"/>
            <p:cNvSpPr/>
            <p:nvPr/>
          </p:nvSpPr>
          <p:spPr>
            <a:xfrm>
              <a:off x="3832252" y="7396997"/>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Le guide source de cette fiche :</a:t>
              </a:r>
              <a:endParaRPr/>
            </a:p>
            <a:p>
              <a:pPr indent="0" lvl="0" marL="0" marR="0" rtl="0" algn="l">
                <a:spcBef>
                  <a:spcPts val="0"/>
                </a:spcBef>
                <a:spcAft>
                  <a:spcPts val="0"/>
                </a:spcAft>
                <a:buNone/>
              </a:pPr>
              <a:r>
                <a:rPr lang="fr-FR" sz="1100">
                  <a:solidFill>
                    <a:schemeClr val="dk1"/>
                  </a:solidFill>
                  <a:latin typeface="Calibri"/>
                  <a:ea typeface="Calibri"/>
                  <a:cs typeface="Calibri"/>
                  <a:sym typeface="Calibri"/>
                </a:rPr>
                <a:t>Novigado project (2021). Guidelines in Learning Space Innovations, June 2021.</a:t>
              </a:r>
              <a:endParaRPr/>
            </a:p>
            <a:p>
              <a:pPr indent="0" lvl="0" marL="0" marR="0" rtl="0" algn="l">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val="tx"/>
                      </a:ext>
                    </a:extLst>
                  </a:hlinkClick>
                </a:rPr>
                <a:t>https://learningportal.iiep.unesco.org/en/library/guidelines-in-learning-space-innovations</a:t>
              </a:r>
              <a:r>
                <a:rPr lang="fr-FR" sz="1100">
                  <a:solidFill>
                    <a:schemeClr val="dk1"/>
                  </a:solidFill>
                  <a:latin typeface="Calibri"/>
                  <a:ea typeface="Calibri"/>
                  <a:cs typeface="Calibri"/>
                  <a:sym typeface="Calibri"/>
                </a:rPr>
                <a:t> </a:t>
              </a:r>
              <a:endParaRPr/>
            </a:p>
          </p:txBody>
        </p:sp>
        <p:sp>
          <p:nvSpPr>
            <p:cNvPr id="178" name="Google Shape;178;p2"/>
            <p:cNvSpPr/>
            <p:nvPr/>
          </p:nvSpPr>
          <p:spPr>
            <a:xfrm>
              <a:off x="3832254" y="7207870"/>
              <a:ext cx="1546196"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179" name="Google Shape;179;p2"/>
          <p:cNvSpPr txBox="1"/>
          <p:nvPr/>
        </p:nvSpPr>
        <p:spPr>
          <a:xfrm>
            <a:off x="1796732" y="9088088"/>
            <a:ext cx="3963035" cy="69596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fr-FR" sz="1100">
                <a:solidFill>
                  <a:srgbClr val="36393B"/>
                </a:solidFill>
                <a:latin typeface="Calibri"/>
                <a:ea typeface="Calibri"/>
                <a:cs typeface="Calibri"/>
                <a:sym typeface="Calibri"/>
              </a:rPr>
              <a:t>Vous avez une question ou une remarque concernant cette fiche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Contactez nous : </a:t>
            </a:r>
            <a:r>
              <a:rPr lang="fr-FR" sz="1100" u="sng">
                <a:solidFill>
                  <a:srgbClr val="36393B"/>
                </a:solidFill>
                <a:latin typeface="Calibri"/>
                <a:ea typeface="Calibri"/>
                <a:cs typeface="Calibri"/>
                <a:sym typeface="Calibri"/>
                <a:hlinkClick r:id="rId4">
                  <a:extLst>
                    <a:ext uri="{A12FA001-AC4F-418D-AE19-62706E023703}">
                      <ahyp:hlinkClr val="tx"/>
                    </a:ext>
                  </a:extLst>
                </a:hlinkClick>
              </a:rPr>
              <a:t>contact@learninglab-network.com</a:t>
            </a:r>
            <a:endParaRPr sz="11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Plus de fiches sur : </a:t>
            </a:r>
            <a:r>
              <a:rPr lang="fr-FR" sz="1100" u="sng">
                <a:solidFill>
                  <a:srgbClr val="36393B"/>
                </a:solidFill>
                <a:latin typeface="Calibri"/>
                <a:ea typeface="Calibri"/>
                <a:cs typeface="Calibri"/>
                <a:sym typeface="Calibri"/>
                <a:hlinkClick r:id="rId5">
                  <a:extLst>
                    <a:ext uri="{A12FA001-AC4F-418D-AE19-62706E023703}">
                      <ahyp:hlinkClr val="tx"/>
                    </a:ext>
                  </a:extLst>
                </a:hlinkClick>
              </a:rPr>
              <a:t>www.learninglab-network.com</a:t>
            </a:r>
            <a:r>
              <a:rPr lang="fr-FR" sz="1100">
                <a:solidFill>
                  <a:srgbClr val="36393B"/>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2023-12-19T15:17:25Z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0x0101003DCCC1B8BBCBD044B0A3ED87D4360FB2</vt:lpwstr>
  </property>
</Properties>
</file>