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10693400" cx="7556500"/>
  <p:notesSz cx="7556500" cy="10693400"/>
  <p:embeddedFontLst>
    <p:embeddedFont>
      <p:font typeface="Montserrat"/>
      <p:regular r:id="rId8"/>
      <p:bold r:id="rId9"/>
      <p:italic r:id="rId10"/>
      <p:boldItalic r:id="rId11"/>
    </p:embeddedFont>
    <p:embeddedFont>
      <p:font typeface="Palatino Linotype"/>
      <p:regular r:id="rId12"/>
      <p:bold r:id="rId13"/>
      <p:italic r:id="rId14"/>
      <p:boldItalic r:id="rId15"/>
    </p:embeddedFont>
    <p:embeddedFont>
      <p:font typeface="Tahoma"/>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8" roundtripDataSignature="AMtx7miZ+LK2cH5w//Serln6coz2/hcF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boldItalic.fntdata"/><Relationship Id="rId10" Type="http://schemas.openxmlformats.org/officeDocument/2006/relationships/font" Target="fonts/Montserrat-italic.fntdata"/><Relationship Id="rId13" Type="http://schemas.openxmlformats.org/officeDocument/2006/relationships/font" Target="fonts/PalatinoLinotype-bold.fntdata"/><Relationship Id="rId12" Type="http://schemas.openxmlformats.org/officeDocument/2006/relationships/font" Target="fonts/PalatinoLinotyp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bold.fntdata"/><Relationship Id="rId15" Type="http://schemas.openxmlformats.org/officeDocument/2006/relationships/font" Target="fonts/PalatinoLinotype-boldItalic.fntdata"/><Relationship Id="rId14" Type="http://schemas.openxmlformats.org/officeDocument/2006/relationships/font" Target="fonts/PalatinoLinotype-italic.fntdata"/><Relationship Id="rId17" Type="http://schemas.openxmlformats.org/officeDocument/2006/relationships/font" Target="fonts/Tahoma-bold.fntdata"/><Relationship Id="rId16" Type="http://schemas.openxmlformats.org/officeDocument/2006/relationships/font" Target="fonts/Tahoma-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4"/>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 name="Google Shape;14;p4"/>
          <p:cNvPicPr preferRelativeResize="0"/>
          <p:nvPr/>
        </p:nvPicPr>
        <p:blipFill rotWithShape="1">
          <a:blip r:embed="rId2">
            <a:alphaModFix/>
          </a:blip>
          <a:srcRect b="0" l="0" r="0" t="0"/>
          <a:stretch/>
        </p:blipFill>
        <p:spPr>
          <a:xfrm>
            <a:off x="7016308" y="412798"/>
            <a:ext cx="153669" cy="153670"/>
          </a:xfrm>
          <a:prstGeom prst="rect">
            <a:avLst/>
          </a:prstGeom>
          <a:noFill/>
          <a:ln>
            <a:noFill/>
          </a:ln>
        </p:spPr>
      </p:pic>
      <p:sp>
        <p:nvSpPr>
          <p:cNvPr id="15" name="Google Shape;15;p4"/>
          <p:cNvSpPr/>
          <p:nvPr/>
        </p:nvSpPr>
        <p:spPr>
          <a:xfrm>
            <a:off x="7016381" y="81927"/>
            <a:ext cx="487680" cy="485140"/>
          </a:xfrm>
          <a:custGeom>
            <a:rect b="b" l="l" r="r" t="t"/>
            <a:pathLst>
              <a:path extrusionOk="0" h="485140" w="487679">
                <a:moveTo>
                  <a:pt x="130886" y="352640"/>
                </a:moveTo>
                <a:lnTo>
                  <a:pt x="130429" y="352158"/>
                </a:lnTo>
                <a:lnTo>
                  <a:pt x="130429" y="352640"/>
                </a:lnTo>
                <a:lnTo>
                  <a:pt x="130886" y="352640"/>
                </a:lnTo>
                <a:close/>
              </a:path>
              <a:path extrusionOk="0" h="485140" w="487679">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 name="Google Shape;16;p4"/>
          <p:cNvPicPr preferRelativeResize="0"/>
          <p:nvPr/>
        </p:nvPicPr>
        <p:blipFill rotWithShape="1">
          <a:blip r:embed="rId3">
            <a:alphaModFix/>
          </a:blip>
          <a:srcRect b="0" l="0" r="0" t="0"/>
          <a:stretch/>
        </p:blipFill>
        <p:spPr>
          <a:xfrm>
            <a:off x="324812" y="347785"/>
            <a:ext cx="114084" cy="114071"/>
          </a:xfrm>
          <a:prstGeom prst="rect">
            <a:avLst/>
          </a:prstGeom>
          <a:noFill/>
          <a:ln>
            <a:noFill/>
          </a:ln>
        </p:spPr>
      </p:pic>
      <p:sp>
        <p:nvSpPr>
          <p:cNvPr id="17" name="Google Shape;17;p4"/>
          <p:cNvSpPr/>
          <p:nvPr/>
        </p:nvSpPr>
        <p:spPr>
          <a:xfrm>
            <a:off x="79171" y="100101"/>
            <a:ext cx="360045" cy="361950"/>
          </a:xfrm>
          <a:custGeom>
            <a:rect b="b" l="l" r="r" t="t"/>
            <a:pathLst>
              <a:path extrusionOk="0" h="361950" w="360045">
                <a:moveTo>
                  <a:pt x="261785" y="264541"/>
                </a:moveTo>
                <a:lnTo>
                  <a:pt x="261429" y="264883"/>
                </a:lnTo>
                <a:lnTo>
                  <a:pt x="261785" y="264883"/>
                </a:lnTo>
                <a:lnTo>
                  <a:pt x="261785" y="264541"/>
                </a:lnTo>
                <a:close/>
              </a:path>
              <a:path extrusionOk="0" h="361950" w="360045">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 name="Google Shape;18;p4"/>
          <p:cNvPicPr preferRelativeResize="0"/>
          <p:nvPr/>
        </p:nvPicPr>
        <p:blipFill rotWithShape="1">
          <a:blip r:embed="rId3">
            <a:alphaModFix/>
          </a:blip>
          <a:srcRect b="0" l="0" r="0" t="0"/>
          <a:stretch/>
        </p:blipFill>
        <p:spPr>
          <a:xfrm>
            <a:off x="325663" y="10238718"/>
            <a:ext cx="113512" cy="113525"/>
          </a:xfrm>
          <a:prstGeom prst="rect">
            <a:avLst/>
          </a:prstGeom>
          <a:noFill/>
          <a:ln>
            <a:noFill/>
          </a:ln>
        </p:spPr>
      </p:pic>
      <p:sp>
        <p:nvSpPr>
          <p:cNvPr id="19" name="Google Shape;19;p4"/>
          <p:cNvSpPr/>
          <p:nvPr/>
        </p:nvSpPr>
        <p:spPr>
          <a:xfrm>
            <a:off x="79184" y="10238448"/>
            <a:ext cx="360045" cy="358775"/>
          </a:xfrm>
          <a:custGeom>
            <a:rect b="b" l="l" r="r" t="t"/>
            <a:pathLst>
              <a:path extrusionOk="0" h="358775" w="360045">
                <a:moveTo>
                  <a:pt x="263575" y="97726"/>
                </a:moveTo>
                <a:lnTo>
                  <a:pt x="263232" y="97726"/>
                </a:lnTo>
                <a:lnTo>
                  <a:pt x="263575" y="98082"/>
                </a:lnTo>
                <a:lnTo>
                  <a:pt x="263575" y="97726"/>
                </a:lnTo>
                <a:close/>
              </a:path>
              <a:path extrusionOk="0" h="358775" w="360045">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 name="Google Shape;20;p4"/>
          <p:cNvPicPr preferRelativeResize="0"/>
          <p:nvPr/>
        </p:nvPicPr>
        <p:blipFill rotWithShape="1">
          <a:blip r:embed="rId4">
            <a:alphaModFix/>
          </a:blip>
          <a:srcRect b="0" l="0" r="0" t="0"/>
          <a:stretch/>
        </p:blipFill>
        <p:spPr>
          <a:xfrm>
            <a:off x="7119550" y="10232556"/>
            <a:ext cx="114084" cy="114071"/>
          </a:xfrm>
          <a:prstGeom prst="rect">
            <a:avLst/>
          </a:prstGeom>
          <a:noFill/>
          <a:ln>
            <a:noFill/>
          </a:ln>
        </p:spPr>
      </p:pic>
      <p:sp>
        <p:nvSpPr>
          <p:cNvPr id="21" name="Google Shape;21;p4"/>
          <p:cNvSpPr/>
          <p:nvPr/>
        </p:nvSpPr>
        <p:spPr>
          <a:xfrm>
            <a:off x="7119264" y="10232619"/>
            <a:ext cx="360045" cy="361950"/>
          </a:xfrm>
          <a:custGeom>
            <a:rect b="b" l="l" r="r" t="t"/>
            <a:pathLst>
              <a:path extrusionOk="0" h="361950" w="360045">
                <a:moveTo>
                  <a:pt x="98564" y="96824"/>
                </a:moveTo>
                <a:lnTo>
                  <a:pt x="98209" y="96824"/>
                </a:lnTo>
                <a:lnTo>
                  <a:pt x="98209" y="97167"/>
                </a:lnTo>
                <a:lnTo>
                  <a:pt x="98564" y="96824"/>
                </a:lnTo>
                <a:close/>
              </a:path>
              <a:path extrusionOk="0" h="361950" w="360045">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4"/>
          <p:cNvSpPr/>
          <p:nvPr/>
        </p:nvSpPr>
        <p:spPr>
          <a:xfrm>
            <a:off x="3714362" y="0"/>
            <a:ext cx="3846195" cy="2433320"/>
          </a:xfrm>
          <a:custGeom>
            <a:rect b="b" l="l" r="r" t="t"/>
            <a:pathLst>
              <a:path extrusionOk="0" h="2433320" w="3846195">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4"/>
          <p:cNvSpPr/>
          <p:nvPr/>
        </p:nvSpPr>
        <p:spPr>
          <a:xfrm>
            <a:off x="0" y="7921396"/>
            <a:ext cx="3555365" cy="2771140"/>
          </a:xfrm>
          <a:custGeom>
            <a:rect b="b" l="l" r="r" t="t"/>
            <a:pathLst>
              <a:path extrusionOk="0" h="2771140" w="3555365">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cap="flat" cmpd="sng" w="14850">
            <a:solidFill>
              <a:srgbClr val="3639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 name="Google Shape;24;p4"/>
          <p:cNvSpPr/>
          <p:nvPr/>
        </p:nvSpPr>
        <p:spPr>
          <a:xfrm>
            <a:off x="252020" y="278337"/>
            <a:ext cx="7056120" cy="10135870"/>
          </a:xfrm>
          <a:custGeom>
            <a:rect b="b" l="l" r="r" t="t"/>
            <a:pathLst>
              <a:path extrusionOk="0" h="10135870" w="705612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 name="Google Shape;25;p4"/>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378142" y="2459482"/>
            <a:ext cx="6806565"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pic>
        <p:nvPicPr>
          <p:cNvPr descr="Une image contenant texte, capture d’écran, Police, logo&#10;&#10;Description générée automatiquement" id="27" name="Google Shape;27;p4"/>
          <p:cNvPicPr preferRelativeResize="0"/>
          <p:nvPr/>
        </p:nvPicPr>
        <p:blipFill rotWithShape="1">
          <a:blip r:embed="rId5">
            <a:alphaModFix/>
          </a:blip>
          <a:srcRect b="0" l="0" r="0" t="0"/>
          <a:stretch/>
        </p:blipFill>
        <p:spPr>
          <a:xfrm>
            <a:off x="6229772" y="9706976"/>
            <a:ext cx="901278" cy="601205"/>
          </a:xfrm>
          <a:prstGeom prst="rect">
            <a:avLst/>
          </a:prstGeom>
          <a:noFill/>
          <a:ln>
            <a:noFill/>
          </a:ln>
        </p:spPr>
      </p:pic>
      <p:grpSp>
        <p:nvGrpSpPr>
          <p:cNvPr id="28" name="Google Shape;28;p4"/>
          <p:cNvGrpSpPr/>
          <p:nvPr/>
        </p:nvGrpSpPr>
        <p:grpSpPr>
          <a:xfrm>
            <a:off x="4810377" y="9817078"/>
            <a:ext cx="1251653" cy="381000"/>
            <a:chOff x="4680794" y="9427183"/>
            <a:chExt cx="1251653" cy="381000"/>
          </a:xfrm>
        </p:grpSpPr>
        <p:pic>
          <p:nvPicPr>
            <p:cNvPr descr="Creative-Commons-Icons - birnbaum media.lab" id="29" name="Google Shape;29;p4"/>
            <p:cNvPicPr preferRelativeResize="0"/>
            <p:nvPr/>
          </p:nvPicPr>
          <p:blipFill rotWithShape="1">
            <a:blip r:embed="rId6">
              <a:alphaModFix/>
            </a:blip>
            <a:srcRect b="41394" l="14816" r="71599" t="7492"/>
            <a:stretch/>
          </p:blipFill>
          <p:spPr>
            <a:xfrm>
              <a:off x="5021898" y="9446288"/>
              <a:ext cx="304801" cy="344057"/>
            </a:xfrm>
            <a:prstGeom prst="rect">
              <a:avLst/>
            </a:prstGeom>
            <a:noFill/>
            <a:ln>
              <a:noFill/>
            </a:ln>
          </p:spPr>
        </p:pic>
        <p:pic>
          <p:nvPicPr>
            <p:cNvPr descr="Creative-Commons-Icons - birnbaum media.lab" id="30" name="Google Shape;30;p4"/>
            <p:cNvPicPr preferRelativeResize="0"/>
            <p:nvPr/>
          </p:nvPicPr>
          <p:blipFill rotWithShape="1">
            <a:blip r:embed="rId6">
              <a:alphaModFix/>
            </a:blip>
            <a:srcRect b="40730" l="-1005" r="84312" t="12217"/>
            <a:stretch/>
          </p:blipFill>
          <p:spPr>
            <a:xfrm>
              <a:off x="4680794" y="9479793"/>
              <a:ext cx="374565" cy="316731"/>
            </a:xfrm>
            <a:prstGeom prst="ellipse">
              <a:avLst/>
            </a:prstGeom>
            <a:noFill/>
            <a:ln>
              <a:noFill/>
            </a:ln>
          </p:spPr>
        </p:pic>
        <p:pic>
          <p:nvPicPr>
            <p:cNvPr descr="Creative-Commons-Icons - birnbaum media.lab" id="31" name="Google Shape;31;p4"/>
            <p:cNvPicPr preferRelativeResize="0"/>
            <p:nvPr/>
          </p:nvPicPr>
          <p:blipFill rotWithShape="1">
            <a:blip r:embed="rId6">
              <a:alphaModFix/>
            </a:blip>
            <a:srcRect b="38983" l="29256" r="57160" t="7974"/>
            <a:stretch/>
          </p:blipFill>
          <p:spPr>
            <a:xfrm>
              <a:off x="5330551" y="9445655"/>
              <a:ext cx="304800" cy="357048"/>
            </a:xfrm>
            <a:prstGeom prst="rect">
              <a:avLst/>
            </a:prstGeom>
            <a:noFill/>
            <a:ln>
              <a:noFill/>
            </a:ln>
          </p:spPr>
        </p:pic>
        <p:pic>
          <p:nvPicPr>
            <p:cNvPr descr="Creative-Commons-Icons - birnbaum media.lab" id="32" name="Google Shape;32;p4"/>
            <p:cNvPicPr preferRelativeResize="0"/>
            <p:nvPr/>
          </p:nvPicPr>
          <p:blipFill rotWithShape="1">
            <a:blip r:embed="rId6">
              <a:alphaModFix/>
            </a:blip>
            <a:srcRect b="37728" l="43212" r="43204" t="5671"/>
            <a:stretch/>
          </p:blipFill>
          <p:spPr>
            <a:xfrm>
              <a:off x="5627647" y="9427183"/>
              <a:ext cx="304800" cy="381000"/>
            </a:xfrm>
            <a:prstGeom prst="rect">
              <a:avLst/>
            </a:prstGeom>
            <a:noFill/>
            <a:ln>
              <a:noFill/>
            </a:ln>
          </p:spPr>
        </p:pic>
      </p:grpSp>
      <p:pic>
        <p:nvPicPr>
          <p:cNvPr descr="Une image contenant Police, Graphique, logo, capture d’écran&#10;&#10;Description générée automatiquement" id="33" name="Google Shape;33;p4"/>
          <p:cNvPicPr preferRelativeResize="0"/>
          <p:nvPr/>
        </p:nvPicPr>
        <p:blipFill rotWithShape="1">
          <a:blip r:embed="rId7">
            <a:alphaModFix/>
          </a:blip>
          <a:srcRect b="21586" l="0" r="0" t="19708"/>
          <a:stretch/>
        </p:blipFill>
        <p:spPr>
          <a:xfrm>
            <a:off x="255048" y="9817078"/>
            <a:ext cx="1449455" cy="6012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4" name="Shape 34"/>
        <p:cNvGrpSpPr/>
        <p:nvPr/>
      </p:nvGrpSpPr>
      <p:grpSpPr>
        <a:xfrm>
          <a:off x="0" y="0"/>
          <a:ext cx="0" cy="0"/>
          <a:chOff x="0" y="0"/>
          <a:chExt cx="0" cy="0"/>
        </a:xfrm>
      </p:grpSpPr>
      <p:sp>
        <p:nvSpPr>
          <p:cNvPr id="35" name="Google Shape;35;p5"/>
          <p:cNvSpPr txBox="1"/>
          <p:nvPr>
            <p:ph type="ctrTitle"/>
          </p:nvPr>
        </p:nvSpPr>
        <p:spPr>
          <a:xfrm>
            <a:off x="567213" y="3314954"/>
            <a:ext cx="6428422" cy="224561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6"/>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378142" y="2459482"/>
            <a:ext cx="3289839"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6"/>
          <p:cNvSpPr txBox="1"/>
          <p:nvPr>
            <p:ph idx="2" type="body"/>
          </p:nvPr>
        </p:nvSpPr>
        <p:spPr>
          <a:xfrm>
            <a:off x="3894867" y="2459482"/>
            <a:ext cx="3289839"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6"/>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7" name="Shape 47"/>
        <p:cNvGrpSpPr/>
        <p:nvPr/>
      </p:nvGrpSpPr>
      <p:grpSpPr>
        <a:xfrm>
          <a:off x="0" y="0"/>
          <a:ext cx="0" cy="0"/>
          <a:chOff x="0" y="0"/>
          <a:chExt cx="0" cy="0"/>
        </a:xfrm>
      </p:grpSpPr>
      <p:sp>
        <p:nvSpPr>
          <p:cNvPr id="48" name="Google Shape;48;p7"/>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52" name="Shape 52"/>
        <p:cNvGrpSpPr/>
        <p:nvPr/>
      </p:nvGrpSpPr>
      <p:grpSpPr>
        <a:xfrm>
          <a:off x="0" y="0"/>
          <a:ext cx="0" cy="0"/>
          <a:chOff x="0" y="0"/>
          <a:chExt cx="0" cy="0"/>
        </a:xfrm>
      </p:grpSpPr>
      <p:sp>
        <p:nvSpPr>
          <p:cNvPr id="53" name="Google Shape;53;p8"/>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4" name="Google Shape;54;p8"/>
          <p:cNvPicPr preferRelativeResize="0"/>
          <p:nvPr/>
        </p:nvPicPr>
        <p:blipFill rotWithShape="1">
          <a:blip r:embed="rId2">
            <a:alphaModFix/>
          </a:blip>
          <a:srcRect b="0" l="0" r="0" t="0"/>
          <a:stretch/>
        </p:blipFill>
        <p:spPr>
          <a:xfrm>
            <a:off x="326105" y="345938"/>
            <a:ext cx="114084" cy="114071"/>
          </a:xfrm>
          <a:prstGeom prst="rect">
            <a:avLst/>
          </a:prstGeom>
          <a:noFill/>
          <a:ln>
            <a:noFill/>
          </a:ln>
        </p:spPr>
      </p:pic>
      <p:sp>
        <p:nvSpPr>
          <p:cNvPr id="55" name="Google Shape;55;p8"/>
          <p:cNvSpPr/>
          <p:nvPr/>
        </p:nvSpPr>
        <p:spPr>
          <a:xfrm>
            <a:off x="80467" y="98246"/>
            <a:ext cx="360045" cy="361950"/>
          </a:xfrm>
          <a:custGeom>
            <a:rect b="b" l="l" r="r" t="t"/>
            <a:pathLst>
              <a:path extrusionOk="0" h="361950" w="360045">
                <a:moveTo>
                  <a:pt x="261785" y="264541"/>
                </a:moveTo>
                <a:lnTo>
                  <a:pt x="261429" y="264883"/>
                </a:lnTo>
                <a:lnTo>
                  <a:pt x="261785" y="264883"/>
                </a:lnTo>
                <a:lnTo>
                  <a:pt x="261785" y="264541"/>
                </a:lnTo>
                <a:close/>
              </a:path>
              <a:path extrusionOk="0" h="361950" w="360045">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6" name="Google Shape;56;p8"/>
          <p:cNvPicPr preferRelativeResize="0"/>
          <p:nvPr/>
        </p:nvPicPr>
        <p:blipFill rotWithShape="1">
          <a:blip r:embed="rId3">
            <a:alphaModFix/>
          </a:blip>
          <a:srcRect b="0" l="0" r="0" t="0"/>
          <a:stretch/>
        </p:blipFill>
        <p:spPr>
          <a:xfrm>
            <a:off x="326956" y="10236872"/>
            <a:ext cx="113512" cy="113525"/>
          </a:xfrm>
          <a:prstGeom prst="rect">
            <a:avLst/>
          </a:prstGeom>
          <a:noFill/>
          <a:ln>
            <a:noFill/>
          </a:ln>
        </p:spPr>
      </p:pic>
      <p:sp>
        <p:nvSpPr>
          <p:cNvPr id="57" name="Google Shape;57;p8"/>
          <p:cNvSpPr/>
          <p:nvPr/>
        </p:nvSpPr>
        <p:spPr>
          <a:xfrm>
            <a:off x="80479" y="10236606"/>
            <a:ext cx="360045" cy="358775"/>
          </a:xfrm>
          <a:custGeom>
            <a:rect b="b" l="l" r="r" t="t"/>
            <a:pathLst>
              <a:path extrusionOk="0" h="358775" w="360045">
                <a:moveTo>
                  <a:pt x="263575" y="97726"/>
                </a:moveTo>
                <a:lnTo>
                  <a:pt x="263232" y="97726"/>
                </a:lnTo>
                <a:lnTo>
                  <a:pt x="263575" y="98082"/>
                </a:lnTo>
                <a:lnTo>
                  <a:pt x="263575" y="97726"/>
                </a:lnTo>
                <a:close/>
              </a:path>
              <a:path extrusionOk="0" h="358775" w="360045">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8" name="Google Shape;58;p8"/>
          <p:cNvPicPr preferRelativeResize="0"/>
          <p:nvPr/>
        </p:nvPicPr>
        <p:blipFill rotWithShape="1">
          <a:blip r:embed="rId2">
            <a:alphaModFix/>
          </a:blip>
          <a:srcRect b="0" l="0" r="0" t="0"/>
          <a:stretch/>
        </p:blipFill>
        <p:spPr>
          <a:xfrm>
            <a:off x="7120843" y="10230709"/>
            <a:ext cx="114084" cy="114071"/>
          </a:xfrm>
          <a:prstGeom prst="rect">
            <a:avLst/>
          </a:prstGeom>
          <a:noFill/>
          <a:ln>
            <a:noFill/>
          </a:ln>
        </p:spPr>
      </p:pic>
      <p:sp>
        <p:nvSpPr>
          <p:cNvPr id="59" name="Google Shape;59;p8"/>
          <p:cNvSpPr/>
          <p:nvPr/>
        </p:nvSpPr>
        <p:spPr>
          <a:xfrm>
            <a:off x="7120560" y="10230764"/>
            <a:ext cx="360045" cy="361950"/>
          </a:xfrm>
          <a:custGeom>
            <a:rect b="b" l="l" r="r" t="t"/>
            <a:pathLst>
              <a:path extrusionOk="0" h="361950" w="360045">
                <a:moveTo>
                  <a:pt x="98564" y="96824"/>
                </a:moveTo>
                <a:lnTo>
                  <a:pt x="98209" y="96824"/>
                </a:lnTo>
                <a:lnTo>
                  <a:pt x="98209" y="97167"/>
                </a:lnTo>
                <a:lnTo>
                  <a:pt x="98564" y="96824"/>
                </a:lnTo>
                <a:close/>
              </a:path>
              <a:path extrusionOk="0" h="361950" w="360045">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8"/>
          <p:cNvSpPr/>
          <p:nvPr/>
        </p:nvSpPr>
        <p:spPr>
          <a:xfrm>
            <a:off x="3715656" y="0"/>
            <a:ext cx="3844925" cy="2431415"/>
          </a:xfrm>
          <a:custGeom>
            <a:rect b="b" l="l" r="r" t="t"/>
            <a:pathLst>
              <a:path extrusionOk="0" h="2431415" w="3844925">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8"/>
          <p:cNvSpPr/>
          <p:nvPr/>
        </p:nvSpPr>
        <p:spPr>
          <a:xfrm>
            <a:off x="0" y="7919548"/>
            <a:ext cx="3556635" cy="2773045"/>
          </a:xfrm>
          <a:custGeom>
            <a:rect b="b" l="l" r="r" t="t"/>
            <a:pathLst>
              <a:path extrusionOk="0" h="2773045" w="3556635">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cap="flat" cmpd="sng" w="14850">
            <a:solidFill>
              <a:srgbClr val="3639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8"/>
          <p:cNvSpPr/>
          <p:nvPr/>
        </p:nvSpPr>
        <p:spPr>
          <a:xfrm>
            <a:off x="252020" y="278337"/>
            <a:ext cx="7056120" cy="10135870"/>
          </a:xfrm>
          <a:custGeom>
            <a:rect b="b" l="l" r="r" t="t"/>
            <a:pathLst>
              <a:path extrusionOk="0" h="10135870" w="705612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8"/>
          <p:cNvSpPr/>
          <p:nvPr/>
        </p:nvSpPr>
        <p:spPr>
          <a:xfrm>
            <a:off x="556394" y="927890"/>
            <a:ext cx="6460490" cy="4539615"/>
          </a:xfrm>
          <a:custGeom>
            <a:rect b="b" l="l" r="r" t="t"/>
            <a:pathLst>
              <a:path extrusionOk="0" h="4539615" w="646049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cap="flat" cmpd="sng" w="13575">
            <a:solidFill>
              <a:srgbClr val="F066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8"/>
          <p:cNvSpPr/>
          <p:nvPr/>
        </p:nvSpPr>
        <p:spPr>
          <a:xfrm>
            <a:off x="547526" y="817119"/>
            <a:ext cx="1802764" cy="215900"/>
          </a:xfrm>
          <a:custGeom>
            <a:rect b="b" l="l" r="r" t="t"/>
            <a:pathLst>
              <a:path extrusionOk="0" h="215900" w="1802764">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8"/>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3"/>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4000" u="sng" cap="none" strike="noStrike">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
          <p:cNvSpPr txBox="1"/>
          <p:nvPr>
            <p:ph idx="1" type="body"/>
          </p:nvPr>
        </p:nvSpPr>
        <p:spPr>
          <a:xfrm>
            <a:off x="378142" y="2459482"/>
            <a:ext cx="6806565" cy="705764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3"/>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3"/>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buNone/>
              <a:defRPr b="1" i="0" sz="1200" u="none">
                <a:solidFill>
                  <a:schemeClr val="lt1"/>
                </a:solidFill>
                <a:latin typeface="Tahoma"/>
                <a:ea typeface="Tahoma"/>
                <a:cs typeface="Tahoma"/>
                <a:sym typeface="Tahoma"/>
              </a:defRPr>
            </a:lvl1pPr>
            <a:lvl2pPr indent="0" lvl="1" marL="38100" marR="0" rtl="0" algn="l">
              <a:lnSpc>
                <a:spcPct val="100000"/>
              </a:lnSpc>
              <a:spcBef>
                <a:spcPts val="0"/>
              </a:spcBef>
              <a:buNone/>
              <a:defRPr b="1" i="0" sz="1200" u="none">
                <a:solidFill>
                  <a:schemeClr val="lt1"/>
                </a:solidFill>
                <a:latin typeface="Tahoma"/>
                <a:ea typeface="Tahoma"/>
                <a:cs typeface="Tahoma"/>
                <a:sym typeface="Tahoma"/>
              </a:defRPr>
            </a:lvl2pPr>
            <a:lvl3pPr indent="0" lvl="2" marL="38100" marR="0" rtl="0" algn="l">
              <a:lnSpc>
                <a:spcPct val="100000"/>
              </a:lnSpc>
              <a:spcBef>
                <a:spcPts val="0"/>
              </a:spcBef>
              <a:buNone/>
              <a:defRPr b="1" i="0" sz="1200" u="none">
                <a:solidFill>
                  <a:schemeClr val="lt1"/>
                </a:solidFill>
                <a:latin typeface="Tahoma"/>
                <a:ea typeface="Tahoma"/>
                <a:cs typeface="Tahoma"/>
                <a:sym typeface="Tahoma"/>
              </a:defRPr>
            </a:lvl3pPr>
            <a:lvl4pPr indent="0" lvl="3" marL="38100" marR="0" rtl="0" algn="l">
              <a:lnSpc>
                <a:spcPct val="100000"/>
              </a:lnSpc>
              <a:spcBef>
                <a:spcPts val="0"/>
              </a:spcBef>
              <a:buNone/>
              <a:defRPr b="1" i="0" sz="1200" u="none">
                <a:solidFill>
                  <a:schemeClr val="lt1"/>
                </a:solidFill>
                <a:latin typeface="Tahoma"/>
                <a:ea typeface="Tahoma"/>
                <a:cs typeface="Tahoma"/>
                <a:sym typeface="Tahoma"/>
              </a:defRPr>
            </a:lvl4pPr>
            <a:lvl5pPr indent="0" lvl="4" marL="38100" marR="0" rtl="0" algn="l">
              <a:lnSpc>
                <a:spcPct val="100000"/>
              </a:lnSpc>
              <a:spcBef>
                <a:spcPts val="0"/>
              </a:spcBef>
              <a:buNone/>
              <a:defRPr b="1" i="0" sz="1200" u="none">
                <a:solidFill>
                  <a:schemeClr val="lt1"/>
                </a:solidFill>
                <a:latin typeface="Tahoma"/>
                <a:ea typeface="Tahoma"/>
                <a:cs typeface="Tahoma"/>
                <a:sym typeface="Tahoma"/>
              </a:defRPr>
            </a:lvl5pPr>
            <a:lvl6pPr indent="0" lvl="5" marL="38100" marR="0" rtl="0" algn="l">
              <a:lnSpc>
                <a:spcPct val="100000"/>
              </a:lnSpc>
              <a:spcBef>
                <a:spcPts val="0"/>
              </a:spcBef>
              <a:buNone/>
              <a:defRPr b="1" i="0" sz="1200" u="none">
                <a:solidFill>
                  <a:schemeClr val="lt1"/>
                </a:solidFill>
                <a:latin typeface="Tahoma"/>
                <a:ea typeface="Tahoma"/>
                <a:cs typeface="Tahoma"/>
                <a:sym typeface="Tahoma"/>
              </a:defRPr>
            </a:lvl6pPr>
            <a:lvl7pPr indent="0" lvl="6" marL="38100" marR="0" rtl="0" algn="l">
              <a:lnSpc>
                <a:spcPct val="100000"/>
              </a:lnSpc>
              <a:spcBef>
                <a:spcPts val="0"/>
              </a:spcBef>
              <a:buNone/>
              <a:defRPr b="1" i="0" sz="1200" u="none">
                <a:solidFill>
                  <a:schemeClr val="lt1"/>
                </a:solidFill>
                <a:latin typeface="Tahoma"/>
                <a:ea typeface="Tahoma"/>
                <a:cs typeface="Tahoma"/>
                <a:sym typeface="Tahoma"/>
              </a:defRPr>
            </a:lvl7pPr>
            <a:lvl8pPr indent="0" lvl="7" marL="38100" marR="0" rtl="0" algn="l">
              <a:lnSpc>
                <a:spcPct val="100000"/>
              </a:lnSpc>
              <a:spcBef>
                <a:spcPts val="0"/>
              </a:spcBef>
              <a:buNone/>
              <a:defRPr b="1" i="0" sz="1200" u="none">
                <a:solidFill>
                  <a:schemeClr val="lt1"/>
                </a:solidFill>
                <a:latin typeface="Tahoma"/>
                <a:ea typeface="Tahoma"/>
                <a:cs typeface="Tahoma"/>
                <a:sym typeface="Tahoma"/>
              </a:defRPr>
            </a:lvl8pPr>
            <a:lvl9pPr indent="0" lvl="8" marL="38100" marR="0" rtl="0" algn="l">
              <a:lnSpc>
                <a:spcPct val="100000"/>
              </a:lnSpc>
              <a:spcBef>
                <a:spcPts val="0"/>
              </a:spcBef>
              <a:buNone/>
              <a:defRPr b="1" i="0" sz="1200" u="non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learningportal.iiep.unesco.org/en/library/guidelines-in-learning-space-innovations" TargetMode="External"/><Relationship Id="rId4" Type="http://schemas.openxmlformats.org/officeDocument/2006/relationships/hyperlink" Target="mailto:contact@learninglab-network.com" TargetMode="External"/><Relationship Id="rId5" Type="http://schemas.openxmlformats.org/officeDocument/2006/relationships/hyperlink" Target="http://www.learninglab-network.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p:nvPr/>
        </p:nvSpPr>
        <p:spPr>
          <a:xfrm>
            <a:off x="3550987" y="10126944"/>
            <a:ext cx="454526" cy="20262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100">
                <a:solidFill>
                  <a:schemeClr val="lt1"/>
                </a:solidFill>
                <a:latin typeface="Calibri"/>
                <a:ea typeface="Calibri"/>
                <a:cs typeface="Calibri"/>
                <a:sym typeface="Calibri"/>
              </a:rPr>
              <a:t>1/2</a:t>
            </a:r>
            <a:endParaRPr/>
          </a:p>
        </p:txBody>
      </p:sp>
      <p:sp>
        <p:nvSpPr>
          <p:cNvPr id="73" name="Google Shape;73;p1"/>
          <p:cNvSpPr/>
          <p:nvPr/>
        </p:nvSpPr>
        <p:spPr>
          <a:xfrm>
            <a:off x="543858" y="1246201"/>
            <a:ext cx="1786591"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#ApprentissageParProjet</a:t>
            </a:r>
            <a:endParaRPr/>
          </a:p>
        </p:txBody>
      </p:sp>
      <p:sp>
        <p:nvSpPr>
          <p:cNvPr id="74" name="Google Shape;74;p1"/>
          <p:cNvSpPr/>
          <p:nvPr/>
        </p:nvSpPr>
        <p:spPr>
          <a:xfrm>
            <a:off x="522920" y="1596177"/>
            <a:ext cx="1045530"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#Créativité</a:t>
            </a:r>
            <a:endParaRPr/>
          </a:p>
        </p:txBody>
      </p:sp>
      <p:sp>
        <p:nvSpPr>
          <p:cNvPr id="75" name="Google Shape;75;p1"/>
          <p:cNvSpPr/>
          <p:nvPr/>
        </p:nvSpPr>
        <p:spPr>
          <a:xfrm>
            <a:off x="2406650" y="1246201"/>
            <a:ext cx="1224914"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#Collaboration </a:t>
            </a:r>
            <a:endParaRPr/>
          </a:p>
        </p:txBody>
      </p:sp>
      <p:sp>
        <p:nvSpPr>
          <p:cNvPr id="76" name="Google Shape;76;p1"/>
          <p:cNvSpPr/>
          <p:nvPr/>
        </p:nvSpPr>
        <p:spPr>
          <a:xfrm>
            <a:off x="1636556" y="1596177"/>
            <a:ext cx="1132913"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#Présentation</a:t>
            </a:r>
            <a:endParaRPr/>
          </a:p>
        </p:txBody>
      </p:sp>
      <p:grpSp>
        <p:nvGrpSpPr>
          <p:cNvPr id="77" name="Google Shape;77;p1"/>
          <p:cNvGrpSpPr/>
          <p:nvPr/>
        </p:nvGrpSpPr>
        <p:grpSpPr>
          <a:xfrm>
            <a:off x="4443397" y="577872"/>
            <a:ext cx="2569206" cy="223902"/>
            <a:chOff x="4367196" y="512585"/>
            <a:chExt cx="2569206" cy="223902"/>
          </a:xfrm>
        </p:grpSpPr>
        <p:sp>
          <p:nvSpPr>
            <p:cNvPr id="78" name="Google Shape;78;p1"/>
            <p:cNvSpPr/>
            <p:nvPr/>
          </p:nvSpPr>
          <p:spPr>
            <a:xfrm>
              <a:off x="4367196" y="512585"/>
              <a:ext cx="2569206" cy="223902"/>
            </a:xfrm>
            <a:prstGeom prst="roundRect">
              <a:avLst>
                <a:gd fmla="val 50000" name="adj"/>
              </a:avLst>
            </a:prstGeom>
            <a:solidFill>
              <a:srgbClr val="F066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Durée</a:t>
              </a:r>
              <a:endParaRPr/>
            </a:p>
          </p:txBody>
        </p:sp>
        <p:sp>
          <p:nvSpPr>
            <p:cNvPr id="79" name="Google Shape;79;p1"/>
            <p:cNvSpPr/>
            <p:nvPr/>
          </p:nvSpPr>
          <p:spPr>
            <a:xfrm>
              <a:off x="4924425" y="531741"/>
              <a:ext cx="1978024" cy="18559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Min 180 (en mn)</a:t>
              </a:r>
              <a:endParaRPr/>
            </a:p>
          </p:txBody>
        </p:sp>
      </p:grpSp>
      <p:grpSp>
        <p:nvGrpSpPr>
          <p:cNvPr id="80" name="Google Shape;80;p1"/>
          <p:cNvGrpSpPr/>
          <p:nvPr/>
        </p:nvGrpSpPr>
        <p:grpSpPr>
          <a:xfrm>
            <a:off x="4440000" y="855598"/>
            <a:ext cx="2572603" cy="223902"/>
            <a:chOff x="4367196" y="512585"/>
            <a:chExt cx="2572603" cy="223902"/>
          </a:xfrm>
        </p:grpSpPr>
        <p:sp>
          <p:nvSpPr>
            <p:cNvPr id="81" name="Google Shape;81;p1"/>
            <p:cNvSpPr/>
            <p:nvPr/>
          </p:nvSpPr>
          <p:spPr>
            <a:xfrm>
              <a:off x="4367196" y="512585"/>
              <a:ext cx="2572603" cy="223902"/>
            </a:xfrm>
            <a:prstGeom prst="roundRect">
              <a:avLst>
                <a:gd fmla="val 50000" name="adj"/>
              </a:avLst>
            </a:prstGeom>
            <a:solidFill>
              <a:srgbClr val="F066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Participants</a:t>
              </a:r>
              <a:endParaRPr/>
            </a:p>
          </p:txBody>
        </p:sp>
        <p:sp>
          <p:nvSpPr>
            <p:cNvPr id="82" name="Google Shape;82;p1"/>
            <p:cNvSpPr/>
            <p:nvPr/>
          </p:nvSpPr>
          <p:spPr>
            <a:xfrm>
              <a:off x="5249398" y="532339"/>
              <a:ext cx="1656448" cy="18559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35 – 70</a:t>
              </a:r>
              <a:endParaRPr/>
            </a:p>
          </p:txBody>
        </p:sp>
      </p:grpSp>
      <p:grpSp>
        <p:nvGrpSpPr>
          <p:cNvPr id="83" name="Google Shape;83;p1"/>
          <p:cNvGrpSpPr/>
          <p:nvPr/>
        </p:nvGrpSpPr>
        <p:grpSpPr>
          <a:xfrm>
            <a:off x="543859" y="2105339"/>
            <a:ext cx="6468745" cy="1481158"/>
            <a:chOff x="543859" y="2105339"/>
            <a:chExt cx="6468745" cy="1481158"/>
          </a:xfrm>
        </p:grpSpPr>
        <p:sp>
          <p:nvSpPr>
            <p:cNvPr id="84" name="Google Shape;84;p1"/>
            <p:cNvSpPr/>
            <p:nvPr/>
          </p:nvSpPr>
          <p:spPr>
            <a:xfrm>
              <a:off x="551856" y="2303797"/>
              <a:ext cx="6460748" cy="1282700"/>
            </a:xfrm>
            <a:prstGeom prst="roundRect">
              <a:avLst>
                <a:gd fmla="val 4824"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fr-FR" sz="1100">
                  <a:solidFill>
                    <a:schemeClr val="dk1"/>
                  </a:solidFill>
                  <a:latin typeface="Calibri"/>
                  <a:ea typeface="Calibri"/>
                  <a:cs typeface="Calibri"/>
                  <a:sym typeface="Calibri"/>
                </a:rPr>
                <a:t>Le gouvernail implique les apprenants dans une démarche structurée en 7 étapes d’apprentissage par projet. Les apprenants passent ainsi par des phases d’imagination, d’exploration, de planification, de questionnement et de remaniement pour apprendre et développer un projet engageant en lien avec les apprentissages visés.</a:t>
              </a:r>
              <a:endParaRPr/>
            </a:p>
          </p:txBody>
        </p:sp>
        <p:sp>
          <p:nvSpPr>
            <p:cNvPr id="85" name="Google Shape;85;p1"/>
            <p:cNvSpPr/>
            <p:nvPr/>
          </p:nvSpPr>
          <p:spPr>
            <a:xfrm>
              <a:off x="543859" y="2105339"/>
              <a:ext cx="864193"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cap="flat" cmpd="sng" w="9525">
              <a:solidFill>
                <a:srgbClr val="F06657"/>
              </a:solidFill>
              <a:prstDash val="solid"/>
              <a:round/>
              <a:headEnd len="sm" w="sm" type="none"/>
              <a:tailEnd len="sm" w="sm" type="none"/>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Description</a:t>
              </a:r>
              <a:endParaRPr sz="1200">
                <a:solidFill>
                  <a:schemeClr val="dk1"/>
                </a:solidFill>
                <a:latin typeface="Calibri"/>
                <a:ea typeface="Calibri"/>
                <a:cs typeface="Calibri"/>
                <a:sym typeface="Calibri"/>
              </a:endParaRPr>
            </a:p>
          </p:txBody>
        </p:sp>
      </p:grpSp>
      <p:grpSp>
        <p:nvGrpSpPr>
          <p:cNvPr id="86" name="Google Shape;86;p1"/>
          <p:cNvGrpSpPr/>
          <p:nvPr/>
        </p:nvGrpSpPr>
        <p:grpSpPr>
          <a:xfrm>
            <a:off x="4456569" y="1247745"/>
            <a:ext cx="2556034" cy="901362"/>
            <a:chOff x="4456569" y="1247745"/>
            <a:chExt cx="2556034" cy="901362"/>
          </a:xfrm>
        </p:grpSpPr>
        <p:sp>
          <p:nvSpPr>
            <p:cNvPr id="87" name="Google Shape;87;p1"/>
            <p:cNvSpPr/>
            <p:nvPr/>
          </p:nvSpPr>
          <p:spPr>
            <a:xfrm>
              <a:off x="4465238" y="1438705"/>
              <a:ext cx="2547365" cy="710402"/>
            </a:xfrm>
            <a:prstGeom prst="roundRect">
              <a:avLst>
                <a:gd fmla="val 9663"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41910" marR="28575" rtl="0" algn="l">
                <a:lnSpc>
                  <a:spcPct val="1000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88" name="Google Shape;88;p1"/>
            <p:cNvSpPr/>
            <p:nvPr/>
          </p:nvSpPr>
          <p:spPr>
            <a:xfrm>
              <a:off x="4456569" y="1247745"/>
              <a:ext cx="1224915"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Équipements clés</a:t>
              </a:r>
              <a:endParaRPr sz="1200">
                <a:solidFill>
                  <a:schemeClr val="dk1"/>
                </a:solidFill>
                <a:latin typeface="Calibri"/>
                <a:ea typeface="Calibri"/>
                <a:cs typeface="Calibri"/>
                <a:sym typeface="Calibri"/>
              </a:endParaRPr>
            </a:p>
          </p:txBody>
        </p:sp>
      </p:grpSp>
      <p:grpSp>
        <p:nvGrpSpPr>
          <p:cNvPr id="89" name="Google Shape;89;p1"/>
          <p:cNvGrpSpPr/>
          <p:nvPr/>
        </p:nvGrpSpPr>
        <p:grpSpPr>
          <a:xfrm>
            <a:off x="3917613" y="3654671"/>
            <a:ext cx="3094990" cy="3308524"/>
            <a:chOff x="3917613" y="3654671"/>
            <a:chExt cx="3094990" cy="3308524"/>
          </a:xfrm>
        </p:grpSpPr>
        <p:sp>
          <p:nvSpPr>
            <p:cNvPr id="90" name="Google Shape;90;p1"/>
            <p:cNvSpPr/>
            <p:nvPr/>
          </p:nvSpPr>
          <p:spPr>
            <a:xfrm>
              <a:off x="3923558" y="3844270"/>
              <a:ext cx="3089045" cy="3118925"/>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41910" marR="28575" rtl="0" algn="l">
                <a:lnSpc>
                  <a:spcPct val="100000"/>
                </a:lnSpc>
                <a:spcBef>
                  <a:spcPts val="0"/>
                </a:spcBef>
                <a:spcAft>
                  <a:spcPts val="0"/>
                </a:spcAft>
                <a:buNone/>
              </a:pPr>
              <a:r>
                <a:rPr lang="fr-FR" sz="1200">
                  <a:solidFill>
                    <a:schemeClr val="dk1"/>
                  </a:solidFill>
                  <a:latin typeface="Calibri"/>
                  <a:ea typeface="Calibri"/>
                  <a:cs typeface="Calibri"/>
                  <a:sym typeface="Calibri"/>
                </a:rPr>
                <a:t>Si une grande salle de classe avec du mobilier léger peut être facilement réorganisée pour la plupart des tâches, l’apprentissage par projets nécessite aussi des ressources et des espaces extérieurs. </a:t>
              </a:r>
              <a:endParaRPr/>
            </a:p>
          </p:txBody>
        </p:sp>
        <p:sp>
          <p:nvSpPr>
            <p:cNvPr id="91" name="Google Shape;91;p1"/>
            <p:cNvSpPr/>
            <p:nvPr/>
          </p:nvSpPr>
          <p:spPr>
            <a:xfrm>
              <a:off x="3917613" y="3654671"/>
              <a:ext cx="1689437"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Configuration de l’espace</a:t>
              </a:r>
              <a:endParaRPr sz="1200">
                <a:solidFill>
                  <a:schemeClr val="dk1"/>
                </a:solidFill>
                <a:latin typeface="Calibri"/>
                <a:ea typeface="Calibri"/>
                <a:cs typeface="Calibri"/>
                <a:sym typeface="Calibri"/>
              </a:endParaRPr>
            </a:p>
          </p:txBody>
        </p:sp>
      </p:grpSp>
      <p:grpSp>
        <p:nvGrpSpPr>
          <p:cNvPr id="92" name="Google Shape;92;p1"/>
          <p:cNvGrpSpPr/>
          <p:nvPr/>
        </p:nvGrpSpPr>
        <p:grpSpPr>
          <a:xfrm>
            <a:off x="551854" y="3667100"/>
            <a:ext cx="3089047" cy="3296094"/>
            <a:chOff x="551854" y="3667100"/>
            <a:chExt cx="3089047" cy="3296094"/>
          </a:xfrm>
        </p:grpSpPr>
        <p:sp>
          <p:nvSpPr>
            <p:cNvPr id="93" name="Google Shape;93;p1"/>
            <p:cNvSpPr/>
            <p:nvPr/>
          </p:nvSpPr>
          <p:spPr>
            <a:xfrm>
              <a:off x="551856" y="3844269"/>
              <a:ext cx="3089045" cy="3118925"/>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12700" marR="5080" rtl="0" algn="l">
                <a:lnSpc>
                  <a:spcPct val="100000"/>
                </a:lnSpc>
                <a:spcBef>
                  <a:spcPts val="0"/>
                </a:spcBef>
                <a:spcAft>
                  <a:spcPts val="0"/>
                </a:spcAft>
                <a:buNone/>
              </a:pPr>
              <a:r>
                <a:rPr b="1" lang="fr-FR" sz="1100">
                  <a:solidFill>
                    <a:schemeClr val="dk1"/>
                  </a:solidFill>
                  <a:latin typeface="Calibri"/>
                  <a:ea typeface="Calibri"/>
                  <a:cs typeface="Calibri"/>
                  <a:sym typeface="Calibri"/>
                </a:rPr>
                <a:t>Créer</a:t>
              </a:r>
              <a:r>
                <a:rPr lang="fr-FR" sz="1100">
                  <a:solidFill>
                    <a:schemeClr val="dk1"/>
                  </a:solidFill>
                  <a:latin typeface="Calibri"/>
                  <a:ea typeface="Calibri"/>
                  <a:cs typeface="Calibri"/>
                  <a:sym typeface="Calibri"/>
                </a:rPr>
                <a:t> un produit final qui sera partagé dans</a:t>
              </a:r>
              <a:endParaRPr/>
            </a:p>
            <a:p>
              <a:pPr indent="0" lvl="0" marL="12700" marR="5080" rtl="0" algn="l">
                <a:lnSpc>
                  <a:spcPct val="100000"/>
                </a:lnSpc>
                <a:spcBef>
                  <a:spcPts val="100"/>
                </a:spcBef>
                <a:spcAft>
                  <a:spcPts val="0"/>
                </a:spcAft>
                <a:buNone/>
              </a:pPr>
              <a:r>
                <a:rPr lang="fr-FR" sz="1100">
                  <a:solidFill>
                    <a:schemeClr val="dk1"/>
                  </a:solidFill>
                  <a:latin typeface="Calibri"/>
                  <a:ea typeface="Calibri"/>
                  <a:cs typeface="Calibri"/>
                  <a:sym typeface="Calibri"/>
                </a:rPr>
                <a:t>le but d’apprendre</a:t>
              </a:r>
              <a:endParaRPr/>
            </a:p>
            <a:p>
              <a:pPr indent="0" lvl="0" marL="12700" marR="5080" rtl="0" algn="l">
                <a:lnSpc>
                  <a:spcPct val="100000"/>
                </a:lnSpc>
                <a:spcBef>
                  <a:spcPts val="100"/>
                </a:spcBef>
                <a:spcAft>
                  <a:spcPts val="0"/>
                </a:spcAft>
                <a:buNone/>
              </a:pPr>
              <a:r>
                <a:t/>
              </a:r>
              <a:endParaRPr b="1" sz="1100">
                <a:solidFill>
                  <a:schemeClr val="dk1"/>
                </a:solidFill>
                <a:latin typeface="Calibri"/>
                <a:ea typeface="Calibri"/>
                <a:cs typeface="Calibri"/>
                <a:sym typeface="Calibri"/>
              </a:endParaRPr>
            </a:p>
            <a:p>
              <a:pPr indent="0" lvl="0" marL="12700" marR="5080" rtl="0" algn="l">
                <a:lnSpc>
                  <a:spcPct val="100000"/>
                </a:lnSpc>
                <a:spcBef>
                  <a:spcPts val="100"/>
                </a:spcBef>
                <a:spcAft>
                  <a:spcPts val="0"/>
                </a:spcAft>
                <a:buNone/>
              </a:pPr>
              <a:r>
                <a:rPr b="1" lang="fr-FR" sz="1100">
                  <a:solidFill>
                    <a:schemeClr val="dk1"/>
                  </a:solidFill>
                  <a:latin typeface="Calibri"/>
                  <a:ea typeface="Calibri"/>
                  <a:cs typeface="Calibri"/>
                  <a:sym typeface="Calibri"/>
                </a:rPr>
                <a:t>Travailler en équipe</a:t>
              </a:r>
              <a:endParaRPr/>
            </a:p>
          </p:txBody>
        </p:sp>
        <p:sp>
          <p:nvSpPr>
            <p:cNvPr id="94" name="Google Shape;94;p1"/>
            <p:cNvSpPr/>
            <p:nvPr/>
          </p:nvSpPr>
          <p:spPr>
            <a:xfrm>
              <a:off x="551854" y="3667100"/>
              <a:ext cx="722699" cy="238759"/>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Objectifs </a:t>
              </a:r>
              <a:endParaRPr sz="1200">
                <a:solidFill>
                  <a:schemeClr val="dk1"/>
                </a:solidFill>
                <a:latin typeface="Calibri"/>
                <a:ea typeface="Calibri"/>
                <a:cs typeface="Calibri"/>
                <a:sym typeface="Calibri"/>
              </a:endParaRPr>
            </a:p>
          </p:txBody>
        </p:sp>
      </p:grpSp>
      <p:grpSp>
        <p:nvGrpSpPr>
          <p:cNvPr id="95" name="Google Shape;95;p1"/>
          <p:cNvGrpSpPr/>
          <p:nvPr/>
        </p:nvGrpSpPr>
        <p:grpSpPr>
          <a:xfrm>
            <a:off x="551857" y="7024522"/>
            <a:ext cx="3913382" cy="2825423"/>
            <a:chOff x="551856" y="7024522"/>
            <a:chExt cx="3958685" cy="2825423"/>
          </a:xfrm>
        </p:grpSpPr>
        <p:sp>
          <p:nvSpPr>
            <p:cNvPr id="96" name="Google Shape;96;p1"/>
            <p:cNvSpPr/>
            <p:nvPr/>
          </p:nvSpPr>
          <p:spPr>
            <a:xfrm>
              <a:off x="551857" y="7024522"/>
              <a:ext cx="787994"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Illustration</a:t>
              </a:r>
              <a:endParaRPr sz="1200">
                <a:solidFill>
                  <a:schemeClr val="dk1"/>
                </a:solidFill>
                <a:latin typeface="Calibri"/>
                <a:ea typeface="Calibri"/>
                <a:cs typeface="Calibri"/>
                <a:sym typeface="Calibri"/>
              </a:endParaRPr>
            </a:p>
          </p:txBody>
        </p:sp>
        <p:sp>
          <p:nvSpPr>
            <p:cNvPr id="97" name="Google Shape;97;p1"/>
            <p:cNvSpPr/>
            <p:nvPr/>
          </p:nvSpPr>
          <p:spPr>
            <a:xfrm>
              <a:off x="551856" y="7213649"/>
              <a:ext cx="3958685" cy="2636296"/>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12700" marR="0" rtl="0" algn="l">
                <a:lnSpc>
                  <a:spcPct val="100000"/>
                </a:lnSpc>
                <a:spcBef>
                  <a:spcPts val="0"/>
                </a:spcBef>
                <a:spcAft>
                  <a:spcPts val="0"/>
                </a:spcAft>
                <a:buNone/>
              </a:pPr>
              <a:r>
                <a:t/>
              </a:r>
              <a:endParaRPr sz="1100">
                <a:solidFill>
                  <a:schemeClr val="dk1"/>
                </a:solidFill>
                <a:latin typeface="Calibri"/>
                <a:ea typeface="Calibri"/>
                <a:cs typeface="Calibri"/>
                <a:sym typeface="Calibri"/>
              </a:endParaRPr>
            </a:p>
          </p:txBody>
        </p:sp>
      </p:grpSp>
      <p:sp>
        <p:nvSpPr>
          <p:cNvPr id="98" name="Google Shape;98;p1"/>
          <p:cNvSpPr txBox="1"/>
          <p:nvPr>
            <p:ph type="title"/>
          </p:nvPr>
        </p:nvSpPr>
        <p:spPr>
          <a:xfrm>
            <a:off x="523237" y="469900"/>
            <a:ext cx="3712214" cy="553998"/>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fr-FR" sz="3600" u="sng">
                <a:latin typeface="Calibri"/>
                <a:ea typeface="Calibri"/>
                <a:cs typeface="Calibri"/>
                <a:sym typeface="Calibri"/>
              </a:rPr>
              <a:t>Le gouvernail</a:t>
            </a:r>
            <a:endParaRPr/>
          </a:p>
        </p:txBody>
      </p:sp>
      <p:pic>
        <p:nvPicPr>
          <p:cNvPr id="99" name="Google Shape;99;p1"/>
          <p:cNvPicPr preferRelativeResize="0"/>
          <p:nvPr/>
        </p:nvPicPr>
        <p:blipFill rotWithShape="1">
          <a:blip r:embed="rId3">
            <a:alphaModFix/>
          </a:blip>
          <a:srcRect b="0" l="0" r="0" t="0"/>
          <a:stretch/>
        </p:blipFill>
        <p:spPr>
          <a:xfrm>
            <a:off x="917083" y="7251700"/>
            <a:ext cx="3174895" cy="2148015"/>
          </a:xfrm>
          <a:prstGeom prst="rect">
            <a:avLst/>
          </a:prstGeom>
          <a:noFill/>
          <a:ln>
            <a:noFill/>
          </a:ln>
        </p:spPr>
      </p:pic>
      <p:sp>
        <p:nvSpPr>
          <p:cNvPr id="100" name="Google Shape;100;p1"/>
          <p:cNvSpPr txBox="1"/>
          <p:nvPr/>
        </p:nvSpPr>
        <p:spPr>
          <a:xfrm>
            <a:off x="716393" y="9411613"/>
            <a:ext cx="3576277"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100">
                <a:solidFill>
                  <a:schemeClr val="dk1"/>
                </a:solidFill>
                <a:latin typeface="Calibri"/>
                <a:ea typeface="Calibri"/>
                <a:cs typeface="Calibri"/>
                <a:sym typeface="Calibri"/>
              </a:rPr>
              <a:t>Source : Novigado project (2021). Guidelines in Learning Space Innovations, June 2021. </a:t>
            </a:r>
            <a:endParaRPr/>
          </a:p>
        </p:txBody>
      </p:sp>
      <p:grpSp>
        <p:nvGrpSpPr>
          <p:cNvPr id="101" name="Google Shape;101;p1"/>
          <p:cNvGrpSpPr/>
          <p:nvPr/>
        </p:nvGrpSpPr>
        <p:grpSpPr>
          <a:xfrm>
            <a:off x="4586498" y="5113660"/>
            <a:ext cx="1858752" cy="1627466"/>
            <a:chOff x="-43" y="-87541"/>
            <a:chExt cx="1858752" cy="1628608"/>
          </a:xfrm>
        </p:grpSpPr>
        <p:grpSp>
          <p:nvGrpSpPr>
            <p:cNvPr id="102" name="Google Shape;102;p1"/>
            <p:cNvGrpSpPr/>
            <p:nvPr/>
          </p:nvGrpSpPr>
          <p:grpSpPr>
            <a:xfrm>
              <a:off x="-43" y="-87541"/>
              <a:ext cx="1858752" cy="1392517"/>
              <a:chOff x="-43" y="-87567"/>
              <a:chExt cx="1859310" cy="1392934"/>
            </a:xfrm>
          </p:grpSpPr>
          <p:grpSp>
            <p:nvGrpSpPr>
              <p:cNvPr id="103" name="Google Shape;103;p1"/>
              <p:cNvGrpSpPr/>
              <p:nvPr/>
            </p:nvGrpSpPr>
            <p:grpSpPr>
              <a:xfrm>
                <a:off x="-43" y="77158"/>
                <a:ext cx="1752702" cy="1228209"/>
                <a:chOff x="-269711" y="-19"/>
                <a:chExt cx="1752877" cy="1228332"/>
              </a:xfrm>
            </p:grpSpPr>
            <p:grpSp>
              <p:nvGrpSpPr>
                <p:cNvPr id="104" name="Google Shape;104;p1"/>
                <p:cNvGrpSpPr/>
                <p:nvPr/>
              </p:nvGrpSpPr>
              <p:grpSpPr>
                <a:xfrm rot="10800000">
                  <a:off x="-269711" y="-19"/>
                  <a:ext cx="421061" cy="423574"/>
                  <a:chOff x="376714" y="97174"/>
                  <a:chExt cx="421483" cy="423702"/>
                </a:xfrm>
              </p:grpSpPr>
              <p:grpSp>
                <p:nvGrpSpPr>
                  <p:cNvPr id="105" name="Google Shape;105;p1"/>
                  <p:cNvGrpSpPr/>
                  <p:nvPr/>
                </p:nvGrpSpPr>
                <p:grpSpPr>
                  <a:xfrm rot="5400000">
                    <a:off x="496161" y="99012"/>
                    <a:ext cx="303874" cy="300196"/>
                    <a:chOff x="12" y="-280653"/>
                    <a:chExt cx="304178" cy="300196"/>
                  </a:xfrm>
                </p:grpSpPr>
                <p:sp>
                  <p:nvSpPr>
                    <p:cNvPr id="106" name="Google Shape;106;p1"/>
                    <p:cNvSpPr/>
                    <p:nvPr/>
                  </p:nvSpPr>
                  <p:spPr>
                    <a:xfrm rot="8135327">
                      <a:off x="30364" y="-181643"/>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07" name="Google Shape;107;p1"/>
                    <p:cNvSpPr/>
                    <p:nvPr/>
                  </p:nvSpPr>
                  <p:spPr>
                    <a:xfrm>
                      <a:off x="12" y="-194298"/>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08" name="Google Shape;108;p1"/>
                    <p:cNvSpPr/>
                    <p:nvPr/>
                  </p:nvSpPr>
                  <p:spPr>
                    <a:xfrm>
                      <a:off x="88900" y="-280653"/>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09" name="Google Shape;109;p1"/>
                  <p:cNvGrpSpPr/>
                  <p:nvPr/>
                </p:nvGrpSpPr>
                <p:grpSpPr>
                  <a:xfrm rot="-5400000">
                    <a:off x="374711" y="218696"/>
                    <a:ext cx="304182" cy="300175"/>
                    <a:chOff x="-3" y="280658"/>
                    <a:chExt cx="304182" cy="300175"/>
                  </a:xfrm>
                </p:grpSpPr>
                <p:sp>
                  <p:nvSpPr>
                    <p:cNvPr id="110" name="Google Shape;110;p1"/>
                    <p:cNvSpPr/>
                    <p:nvPr/>
                  </p:nvSpPr>
                  <p:spPr>
                    <a:xfrm rot="8135327">
                      <a:off x="30353" y="379647"/>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11" name="Google Shape;111;p1"/>
                    <p:cNvSpPr/>
                    <p:nvPr/>
                  </p:nvSpPr>
                  <p:spPr>
                    <a:xfrm>
                      <a:off x="-3" y="367008"/>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12" name="Google Shape;112;p1"/>
                    <p:cNvSpPr/>
                    <p:nvPr/>
                  </p:nvSpPr>
                  <p:spPr>
                    <a:xfrm>
                      <a:off x="88900" y="280658"/>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nvGrpSpPr>
                <p:cNvPr id="113" name="Google Shape;113;p1"/>
                <p:cNvGrpSpPr/>
                <p:nvPr/>
              </p:nvGrpSpPr>
              <p:grpSpPr>
                <a:xfrm flipH="1">
                  <a:off x="-269709" y="804748"/>
                  <a:ext cx="421077" cy="423565"/>
                  <a:chOff x="376698" y="97171"/>
                  <a:chExt cx="421499" cy="423692"/>
                </a:xfrm>
              </p:grpSpPr>
              <p:grpSp>
                <p:nvGrpSpPr>
                  <p:cNvPr id="114" name="Google Shape;114;p1"/>
                  <p:cNvGrpSpPr/>
                  <p:nvPr/>
                </p:nvGrpSpPr>
                <p:grpSpPr>
                  <a:xfrm rot="5400000">
                    <a:off x="496157" y="99021"/>
                    <a:ext cx="303890" cy="300188"/>
                    <a:chOff x="5" y="-280654"/>
                    <a:chExt cx="304194" cy="300188"/>
                  </a:xfrm>
                </p:grpSpPr>
                <p:sp>
                  <p:nvSpPr>
                    <p:cNvPr id="115" name="Google Shape;115;p1"/>
                    <p:cNvSpPr/>
                    <p:nvPr/>
                  </p:nvSpPr>
                  <p:spPr>
                    <a:xfrm rot="8135327">
                      <a:off x="30373" y="-181652"/>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16" name="Google Shape;116;p1"/>
                    <p:cNvSpPr/>
                    <p:nvPr/>
                  </p:nvSpPr>
                  <p:spPr>
                    <a:xfrm>
                      <a:off x="5" y="-194294"/>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17" name="Google Shape;117;p1"/>
                    <p:cNvSpPr/>
                    <p:nvPr/>
                  </p:nvSpPr>
                  <p:spPr>
                    <a:xfrm>
                      <a:off x="88900" y="-280654"/>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18" name="Google Shape;118;p1"/>
                  <p:cNvGrpSpPr/>
                  <p:nvPr/>
                </p:nvGrpSpPr>
                <p:grpSpPr>
                  <a:xfrm rot="-5400000">
                    <a:off x="376429" y="214398"/>
                    <a:ext cx="306734" cy="306195"/>
                    <a:chOff x="-3" y="280653"/>
                    <a:chExt cx="306734" cy="306195"/>
                  </a:xfrm>
                </p:grpSpPr>
                <p:sp>
                  <p:nvSpPr>
                    <p:cNvPr id="119" name="Google Shape;119;p1"/>
                    <p:cNvSpPr/>
                    <p:nvPr/>
                  </p:nvSpPr>
                  <p:spPr>
                    <a:xfrm rot="8135327">
                      <a:off x="32905" y="385662"/>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20" name="Google Shape;120;p1"/>
                    <p:cNvSpPr/>
                    <p:nvPr/>
                  </p:nvSpPr>
                  <p:spPr>
                    <a:xfrm>
                      <a:off x="-3" y="367013"/>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21" name="Google Shape;121;p1"/>
                    <p:cNvSpPr/>
                    <p:nvPr/>
                  </p:nvSpPr>
                  <p:spPr>
                    <a:xfrm>
                      <a:off x="88903" y="280653"/>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nvGrpSpPr>
                <p:cNvPr id="122" name="Google Shape;122;p1"/>
                <p:cNvGrpSpPr/>
                <p:nvPr/>
              </p:nvGrpSpPr>
              <p:grpSpPr>
                <a:xfrm>
                  <a:off x="1062099" y="800418"/>
                  <a:ext cx="421067" cy="423571"/>
                  <a:chOff x="96037" y="97155"/>
                  <a:chExt cx="421489" cy="423698"/>
                </a:xfrm>
              </p:grpSpPr>
              <p:grpSp>
                <p:nvGrpSpPr>
                  <p:cNvPr id="123" name="Google Shape;123;p1"/>
                  <p:cNvGrpSpPr/>
                  <p:nvPr/>
                </p:nvGrpSpPr>
                <p:grpSpPr>
                  <a:xfrm rot="5400000">
                    <a:off x="215490" y="99005"/>
                    <a:ext cx="303886" cy="300185"/>
                    <a:chOff x="0" y="0"/>
                    <a:chExt cx="304190" cy="300185"/>
                  </a:xfrm>
                </p:grpSpPr>
                <p:sp>
                  <p:nvSpPr>
                    <p:cNvPr id="124" name="Google Shape;124;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25" name="Google Shape;125;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26" name="Google Shape;126;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27" name="Google Shape;127;p1"/>
                  <p:cNvGrpSpPr/>
                  <p:nvPr/>
                </p:nvGrpSpPr>
                <p:grpSpPr>
                  <a:xfrm rot="-5400000">
                    <a:off x="94035" y="218665"/>
                    <a:ext cx="304190" cy="300185"/>
                    <a:chOff x="0" y="0"/>
                    <a:chExt cx="304190" cy="300185"/>
                  </a:xfrm>
                </p:grpSpPr>
                <p:sp>
                  <p:nvSpPr>
                    <p:cNvPr id="128" name="Google Shape;128;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29" name="Google Shape;129;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0" name="Google Shape;130;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grpSp>
            <p:nvGrpSpPr>
              <p:cNvPr id="131" name="Google Shape;131;p1"/>
              <p:cNvGrpSpPr/>
              <p:nvPr/>
            </p:nvGrpSpPr>
            <p:grpSpPr>
              <a:xfrm rot="2690520">
                <a:off x="676535" y="6"/>
                <a:ext cx="422475" cy="421948"/>
                <a:chOff x="0" y="0"/>
                <a:chExt cx="422448" cy="421921"/>
              </a:xfrm>
            </p:grpSpPr>
            <p:grpSp>
              <p:nvGrpSpPr>
                <p:cNvPr id="132" name="Google Shape;132;p1"/>
                <p:cNvGrpSpPr/>
                <p:nvPr/>
              </p:nvGrpSpPr>
              <p:grpSpPr>
                <a:xfrm>
                  <a:off x="0" y="0"/>
                  <a:ext cx="304190" cy="300185"/>
                  <a:chOff x="0" y="0"/>
                  <a:chExt cx="304190" cy="300185"/>
                </a:xfrm>
              </p:grpSpPr>
              <p:sp>
                <p:nvSpPr>
                  <p:cNvPr id="133" name="Google Shape;133;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4" name="Google Shape;134;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5" name="Google Shape;135;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36" name="Google Shape;136;p1"/>
                <p:cNvGrpSpPr/>
                <p:nvPr/>
              </p:nvGrpSpPr>
              <p:grpSpPr>
                <a:xfrm rot="10800000">
                  <a:off x="118261" y="121737"/>
                  <a:ext cx="304187" cy="300184"/>
                  <a:chOff x="3" y="1"/>
                  <a:chExt cx="304187" cy="300184"/>
                </a:xfrm>
              </p:grpSpPr>
              <p:sp>
                <p:nvSpPr>
                  <p:cNvPr id="137" name="Google Shape;137;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8" name="Google Shape;138;p1"/>
                  <p:cNvSpPr/>
                  <p:nvPr/>
                </p:nvSpPr>
                <p:spPr>
                  <a:xfrm>
                    <a:off x="3" y="86368"/>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9" name="Google Shape;139;p1"/>
                  <p:cNvSpPr/>
                  <p:nvPr/>
                </p:nvSpPr>
                <p:spPr>
                  <a:xfrm>
                    <a:off x="88901" y="1"/>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nvGrpSpPr>
              <p:cNvPr id="140" name="Google Shape;140;p1"/>
              <p:cNvGrpSpPr/>
              <p:nvPr/>
            </p:nvGrpSpPr>
            <p:grpSpPr>
              <a:xfrm rot="8041170">
                <a:off x="308152" y="489985"/>
                <a:ext cx="422449" cy="421920"/>
                <a:chOff x="0" y="0"/>
                <a:chExt cx="422451" cy="421922"/>
              </a:xfrm>
            </p:grpSpPr>
            <p:grpSp>
              <p:nvGrpSpPr>
                <p:cNvPr id="141" name="Google Shape;141;p1"/>
                <p:cNvGrpSpPr/>
                <p:nvPr/>
              </p:nvGrpSpPr>
              <p:grpSpPr>
                <a:xfrm>
                  <a:off x="0" y="0"/>
                  <a:ext cx="304190" cy="300185"/>
                  <a:chOff x="0" y="0"/>
                  <a:chExt cx="304190" cy="300185"/>
                </a:xfrm>
              </p:grpSpPr>
              <p:sp>
                <p:nvSpPr>
                  <p:cNvPr id="142" name="Google Shape;142;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3" name="Google Shape;143;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4" name="Google Shape;144;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45" name="Google Shape;145;p1"/>
                <p:cNvGrpSpPr/>
                <p:nvPr/>
              </p:nvGrpSpPr>
              <p:grpSpPr>
                <a:xfrm rot="10800000">
                  <a:off x="118261" y="121737"/>
                  <a:ext cx="304190" cy="300185"/>
                  <a:chOff x="0" y="0"/>
                  <a:chExt cx="304190" cy="300185"/>
                </a:xfrm>
              </p:grpSpPr>
              <p:sp>
                <p:nvSpPr>
                  <p:cNvPr id="146" name="Google Shape;146;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7" name="Google Shape;147;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8" name="Google Shape;148;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nvGrpSpPr>
              <p:cNvPr id="149" name="Google Shape;149;p1"/>
              <p:cNvGrpSpPr/>
              <p:nvPr/>
            </p:nvGrpSpPr>
            <p:grpSpPr>
              <a:xfrm>
                <a:off x="1437669" y="98296"/>
                <a:ext cx="421598" cy="421621"/>
                <a:chOff x="0" y="0"/>
                <a:chExt cx="421598" cy="421621"/>
              </a:xfrm>
            </p:grpSpPr>
            <p:sp>
              <p:nvSpPr>
                <p:cNvPr id="150" name="Google Shape;150;p1"/>
                <p:cNvSpPr/>
                <p:nvPr/>
              </p:nvSpPr>
              <p:spPr>
                <a:xfrm flipH="1" rot="-2735383">
                  <a:off x="124311" y="198205"/>
                  <a:ext cx="267937"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51" name="Google Shape;151;p1"/>
                <p:cNvSpPr/>
                <p:nvPr/>
              </p:nvSpPr>
              <p:spPr>
                <a:xfrm flipH="1" rot="5400000">
                  <a:off x="259030" y="343621"/>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52" name="Google Shape;152;p1"/>
                <p:cNvSpPr/>
                <p:nvPr/>
              </p:nvSpPr>
              <p:spPr>
                <a:xfrm flipH="1" rot="5400000">
                  <a:off x="343598" y="259052"/>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53" name="Google Shape;153;p1"/>
                <p:cNvSpPr/>
                <p:nvPr/>
              </p:nvSpPr>
              <p:spPr>
                <a:xfrm flipH="1" rot="8064673">
                  <a:off x="28971" y="102928"/>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54" name="Google Shape;154;p1"/>
                <p:cNvSpPr/>
                <p:nvPr/>
              </p:nvSpPr>
              <p:spPr>
                <a:xfrm flipH="1" rot="-5400000">
                  <a:off x="84568"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55" name="Google Shape;155;p1"/>
                <p:cNvSpPr/>
                <p:nvPr/>
              </p:nvSpPr>
              <p:spPr>
                <a:xfrm flipH="1" rot="-5400000">
                  <a:off x="0" y="89854"/>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56" name="Google Shape;156;p1"/>
              <p:cNvGrpSpPr/>
              <p:nvPr/>
            </p:nvGrpSpPr>
            <p:grpSpPr>
              <a:xfrm rot="8041170">
                <a:off x="974132" y="500556"/>
                <a:ext cx="422449" cy="421920"/>
                <a:chOff x="0" y="0"/>
                <a:chExt cx="422451" cy="421922"/>
              </a:xfrm>
            </p:grpSpPr>
            <p:grpSp>
              <p:nvGrpSpPr>
                <p:cNvPr id="157" name="Google Shape;157;p1"/>
                <p:cNvGrpSpPr/>
                <p:nvPr/>
              </p:nvGrpSpPr>
              <p:grpSpPr>
                <a:xfrm>
                  <a:off x="0" y="0"/>
                  <a:ext cx="304190" cy="300185"/>
                  <a:chOff x="0" y="0"/>
                  <a:chExt cx="304190" cy="300185"/>
                </a:xfrm>
              </p:grpSpPr>
              <p:sp>
                <p:nvSpPr>
                  <p:cNvPr id="158" name="Google Shape;158;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59" name="Google Shape;159;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60" name="Google Shape;160;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61" name="Google Shape;161;p1"/>
                <p:cNvGrpSpPr/>
                <p:nvPr/>
              </p:nvGrpSpPr>
              <p:grpSpPr>
                <a:xfrm rot="10800000">
                  <a:off x="118261" y="121737"/>
                  <a:ext cx="304190" cy="300185"/>
                  <a:chOff x="0" y="0"/>
                  <a:chExt cx="304190" cy="300185"/>
                </a:xfrm>
              </p:grpSpPr>
              <p:sp>
                <p:nvSpPr>
                  <p:cNvPr id="162" name="Google Shape;162;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63" name="Google Shape;163;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64" name="Google Shape;164;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sp>
          <p:nvSpPr>
            <p:cNvPr id="165" name="Google Shape;165;p1"/>
            <p:cNvSpPr/>
            <p:nvPr/>
          </p:nvSpPr>
          <p:spPr>
            <a:xfrm>
              <a:off x="606392" y="1498467"/>
              <a:ext cx="574800" cy="42600"/>
            </a:xfrm>
            <a:prstGeom prst="rect">
              <a:avLst/>
            </a:prstGeom>
            <a:noFill/>
            <a:ln cap="flat" cmpd="sng" w="9525">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66" name="Google Shape;166;p1"/>
            <p:cNvSpPr/>
            <p:nvPr/>
          </p:nvSpPr>
          <p:spPr>
            <a:xfrm rot="1621678">
              <a:off x="250329" y="1421477"/>
              <a:ext cx="215877" cy="43068"/>
            </a:xfrm>
            <a:prstGeom prst="rect">
              <a:avLst/>
            </a:prstGeom>
            <a:noFill/>
            <a:ln cap="flat" cmpd="sng" w="9525">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67" name="Google Shape;167;p1"/>
          <p:cNvGrpSpPr/>
          <p:nvPr/>
        </p:nvGrpSpPr>
        <p:grpSpPr>
          <a:xfrm>
            <a:off x="5084686" y="1536275"/>
            <a:ext cx="473150" cy="270480"/>
            <a:chOff x="3244559" y="9150759"/>
            <a:chExt cx="473150" cy="270480"/>
          </a:xfrm>
        </p:grpSpPr>
        <p:sp>
          <p:nvSpPr>
            <p:cNvPr id="168" name="Google Shape;168;p1"/>
            <p:cNvSpPr/>
            <p:nvPr/>
          </p:nvSpPr>
          <p:spPr>
            <a:xfrm rot="-5423503">
              <a:off x="3414993" y="9224206"/>
              <a:ext cx="268092" cy="12512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69" name="Google Shape;169;p1"/>
            <p:cNvSpPr/>
            <p:nvPr/>
          </p:nvSpPr>
          <p:spPr>
            <a:xfrm rot="8041170">
              <a:off x="3623270" y="9182754"/>
              <a:ext cx="77922" cy="77976"/>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70" name="Google Shape;170;p1"/>
            <p:cNvSpPr/>
            <p:nvPr/>
          </p:nvSpPr>
          <p:spPr>
            <a:xfrm rot="8041170">
              <a:off x="3623638" y="9306612"/>
              <a:ext cx="77922" cy="77976"/>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71" name="Google Shape;171;p1"/>
            <p:cNvSpPr/>
            <p:nvPr/>
          </p:nvSpPr>
          <p:spPr>
            <a:xfrm rot="5376497">
              <a:off x="3279184" y="9222667"/>
              <a:ext cx="268092" cy="12512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72" name="Google Shape;172;p1"/>
            <p:cNvSpPr/>
            <p:nvPr/>
          </p:nvSpPr>
          <p:spPr>
            <a:xfrm rot="-2758830">
              <a:off x="3261077" y="9311269"/>
              <a:ext cx="77922" cy="77976"/>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73" name="Google Shape;173;p1"/>
            <p:cNvSpPr/>
            <p:nvPr/>
          </p:nvSpPr>
          <p:spPr>
            <a:xfrm rot="-2758830">
              <a:off x="3260709" y="9187411"/>
              <a:ext cx="77922" cy="77976"/>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sp>
        <p:nvSpPr>
          <p:cNvPr id="174" name="Google Shape;174;p1"/>
          <p:cNvSpPr txBox="1"/>
          <p:nvPr/>
        </p:nvSpPr>
        <p:spPr>
          <a:xfrm>
            <a:off x="5030438" y="1810175"/>
            <a:ext cx="576612" cy="32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Tables en ilôt</a:t>
            </a:r>
            <a:endParaRPr sz="1200">
              <a:solidFill>
                <a:schemeClr val="dk1"/>
              </a:solidFill>
              <a:latin typeface="Calibri"/>
              <a:ea typeface="Calibri"/>
              <a:cs typeface="Calibri"/>
              <a:sym typeface="Calibri"/>
            </a:endParaRPr>
          </a:p>
        </p:txBody>
      </p:sp>
      <p:grpSp>
        <p:nvGrpSpPr>
          <p:cNvPr id="175" name="Google Shape;175;p1"/>
          <p:cNvGrpSpPr/>
          <p:nvPr/>
        </p:nvGrpSpPr>
        <p:grpSpPr>
          <a:xfrm>
            <a:off x="5392402" y="1562357"/>
            <a:ext cx="1510048" cy="715636"/>
            <a:chOff x="-315876" y="0"/>
            <a:chExt cx="1510652" cy="716424"/>
          </a:xfrm>
        </p:grpSpPr>
        <p:pic>
          <p:nvPicPr>
            <p:cNvPr id="176" name="Google Shape;176;p1"/>
            <p:cNvPicPr preferRelativeResize="0"/>
            <p:nvPr/>
          </p:nvPicPr>
          <p:blipFill rotWithShape="1">
            <a:blip r:embed="rId4">
              <a:alphaModFix/>
            </a:blip>
            <a:srcRect b="19395" l="9353" r="10035" t="6170"/>
            <a:stretch/>
          </p:blipFill>
          <p:spPr>
            <a:xfrm>
              <a:off x="299103" y="0"/>
              <a:ext cx="306705" cy="273050"/>
            </a:xfrm>
            <a:prstGeom prst="rect">
              <a:avLst/>
            </a:prstGeom>
            <a:noFill/>
            <a:ln>
              <a:noFill/>
            </a:ln>
          </p:spPr>
        </p:pic>
        <p:sp>
          <p:nvSpPr>
            <p:cNvPr id="177" name="Google Shape;177;p1"/>
            <p:cNvSpPr txBox="1"/>
            <p:nvPr/>
          </p:nvSpPr>
          <p:spPr>
            <a:xfrm>
              <a:off x="-315876" y="272043"/>
              <a:ext cx="1510652" cy="4443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tableaux blancs </a:t>
              </a:r>
              <a:endParaRPr sz="1200">
                <a:solidFill>
                  <a:schemeClr val="dk1"/>
                </a:solidFill>
                <a:latin typeface="Calibri"/>
                <a:ea typeface="Calibri"/>
                <a:cs typeface="Calibri"/>
                <a:sym typeface="Calibri"/>
              </a:endParaRPr>
            </a:p>
          </p:txBody>
        </p:sp>
      </p:grpSp>
      <p:pic>
        <p:nvPicPr>
          <p:cNvPr id="178" name="Google Shape;178;p1"/>
          <p:cNvPicPr preferRelativeResize="0"/>
          <p:nvPr/>
        </p:nvPicPr>
        <p:blipFill rotWithShape="1">
          <a:blip r:embed="rId4">
            <a:alphaModFix/>
          </a:blip>
          <a:srcRect b="19395" l="9353" r="10035" t="6170"/>
          <a:stretch/>
        </p:blipFill>
        <p:spPr>
          <a:xfrm>
            <a:off x="4343471" y="5022473"/>
            <a:ext cx="306582" cy="272750"/>
          </a:xfrm>
          <a:prstGeom prst="rect">
            <a:avLst/>
          </a:prstGeom>
          <a:noFill/>
          <a:ln>
            <a:noFill/>
          </a:ln>
        </p:spPr>
      </p:pic>
      <p:pic>
        <p:nvPicPr>
          <p:cNvPr id="179" name="Google Shape;179;p1"/>
          <p:cNvPicPr preferRelativeResize="0"/>
          <p:nvPr/>
        </p:nvPicPr>
        <p:blipFill rotWithShape="1">
          <a:blip r:embed="rId4">
            <a:alphaModFix/>
          </a:blip>
          <a:srcRect b="19395" l="9353" r="10035" t="6170"/>
          <a:stretch/>
        </p:blipFill>
        <p:spPr>
          <a:xfrm>
            <a:off x="6370949" y="5078899"/>
            <a:ext cx="306582" cy="272750"/>
          </a:xfrm>
          <a:prstGeom prst="rect">
            <a:avLst/>
          </a:prstGeom>
          <a:noFill/>
          <a:ln>
            <a:noFill/>
          </a:ln>
        </p:spPr>
      </p:pic>
      <p:pic>
        <p:nvPicPr>
          <p:cNvPr id="180" name="Google Shape;180;p1"/>
          <p:cNvPicPr preferRelativeResize="0"/>
          <p:nvPr/>
        </p:nvPicPr>
        <p:blipFill rotWithShape="1">
          <a:blip r:embed="rId4">
            <a:alphaModFix/>
          </a:blip>
          <a:srcRect b="19395" l="9353" r="10035" t="6170"/>
          <a:stretch/>
        </p:blipFill>
        <p:spPr>
          <a:xfrm>
            <a:off x="6284129" y="6399487"/>
            <a:ext cx="306582" cy="272750"/>
          </a:xfrm>
          <a:prstGeom prst="rect">
            <a:avLst/>
          </a:prstGeom>
          <a:noFill/>
          <a:ln>
            <a:noFill/>
          </a:ln>
        </p:spPr>
      </p:pic>
      <p:pic>
        <p:nvPicPr>
          <p:cNvPr id="181" name="Google Shape;181;p1"/>
          <p:cNvPicPr preferRelativeResize="0"/>
          <p:nvPr/>
        </p:nvPicPr>
        <p:blipFill rotWithShape="1">
          <a:blip r:embed="rId4">
            <a:alphaModFix/>
          </a:blip>
          <a:srcRect b="19395" l="9353" r="10035" t="6170"/>
          <a:stretch/>
        </p:blipFill>
        <p:spPr>
          <a:xfrm>
            <a:off x="4355646" y="6399487"/>
            <a:ext cx="306582" cy="272750"/>
          </a:xfrm>
          <a:prstGeom prst="rect">
            <a:avLst/>
          </a:prstGeom>
          <a:noFill/>
          <a:ln>
            <a:noFill/>
          </a:ln>
        </p:spPr>
      </p:pic>
      <p:pic>
        <p:nvPicPr>
          <p:cNvPr id="182" name="Google Shape;182;p1"/>
          <p:cNvPicPr preferRelativeResize="0"/>
          <p:nvPr/>
        </p:nvPicPr>
        <p:blipFill rotWithShape="1">
          <a:blip r:embed="rId4">
            <a:alphaModFix/>
          </a:blip>
          <a:srcRect b="19395" l="9353" r="10035" t="6170"/>
          <a:stretch/>
        </p:blipFill>
        <p:spPr>
          <a:xfrm>
            <a:off x="5615605" y="5226350"/>
            <a:ext cx="306582" cy="272750"/>
          </a:xfrm>
          <a:prstGeom prst="rect">
            <a:avLst/>
          </a:prstGeom>
          <a:noFill/>
          <a:ln>
            <a:noFill/>
          </a:ln>
        </p:spPr>
      </p:pic>
      <p:pic>
        <p:nvPicPr>
          <p:cNvPr id="183" name="Google Shape;183;p1"/>
          <p:cNvPicPr preferRelativeResize="0"/>
          <p:nvPr/>
        </p:nvPicPr>
        <p:blipFill rotWithShape="1">
          <a:blip r:embed="rId4">
            <a:alphaModFix/>
          </a:blip>
          <a:srcRect b="19395" l="9353" r="10035" t="6170"/>
          <a:stretch/>
        </p:blipFill>
        <p:spPr>
          <a:xfrm>
            <a:off x="5071868" y="6064550"/>
            <a:ext cx="306582" cy="272750"/>
          </a:xfrm>
          <a:prstGeom prst="rect">
            <a:avLst/>
          </a:prstGeom>
          <a:noFill/>
          <a:ln>
            <a:noFill/>
          </a:ln>
        </p:spPr>
      </p:pic>
      <p:pic>
        <p:nvPicPr>
          <p:cNvPr id="184" name="Google Shape;184;p1"/>
          <p:cNvPicPr preferRelativeResize="0"/>
          <p:nvPr/>
        </p:nvPicPr>
        <p:blipFill rotWithShape="1">
          <a:blip r:embed="rId4">
            <a:alphaModFix/>
          </a:blip>
          <a:srcRect b="19395" l="9353" r="10035" t="6170"/>
          <a:stretch/>
        </p:blipFill>
        <p:spPr>
          <a:xfrm>
            <a:off x="5530850" y="6064550"/>
            <a:ext cx="306582" cy="272750"/>
          </a:xfrm>
          <a:prstGeom prst="rect">
            <a:avLst/>
          </a:prstGeom>
          <a:noFill/>
          <a:ln>
            <a:noFill/>
          </a:ln>
        </p:spPr>
      </p:pic>
      <p:sp>
        <p:nvSpPr>
          <p:cNvPr id="185" name="Google Shape;185;p1"/>
          <p:cNvSpPr txBox="1"/>
          <p:nvPr/>
        </p:nvSpPr>
        <p:spPr>
          <a:xfrm>
            <a:off x="4713315" y="7759741"/>
            <a:ext cx="2299200" cy="12762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 </a:t>
            </a:r>
            <a:r>
              <a:rPr b="0" i="0" lang="fr-FR" sz="1100">
                <a:solidFill>
                  <a:srgbClr val="0D0D0D"/>
                </a:solidFill>
                <a:latin typeface="Arial"/>
                <a:ea typeface="Arial"/>
                <a:cs typeface="Arial"/>
                <a:sym typeface="Arial"/>
              </a:rPr>
              <a:t>Chaque étape du </a:t>
            </a:r>
            <a:r>
              <a:rPr lang="fr-FR" sz="1100">
                <a:solidFill>
                  <a:srgbClr val="0D0D0D"/>
                </a:solidFill>
                <a:latin typeface="Arial"/>
                <a:ea typeface="Arial"/>
                <a:cs typeface="Arial"/>
                <a:sym typeface="Arial"/>
              </a:rPr>
              <a:t>gouvernail </a:t>
            </a:r>
            <a:r>
              <a:rPr b="0" i="0" lang="fr-FR" sz="1100">
                <a:solidFill>
                  <a:srgbClr val="0D0D0D"/>
                </a:solidFill>
                <a:latin typeface="Arial"/>
                <a:ea typeface="Arial"/>
                <a:cs typeface="Arial"/>
                <a:sym typeface="Arial"/>
              </a:rPr>
              <a:t>m'a poussée à repousser mes limites, et le résultat final est la preuve que l'apprentissage peut être une aventure incroyablement enrichissante! </a:t>
            </a:r>
            <a:r>
              <a:rPr lang="fr-FR"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0" lvl="0" marL="12700" marR="0" rtl="0" algn="l">
              <a:lnSpc>
                <a:spcPct val="100000"/>
              </a:lnSpc>
              <a:spcBef>
                <a:spcPts val="61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Chloé</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
          <p:cNvSpPr/>
          <p:nvPr/>
        </p:nvSpPr>
        <p:spPr>
          <a:xfrm>
            <a:off x="3550987" y="10126944"/>
            <a:ext cx="454526" cy="20262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100">
                <a:solidFill>
                  <a:schemeClr val="lt1"/>
                </a:solidFill>
                <a:latin typeface="Calibri"/>
                <a:ea typeface="Calibri"/>
                <a:cs typeface="Calibri"/>
                <a:sym typeface="Calibri"/>
              </a:rPr>
              <a:t>2/2</a:t>
            </a:r>
            <a:endParaRPr/>
          </a:p>
        </p:txBody>
      </p:sp>
      <p:grpSp>
        <p:nvGrpSpPr>
          <p:cNvPr id="191" name="Google Shape;191;p2"/>
          <p:cNvGrpSpPr/>
          <p:nvPr/>
        </p:nvGrpSpPr>
        <p:grpSpPr>
          <a:xfrm>
            <a:off x="556394" y="2770274"/>
            <a:ext cx="6460747" cy="4303786"/>
            <a:chOff x="556394" y="5729520"/>
            <a:chExt cx="6460747" cy="1344535"/>
          </a:xfrm>
        </p:grpSpPr>
        <p:sp>
          <p:nvSpPr>
            <p:cNvPr id="192" name="Google Shape;192;p2"/>
            <p:cNvSpPr/>
            <p:nvPr/>
          </p:nvSpPr>
          <p:spPr>
            <a:xfrm>
              <a:off x="556394" y="5771325"/>
              <a:ext cx="6460747" cy="1302730"/>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29209" marR="0" rtl="0" algn="l">
                <a:lnSpc>
                  <a:spcPct val="100000"/>
                </a:lnSpc>
                <a:spcBef>
                  <a:spcPts val="0"/>
                </a:spcBef>
                <a:spcAft>
                  <a:spcPts val="0"/>
                </a:spcAft>
                <a:buNone/>
              </a:pPr>
              <a:r>
                <a:rPr b="1" lang="fr-FR" sz="1100">
                  <a:solidFill>
                    <a:srgbClr val="F06657"/>
                  </a:solidFill>
                  <a:latin typeface="Calibri"/>
                  <a:ea typeface="Calibri"/>
                  <a:cs typeface="Calibri"/>
                  <a:sym typeface="Calibri"/>
                </a:rPr>
                <a:t>Rêver</a:t>
              </a:r>
              <a:endParaRPr sz="1100">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Les apprenants réfléchissent (individuellement, puis en groupe) au thème, au sujet spécifique, puis à la forme finale du produit, en fonction des exigences de l’enseignant. </a:t>
              </a:r>
              <a:endParaRPr/>
            </a:p>
            <a:p>
              <a:pPr indent="0" lvl="0" marL="29209" marR="0" rtl="0" algn="l">
                <a:lnSpc>
                  <a:spcPct val="100000"/>
                </a:lnSpc>
                <a:spcBef>
                  <a:spcPts val="765"/>
                </a:spcBef>
                <a:spcAft>
                  <a:spcPts val="0"/>
                </a:spcAft>
                <a:buNone/>
              </a:pPr>
              <a:r>
                <a:rPr b="1" lang="fr-FR" sz="1100">
                  <a:solidFill>
                    <a:srgbClr val="F06657"/>
                  </a:solidFill>
                  <a:latin typeface="Calibri"/>
                  <a:ea typeface="Calibri"/>
                  <a:cs typeface="Calibri"/>
                  <a:sym typeface="Calibri"/>
                </a:rPr>
                <a:t>Explorer</a:t>
              </a:r>
              <a:endParaRPr sz="1100">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Ils font des recherches sur de « grandes questions » (i.e. des questions qui n’ont pas de réponse directe sur Google ou ChatGPT), et les ressources permettant d’en construire des réponses.</a:t>
              </a:r>
              <a:endParaRPr sz="1100">
                <a:solidFill>
                  <a:schemeClr val="lt1"/>
                </a:solidFill>
                <a:latin typeface="Calibri"/>
                <a:ea typeface="Calibri"/>
                <a:cs typeface="Calibri"/>
                <a:sym typeface="Calibri"/>
              </a:endParaRPr>
            </a:p>
            <a:p>
              <a:pPr indent="0" lvl="0" marL="29209" marR="0" rtl="0" algn="l">
                <a:lnSpc>
                  <a:spcPct val="100000"/>
                </a:lnSpc>
                <a:spcBef>
                  <a:spcPts val="765"/>
                </a:spcBef>
                <a:spcAft>
                  <a:spcPts val="0"/>
                </a:spcAft>
                <a:buNone/>
              </a:pPr>
              <a:r>
                <a:rPr b="1" lang="fr-FR" sz="1100">
                  <a:solidFill>
                    <a:srgbClr val="F06657"/>
                  </a:solidFill>
                  <a:latin typeface="Calibri"/>
                  <a:ea typeface="Calibri"/>
                  <a:cs typeface="Calibri"/>
                  <a:sym typeface="Calibri"/>
                </a:rPr>
                <a:t>Planifier</a:t>
              </a:r>
              <a:endParaRPr sz="1100">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Ils choisissent des ressources, les organisent et planifient le travail de conception du produit.</a:t>
              </a:r>
              <a:endParaRPr/>
            </a:p>
            <a:p>
              <a:pPr indent="0" lvl="0" marL="28575" marR="0" rtl="0" algn="l">
                <a:lnSpc>
                  <a:spcPct val="100000"/>
                </a:lnSpc>
                <a:spcBef>
                  <a:spcPts val="0"/>
                </a:spcBef>
                <a:spcAft>
                  <a:spcPts val="0"/>
                </a:spcAft>
                <a:buNone/>
              </a:pPr>
              <a:r>
                <a:t/>
              </a:r>
              <a:endParaRPr sz="1100">
                <a:solidFill>
                  <a:srgbClr val="36393B"/>
                </a:solidFill>
                <a:latin typeface="Calibri"/>
                <a:ea typeface="Calibri"/>
                <a:cs typeface="Calibri"/>
                <a:sym typeface="Calibri"/>
              </a:endParaRPr>
            </a:p>
            <a:p>
              <a:pPr indent="0" lvl="0" marL="28575" marR="0" rtl="0" algn="l">
                <a:lnSpc>
                  <a:spcPct val="100000"/>
                </a:lnSpc>
                <a:spcBef>
                  <a:spcPts val="0"/>
                </a:spcBef>
                <a:spcAft>
                  <a:spcPts val="0"/>
                </a:spcAft>
                <a:buNone/>
              </a:pPr>
              <a:r>
                <a:rPr b="1" lang="fr-FR" sz="1100">
                  <a:solidFill>
                    <a:srgbClr val="F06657"/>
                  </a:solidFill>
                  <a:latin typeface="Calibri"/>
                  <a:ea typeface="Calibri"/>
                  <a:cs typeface="Calibri"/>
                  <a:sym typeface="Calibri"/>
                </a:rPr>
                <a:t>Fabriquer</a:t>
              </a:r>
              <a:endParaRPr sz="1100">
                <a:solidFill>
                  <a:srgbClr val="36393B"/>
                </a:solidFill>
                <a:latin typeface="Calibri"/>
                <a:ea typeface="Calibri"/>
                <a:cs typeface="Calibri"/>
                <a:sym typeface="Calibri"/>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Phase pratique. Les apprenants créent leur produit, enregistrent leur contenu média et fabriquent leur artéfact.</a:t>
              </a:r>
              <a:endParaRPr/>
            </a:p>
            <a:p>
              <a:pPr indent="-159384" lvl="0" marL="257809" marR="0" rtl="0" algn="l">
                <a:lnSpc>
                  <a:spcPct val="100000"/>
                </a:lnSpc>
                <a:spcBef>
                  <a:spcPts val="0"/>
                </a:spcBef>
                <a:spcAft>
                  <a:spcPts val="0"/>
                </a:spcAft>
                <a:buClr>
                  <a:schemeClr val="dk1"/>
                </a:buClr>
                <a:buSzPts val="1100"/>
                <a:buFont typeface="Calibri"/>
                <a:buNone/>
              </a:pPr>
              <a:r>
                <a:t/>
              </a:r>
              <a:endParaRPr sz="1100">
                <a:solidFill>
                  <a:srgbClr val="36393B"/>
                </a:solidFill>
                <a:latin typeface="Calibri"/>
                <a:ea typeface="Calibri"/>
                <a:cs typeface="Calibri"/>
                <a:sym typeface="Calibri"/>
              </a:endParaRPr>
            </a:p>
            <a:p>
              <a:pPr indent="0" lvl="0" marL="28575" marR="0" rtl="0" algn="l">
                <a:lnSpc>
                  <a:spcPct val="100000"/>
                </a:lnSpc>
                <a:spcBef>
                  <a:spcPts val="0"/>
                </a:spcBef>
                <a:spcAft>
                  <a:spcPts val="0"/>
                </a:spcAft>
                <a:buNone/>
              </a:pPr>
              <a:r>
                <a:rPr b="1" lang="fr-FR" sz="1100">
                  <a:solidFill>
                    <a:srgbClr val="F06657"/>
                  </a:solidFill>
                  <a:latin typeface="Calibri"/>
                  <a:ea typeface="Calibri"/>
                  <a:cs typeface="Calibri"/>
                  <a:sym typeface="Calibri"/>
                </a:rPr>
                <a:t>Demander</a:t>
              </a:r>
              <a:endParaRPr sz="1100">
                <a:solidFill>
                  <a:srgbClr val="36393B"/>
                </a:solidFill>
                <a:latin typeface="Calibri"/>
                <a:ea typeface="Calibri"/>
                <a:cs typeface="Calibri"/>
                <a:sym typeface="Calibri"/>
              </a:endParaRPr>
            </a:p>
            <a:p>
              <a:pPr indent="-171450" lvl="0" marL="200025" marR="0" rtl="0" algn="l">
                <a:lnSpc>
                  <a:spcPct val="100000"/>
                </a:lnSpc>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Ils soumettent leur création à l’é</a:t>
              </a:r>
              <a:r>
                <a:rPr lang="fr-FR" sz="1100">
                  <a:solidFill>
                    <a:srgbClr val="36393B"/>
                  </a:solidFill>
                  <a:latin typeface="Calibri"/>
                  <a:ea typeface="Calibri"/>
                  <a:cs typeface="Calibri"/>
                  <a:sym typeface="Calibri"/>
                  <a:extLst>
                    <a:ext uri="http://customooxmlschemas.google.com/">
                      <go:slidesCustomData xmlns:go="http://customooxmlschemas.google.com/" textRoundtripDataId="0"/>
                    </a:ext>
                  </a:extLst>
                </a:rPr>
                <a:t>valuation par leurs pairs et l’enseignant. C’est l’occasion de réfléchir aux critères de réussite et aux résultats d’apprentissage.</a:t>
              </a:r>
              <a:endParaRPr/>
            </a:p>
            <a:p>
              <a:pPr indent="0" lvl="0" marL="28575" marR="0" rtl="0" algn="l">
                <a:lnSpc>
                  <a:spcPct val="100000"/>
                </a:lnSpc>
                <a:spcBef>
                  <a:spcPts val="0"/>
                </a:spcBef>
                <a:spcAft>
                  <a:spcPts val="0"/>
                </a:spcAft>
                <a:buNone/>
              </a:pPr>
              <a:r>
                <a:t/>
              </a:r>
              <a:endParaRPr sz="1100">
                <a:solidFill>
                  <a:srgbClr val="36393B"/>
                </a:solidFill>
                <a:latin typeface="Calibri"/>
                <a:ea typeface="Calibri"/>
                <a:cs typeface="Calibri"/>
                <a:sym typeface="Calibri"/>
              </a:endParaRPr>
            </a:p>
            <a:p>
              <a:pPr indent="0" lvl="0" marL="28575" marR="0" rtl="0" algn="l">
                <a:lnSpc>
                  <a:spcPct val="100000"/>
                </a:lnSpc>
                <a:spcBef>
                  <a:spcPts val="0"/>
                </a:spcBef>
                <a:spcAft>
                  <a:spcPts val="0"/>
                </a:spcAft>
                <a:buNone/>
              </a:pPr>
              <a:r>
                <a:rPr b="1" lang="fr-FR" sz="1100">
                  <a:solidFill>
                    <a:srgbClr val="F06657"/>
                  </a:solidFill>
                  <a:latin typeface="Calibri"/>
                  <a:ea typeface="Calibri"/>
                  <a:cs typeface="Calibri"/>
                  <a:sym typeface="Calibri"/>
                </a:rPr>
                <a:t>Remanier</a:t>
              </a:r>
              <a:endParaRPr sz="1100">
                <a:solidFill>
                  <a:srgbClr val="36393B"/>
                </a:solidFill>
                <a:latin typeface="Calibri"/>
                <a:ea typeface="Calibri"/>
                <a:cs typeface="Calibri"/>
                <a:sym typeface="Calibri"/>
              </a:endParaRPr>
            </a:p>
            <a:p>
              <a:pPr indent="-171450" lvl="0" marL="200025" marR="0" rtl="0" algn="l">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Retour à la phase pratique, ils améliorent leur produit en prenant en compte les retours qu’ils ont reçus.</a:t>
              </a:r>
              <a:endParaRPr/>
            </a:p>
            <a:p>
              <a:pPr indent="0" lvl="0" marL="28575" marR="0" rtl="0" algn="l">
                <a:lnSpc>
                  <a:spcPct val="100000"/>
                </a:lnSpc>
                <a:spcBef>
                  <a:spcPts val="0"/>
                </a:spcBef>
                <a:spcAft>
                  <a:spcPts val="0"/>
                </a:spcAft>
                <a:buNone/>
              </a:pPr>
              <a:r>
                <a:t/>
              </a:r>
              <a:endParaRPr sz="1100">
                <a:solidFill>
                  <a:schemeClr val="dk1"/>
                </a:solidFill>
                <a:latin typeface="Calibri"/>
                <a:ea typeface="Calibri"/>
                <a:cs typeface="Calibri"/>
                <a:sym typeface="Calibri"/>
              </a:endParaRPr>
            </a:p>
            <a:p>
              <a:pPr indent="0" lvl="0" marL="28575" marR="0" rtl="0" algn="l">
                <a:lnSpc>
                  <a:spcPct val="100000"/>
                </a:lnSpc>
                <a:spcBef>
                  <a:spcPts val="0"/>
                </a:spcBef>
                <a:spcAft>
                  <a:spcPts val="0"/>
                </a:spcAft>
                <a:buNone/>
              </a:pPr>
              <a:r>
                <a:rPr b="1" lang="fr-FR" sz="1100">
                  <a:solidFill>
                    <a:srgbClr val="F06657"/>
                  </a:solidFill>
                  <a:latin typeface="Calibri"/>
                  <a:ea typeface="Calibri"/>
                  <a:cs typeface="Calibri"/>
                  <a:sym typeface="Calibri"/>
                </a:rPr>
                <a:t>Montrer</a:t>
              </a:r>
              <a:endParaRPr sz="1100">
                <a:solidFill>
                  <a:schemeClr val="dk1"/>
                </a:solidFill>
                <a:latin typeface="Calibri"/>
                <a:ea typeface="Calibri"/>
                <a:cs typeface="Calibri"/>
                <a:sym typeface="Calibri"/>
              </a:endParaRPr>
            </a:p>
            <a:p>
              <a:pPr indent="-171450" lvl="0" marL="200025" marR="0" rtl="0" algn="l">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Ils présentent leur </a:t>
              </a:r>
              <a:r>
                <a:rPr lang="fr-FR" sz="1100">
                  <a:solidFill>
                    <a:schemeClr val="dk1"/>
                  </a:solidFill>
                  <a:latin typeface="Calibri"/>
                  <a:ea typeface="Calibri"/>
                  <a:cs typeface="Calibri"/>
                  <a:sym typeface="Calibri"/>
                  <a:extLst>
                    <a:ext uri="http://customooxmlschemas.google.com/">
                      <go:slidesCustomData xmlns:go="http://customooxmlschemas.google.com/" textRoundtripDataId="1"/>
                    </a:ext>
                  </a:extLst>
                </a:rPr>
                <a:t> produit auprès d’un public ciblé.</a:t>
              </a:r>
              <a:endParaRPr/>
            </a:p>
          </p:txBody>
        </p:sp>
        <p:sp>
          <p:nvSpPr>
            <p:cNvPr id="193" name="Google Shape;193;p2"/>
            <p:cNvSpPr/>
            <p:nvPr/>
          </p:nvSpPr>
          <p:spPr>
            <a:xfrm>
              <a:off x="556395" y="5729520"/>
              <a:ext cx="2277457" cy="66926"/>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Ce que fait la personne apprenante</a:t>
              </a:r>
              <a:endParaRPr sz="1200">
                <a:solidFill>
                  <a:schemeClr val="dk1"/>
                </a:solidFill>
                <a:latin typeface="Calibri"/>
                <a:ea typeface="Calibri"/>
                <a:cs typeface="Calibri"/>
                <a:sym typeface="Calibri"/>
              </a:endParaRPr>
            </a:p>
          </p:txBody>
        </p:sp>
      </p:grpSp>
      <p:grpSp>
        <p:nvGrpSpPr>
          <p:cNvPr id="194" name="Google Shape;194;p2"/>
          <p:cNvGrpSpPr/>
          <p:nvPr/>
        </p:nvGrpSpPr>
        <p:grpSpPr>
          <a:xfrm>
            <a:off x="536645" y="662645"/>
            <a:ext cx="6468745" cy="2017054"/>
            <a:chOff x="539879" y="560446"/>
            <a:chExt cx="6468745" cy="4898227"/>
          </a:xfrm>
        </p:grpSpPr>
        <p:sp>
          <p:nvSpPr>
            <p:cNvPr id="195" name="Google Shape;195;p2"/>
            <p:cNvSpPr/>
            <p:nvPr/>
          </p:nvSpPr>
          <p:spPr>
            <a:xfrm>
              <a:off x="547876" y="900851"/>
              <a:ext cx="6460748" cy="4557822"/>
            </a:xfrm>
            <a:prstGeom prst="roundRect">
              <a:avLst>
                <a:gd fmla="val 880"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1100">
                  <a:solidFill>
                    <a:srgbClr val="F06657"/>
                  </a:solidFill>
                  <a:latin typeface="Calibri"/>
                  <a:ea typeface="Calibri"/>
                  <a:cs typeface="Calibri"/>
                  <a:sym typeface="Calibri"/>
                </a:rPr>
                <a:t>En amont</a:t>
              </a:r>
              <a:endParaRPr/>
            </a:p>
            <a:p>
              <a:pPr indent="-171450" lvl="0" marL="171450" marR="0" rtl="0" algn="l">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Conçoit le cadre du projet.</a:t>
              </a:r>
              <a:endParaRPr/>
            </a:p>
            <a:p>
              <a:pPr indent="-171450" lvl="0" marL="171450" marR="0" rtl="0" algn="l">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Définit précisément les objectifs pédagogiques à atteindre. Le projet et le résultat du projet n’est pas une fin en soi mais le moyen d’atteindre des objectifs d’apprentissage visés.</a:t>
              </a:r>
              <a:endParaRPr/>
            </a:p>
            <a:p>
              <a:pPr indent="-101600" lvl="0" marL="171450" marR="0" rtl="0" algn="l">
                <a:spcBef>
                  <a:spcPts val="0"/>
                </a:spcBef>
                <a:spcAft>
                  <a:spcPts val="0"/>
                </a:spcAft>
                <a:buClr>
                  <a:schemeClr val="dk1"/>
                </a:buClr>
                <a:buSzPts val="1100"/>
                <a:buFont typeface="Arial"/>
                <a:buNone/>
              </a:pPr>
              <a:r>
                <a:t/>
              </a:r>
              <a:endParaRPr sz="1100">
                <a:solidFill>
                  <a:srgbClr val="36393B"/>
                </a:solidFill>
                <a:latin typeface="Calibri"/>
                <a:ea typeface="Calibri"/>
                <a:cs typeface="Calibri"/>
                <a:sym typeface="Calibri"/>
              </a:endParaRPr>
            </a:p>
            <a:p>
              <a:pPr indent="0" lvl="0" marL="0" marR="0" rtl="0" algn="l">
                <a:spcBef>
                  <a:spcPts val="0"/>
                </a:spcBef>
                <a:spcAft>
                  <a:spcPts val="0"/>
                </a:spcAft>
                <a:buNone/>
              </a:pPr>
              <a:r>
                <a:rPr b="1" lang="fr-FR" sz="1100">
                  <a:solidFill>
                    <a:srgbClr val="F06657"/>
                  </a:solidFill>
                  <a:latin typeface="Calibri"/>
                  <a:ea typeface="Calibri"/>
                  <a:cs typeface="Calibri"/>
                  <a:sym typeface="Calibri"/>
                </a:rPr>
                <a:t>Pendant</a:t>
              </a:r>
              <a:endParaRPr/>
            </a:p>
            <a:p>
              <a:pPr indent="-171450" lvl="0" marL="171450" marR="0" rtl="0" algn="l">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A un rôle de tuteur, soutient les groupes et régule ceux qui en ont besoin.</a:t>
              </a:r>
              <a:endParaRPr/>
            </a:p>
            <a:p>
              <a:pPr indent="-171450" lvl="0" marL="171450" marR="0" rtl="0" algn="l">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Formule </a:t>
              </a:r>
              <a:r>
                <a:rPr lang="fr-FR" sz="1100">
                  <a:solidFill>
                    <a:srgbClr val="36393B"/>
                  </a:solidFill>
                  <a:latin typeface="Calibri"/>
                  <a:ea typeface="Calibri"/>
                  <a:cs typeface="Calibri"/>
                  <a:sym typeface="Calibri"/>
                </a:rPr>
                <a:t>des retours constructifs et évalue les apprentissages.</a:t>
              </a:r>
              <a:endParaRPr/>
            </a:p>
          </p:txBody>
        </p:sp>
        <p:sp>
          <p:nvSpPr>
            <p:cNvPr id="196" name="Google Shape;196;p2"/>
            <p:cNvSpPr/>
            <p:nvPr/>
          </p:nvSpPr>
          <p:spPr>
            <a:xfrm>
              <a:off x="539879" y="560446"/>
              <a:ext cx="2297207" cy="467791"/>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Ce que fait la personne enseignante</a:t>
              </a:r>
              <a:endParaRPr/>
            </a:p>
          </p:txBody>
        </p:sp>
      </p:grpSp>
      <p:grpSp>
        <p:nvGrpSpPr>
          <p:cNvPr id="197" name="Google Shape;197;p2"/>
          <p:cNvGrpSpPr/>
          <p:nvPr/>
        </p:nvGrpSpPr>
        <p:grpSpPr>
          <a:xfrm>
            <a:off x="556392" y="7213876"/>
            <a:ext cx="3186431" cy="1733315"/>
            <a:chOff x="556392" y="7213876"/>
            <a:chExt cx="3186431" cy="1733315"/>
          </a:xfrm>
        </p:grpSpPr>
        <p:sp>
          <p:nvSpPr>
            <p:cNvPr id="198" name="Google Shape;198;p2"/>
            <p:cNvSpPr/>
            <p:nvPr/>
          </p:nvSpPr>
          <p:spPr>
            <a:xfrm>
              <a:off x="556392" y="7403003"/>
              <a:ext cx="3186431" cy="1544188"/>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29209" marR="0" rtl="0" algn="l">
                <a:lnSpc>
                  <a:spcPct val="100000"/>
                </a:lnSpc>
                <a:spcBef>
                  <a:spcPts val="0"/>
                </a:spcBef>
                <a:spcAft>
                  <a:spcPts val="0"/>
                </a:spcAft>
                <a:buNone/>
              </a:pPr>
              <a:r>
                <a:rPr lang="fr-FR" sz="1100">
                  <a:solidFill>
                    <a:schemeClr val="dk1"/>
                  </a:solidFill>
                  <a:latin typeface="Calibri"/>
                  <a:ea typeface="Calibri"/>
                  <a:cs typeface="Calibri"/>
                  <a:sym typeface="Calibri"/>
                </a:rPr>
                <a:t>Des outils collaboratifs numériques peuvent aider l’enseignant à créer des liens avec ses apprenants lorsque ces derniers sont dispersés</a:t>
              </a:r>
              <a:r>
                <a:rPr lang="fr-FR" sz="1100">
                  <a:solidFill>
                    <a:schemeClr val="dk1"/>
                  </a:solidFill>
                  <a:latin typeface="Calibri"/>
                  <a:ea typeface="Calibri"/>
                  <a:cs typeface="Calibri"/>
                  <a:sym typeface="Calibri"/>
                </a:rPr>
                <a:t> </a:t>
              </a:r>
              <a:r>
                <a:rPr lang="fr-FR" sz="1100">
                  <a:solidFill>
                    <a:schemeClr val="dk1"/>
                  </a:solidFill>
                  <a:latin typeface="Calibri"/>
                  <a:ea typeface="Calibri"/>
                  <a:cs typeface="Calibri"/>
                  <a:sym typeface="Calibri"/>
                </a:rPr>
                <a:t>géographiquement ou lorsque le projet s’étale sur plusieurs jours.</a:t>
              </a:r>
              <a:endParaRPr/>
            </a:p>
          </p:txBody>
        </p:sp>
        <p:sp>
          <p:nvSpPr>
            <p:cNvPr id="199" name="Google Shape;199;p2"/>
            <p:cNvSpPr/>
            <p:nvPr/>
          </p:nvSpPr>
          <p:spPr>
            <a:xfrm>
              <a:off x="556394" y="7213876"/>
              <a:ext cx="1384914"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Conseils / variantes</a:t>
              </a:r>
              <a:endParaRPr sz="1200">
                <a:solidFill>
                  <a:schemeClr val="dk1"/>
                </a:solidFill>
                <a:latin typeface="Calibri"/>
                <a:ea typeface="Calibri"/>
                <a:cs typeface="Calibri"/>
                <a:sym typeface="Calibri"/>
              </a:endParaRPr>
            </a:p>
          </p:txBody>
        </p:sp>
      </p:grpSp>
      <p:grpSp>
        <p:nvGrpSpPr>
          <p:cNvPr id="200" name="Google Shape;200;p2"/>
          <p:cNvGrpSpPr/>
          <p:nvPr/>
        </p:nvGrpSpPr>
        <p:grpSpPr>
          <a:xfrm>
            <a:off x="3832252" y="7207870"/>
            <a:ext cx="3186431" cy="1733315"/>
            <a:chOff x="3832252" y="7207870"/>
            <a:chExt cx="3186431" cy="1733315"/>
          </a:xfrm>
        </p:grpSpPr>
        <p:sp>
          <p:nvSpPr>
            <p:cNvPr id="201" name="Google Shape;201;p2"/>
            <p:cNvSpPr/>
            <p:nvPr/>
          </p:nvSpPr>
          <p:spPr>
            <a:xfrm>
              <a:off x="3832252" y="7396997"/>
              <a:ext cx="3186431" cy="1544188"/>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fr-FR" sz="1100">
                  <a:solidFill>
                    <a:schemeClr val="dk1"/>
                  </a:solidFill>
                  <a:latin typeface="Calibri"/>
                  <a:ea typeface="Calibri"/>
                  <a:cs typeface="Calibri"/>
                  <a:sym typeface="Calibri"/>
                </a:rPr>
                <a:t>Le guide source de cette fiche :</a:t>
              </a:r>
              <a:endParaRPr/>
            </a:p>
            <a:p>
              <a:pPr indent="0" lvl="0" marL="0" marR="0" rtl="0" algn="l">
                <a:spcBef>
                  <a:spcPts val="0"/>
                </a:spcBef>
                <a:spcAft>
                  <a:spcPts val="0"/>
                </a:spcAft>
                <a:buNone/>
              </a:pPr>
              <a:r>
                <a:rPr lang="fr-FR" sz="1100">
                  <a:solidFill>
                    <a:schemeClr val="dk1"/>
                  </a:solidFill>
                  <a:latin typeface="Calibri"/>
                  <a:ea typeface="Calibri"/>
                  <a:cs typeface="Calibri"/>
                  <a:sym typeface="Calibri"/>
                </a:rPr>
                <a:t>Novigado project (2021). Guidelines in Learning Space Innovations, June 2021.</a:t>
              </a:r>
              <a:endParaRPr/>
            </a:p>
            <a:p>
              <a:pPr indent="0" lvl="0" marL="0" marR="0" rtl="0" algn="l">
                <a:spcBef>
                  <a:spcPts val="0"/>
                </a:spcBef>
                <a:spcAft>
                  <a:spcPts val="0"/>
                </a:spcAft>
                <a:buNone/>
              </a:pPr>
              <a:r>
                <a:rPr lang="fr-FR" sz="1100" u="sng">
                  <a:solidFill>
                    <a:schemeClr val="dk1"/>
                  </a:solidFill>
                  <a:latin typeface="Calibri"/>
                  <a:ea typeface="Calibri"/>
                  <a:cs typeface="Calibri"/>
                  <a:sym typeface="Calibri"/>
                  <a:hlinkClick r:id="rId3">
                    <a:extLst>
                      <a:ext uri="{A12FA001-AC4F-418D-AE19-62706E023703}">
                        <ahyp:hlinkClr val="tx"/>
                      </a:ext>
                    </a:extLst>
                  </a:hlinkClick>
                </a:rPr>
                <a:t>https://learningportal.iiep.unesco.org/en/library/guidelines-in-learning-space-innovations</a:t>
              </a:r>
              <a:r>
                <a:rPr lang="fr-FR" sz="1100">
                  <a:solidFill>
                    <a:schemeClr val="dk1"/>
                  </a:solidFill>
                  <a:latin typeface="Calibri"/>
                  <a:ea typeface="Calibri"/>
                  <a:cs typeface="Calibri"/>
                  <a:sym typeface="Calibri"/>
                </a:rPr>
                <a:t> </a:t>
              </a:r>
              <a:endParaRPr/>
            </a:p>
          </p:txBody>
        </p:sp>
        <p:sp>
          <p:nvSpPr>
            <p:cNvPr id="202" name="Google Shape;202;p2"/>
            <p:cNvSpPr/>
            <p:nvPr/>
          </p:nvSpPr>
          <p:spPr>
            <a:xfrm>
              <a:off x="3832254" y="7207870"/>
              <a:ext cx="1546196"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Références inspirantes</a:t>
              </a:r>
              <a:endParaRPr sz="1200">
                <a:solidFill>
                  <a:schemeClr val="dk1"/>
                </a:solidFill>
                <a:latin typeface="Calibri"/>
                <a:ea typeface="Calibri"/>
                <a:cs typeface="Calibri"/>
                <a:sym typeface="Calibri"/>
              </a:endParaRPr>
            </a:p>
          </p:txBody>
        </p:sp>
      </p:grpSp>
      <p:sp>
        <p:nvSpPr>
          <p:cNvPr id="203" name="Google Shape;203;p2"/>
          <p:cNvSpPr txBox="1"/>
          <p:nvPr/>
        </p:nvSpPr>
        <p:spPr>
          <a:xfrm>
            <a:off x="1796732" y="9088088"/>
            <a:ext cx="3963035" cy="69596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fr-FR" sz="1100">
                <a:solidFill>
                  <a:srgbClr val="36393B"/>
                </a:solidFill>
                <a:latin typeface="Calibri"/>
                <a:ea typeface="Calibri"/>
                <a:cs typeface="Calibri"/>
                <a:sym typeface="Calibri"/>
              </a:rPr>
              <a:t>Vous avez une question ou une remarque concernant cette fiche ?</a:t>
            </a:r>
            <a:endParaRPr sz="1100">
              <a:solidFill>
                <a:schemeClr val="dk1"/>
              </a:solidFill>
              <a:latin typeface="Calibri"/>
              <a:ea typeface="Calibri"/>
              <a:cs typeface="Calibri"/>
              <a:sym typeface="Calibri"/>
            </a:endParaRPr>
          </a:p>
          <a:p>
            <a:pPr indent="0" lvl="0" marL="1905" marR="0" rtl="0" algn="ctr">
              <a:lnSpc>
                <a:spcPct val="100000"/>
              </a:lnSpc>
              <a:spcBef>
                <a:spcPts val="0"/>
              </a:spcBef>
              <a:spcAft>
                <a:spcPts val="0"/>
              </a:spcAft>
              <a:buNone/>
            </a:pPr>
            <a:r>
              <a:rPr lang="fr-FR" sz="1100">
                <a:solidFill>
                  <a:srgbClr val="36393B"/>
                </a:solidFill>
                <a:latin typeface="Calibri"/>
                <a:ea typeface="Calibri"/>
                <a:cs typeface="Calibri"/>
                <a:sym typeface="Calibri"/>
              </a:rPr>
              <a:t>Contactez nous : </a:t>
            </a:r>
            <a:r>
              <a:rPr lang="fr-FR" sz="1100" u="sng">
                <a:solidFill>
                  <a:srgbClr val="36393B"/>
                </a:solidFill>
                <a:latin typeface="Calibri"/>
                <a:ea typeface="Calibri"/>
                <a:cs typeface="Calibri"/>
                <a:sym typeface="Calibri"/>
                <a:hlinkClick r:id="rId4">
                  <a:extLst>
                    <a:ext uri="{A12FA001-AC4F-418D-AE19-62706E023703}">
                      <ahyp:hlinkClr val="tx"/>
                    </a:ext>
                  </a:extLst>
                </a:hlinkClick>
              </a:rPr>
              <a:t>contact@learninglab-network.com</a:t>
            </a:r>
            <a:endParaRPr sz="11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sz="1100">
              <a:solidFill>
                <a:schemeClr val="dk1"/>
              </a:solidFill>
              <a:latin typeface="Calibri"/>
              <a:ea typeface="Calibri"/>
              <a:cs typeface="Calibri"/>
              <a:sym typeface="Calibri"/>
            </a:endParaRPr>
          </a:p>
          <a:p>
            <a:pPr indent="0" lvl="0" marL="1905" marR="0" rtl="0" algn="ctr">
              <a:lnSpc>
                <a:spcPct val="100000"/>
              </a:lnSpc>
              <a:spcBef>
                <a:spcPts val="0"/>
              </a:spcBef>
              <a:spcAft>
                <a:spcPts val="0"/>
              </a:spcAft>
              <a:buNone/>
            </a:pPr>
            <a:r>
              <a:rPr lang="fr-FR" sz="1100">
                <a:solidFill>
                  <a:srgbClr val="36393B"/>
                </a:solidFill>
                <a:latin typeface="Calibri"/>
                <a:ea typeface="Calibri"/>
                <a:cs typeface="Calibri"/>
                <a:sym typeface="Calibri"/>
              </a:rPr>
              <a:t>Plus de fiches sur : </a:t>
            </a:r>
            <a:r>
              <a:rPr lang="fr-FR" sz="1100" u="sng">
                <a:solidFill>
                  <a:srgbClr val="36393B"/>
                </a:solidFill>
                <a:latin typeface="Calibri"/>
                <a:ea typeface="Calibri"/>
                <a:cs typeface="Calibri"/>
                <a:sym typeface="Calibri"/>
                <a:hlinkClick r:id="rId5">
                  <a:extLst>
                    <a:ext uri="{A12FA001-AC4F-418D-AE19-62706E023703}">
                      <ahyp:hlinkClr val="tx"/>
                    </a:ext>
                  </a:extLst>
                </a:hlinkClick>
              </a:rPr>
              <a:t>www.learninglab-network.com</a:t>
            </a:r>
            <a:r>
              <a:rPr lang="fr-FR" sz="1100">
                <a:solidFill>
                  <a:srgbClr val="36393B"/>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2023-12-19T15:17:25Z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0x0101003DCCC1B8BBCBD044B0A3ED87D4360FB2</vt:lpwstr>
  </property>
  <property fmtid="{D5CDD505-2E9C-101B-9397-08002B2CF9AE}" pid="6" name="MediaServiceImageTags">
    <vt:lpwstr/>
  </property>
</Properties>
</file>