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Lst>
  <p:sldSz cy="10693400" cx="7556500"/>
  <p:notesSz cx="7556500" cy="10693400"/>
  <p:embeddedFontLst>
    <p:embeddedFont>
      <p:font typeface="Montserrat"/>
      <p:regular r:id="rId9"/>
      <p:bold r:id="rId10"/>
      <p:italic r:id="rId11"/>
      <p:boldItalic r:id="rId12"/>
    </p:embeddedFont>
    <p:embeddedFont>
      <p:font typeface="Palatino Linotype"/>
      <p:regular r:id="rId13"/>
      <p:bold r:id="rId14"/>
      <p:italic r:id="rId15"/>
      <p:boldItalic r:id="rId16"/>
    </p:embeddedFon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9" roundtripDataSignature="AMtx7milnfVtZFexqL4U2itr3P4tYOnhT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aida Mraih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italic.fntdata"/><Relationship Id="rId10" Type="http://schemas.openxmlformats.org/officeDocument/2006/relationships/font" Target="fonts/Montserrat-bold.fntdata"/><Relationship Id="rId13" Type="http://schemas.openxmlformats.org/officeDocument/2006/relationships/font" Target="fonts/PalatinoLinotype-regular.fntdata"/><Relationship Id="rId12"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Montserrat-regular.fntdata"/><Relationship Id="rId15" Type="http://schemas.openxmlformats.org/officeDocument/2006/relationships/font" Target="fonts/PalatinoLinotype-italic.fntdata"/><Relationship Id="rId14" Type="http://schemas.openxmlformats.org/officeDocument/2006/relationships/font" Target="fonts/PalatinoLinotype-bold.fntdata"/><Relationship Id="rId17" Type="http://schemas.openxmlformats.org/officeDocument/2006/relationships/font" Target="fonts/Tahoma-regular.fntdata"/><Relationship Id="rId16" Type="http://schemas.openxmlformats.org/officeDocument/2006/relationships/font" Target="fonts/PalatinoLinotype-boldItalic.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Tahoma-bold.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3-08T16:39:08.839">
    <p:pos x="347" y="2421"/>
    <p:text>Difficile de dissocier l'intention de l'enseignant de l'objectif d'apprentissage. Peut-être faire deux encadrés distincts dans le modèle.</p:text>
    <p:extLst>
      <p:ext uri="{C676402C-5697-4E1C-873F-D02D1690AC5C}">
        <p15:threadingInfo timeZoneBias="0"/>
      </p:ext>
      <p:ext uri="http://customooxmlschemas.google.com/">
        <go:slidesCustomData xmlns:go="http://customooxmlschemas.google.com/" commentPostId="AAABI-PImy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4"/>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 name="Google Shape;14;p4"/>
          <p:cNvPicPr preferRelativeResize="0"/>
          <p:nvPr/>
        </p:nvPicPr>
        <p:blipFill rotWithShape="1">
          <a:blip r:embed="rId2">
            <a:alphaModFix/>
          </a:blip>
          <a:srcRect b="0" l="0" r="0" t="0"/>
          <a:stretch/>
        </p:blipFill>
        <p:spPr>
          <a:xfrm>
            <a:off x="7016308" y="412798"/>
            <a:ext cx="153669" cy="153670"/>
          </a:xfrm>
          <a:prstGeom prst="rect">
            <a:avLst/>
          </a:prstGeom>
          <a:noFill/>
          <a:ln>
            <a:noFill/>
          </a:ln>
        </p:spPr>
      </p:pic>
      <p:sp>
        <p:nvSpPr>
          <p:cNvPr id="15" name="Google Shape;15;p4"/>
          <p:cNvSpPr/>
          <p:nvPr/>
        </p:nvSpPr>
        <p:spPr>
          <a:xfrm>
            <a:off x="7016381" y="81927"/>
            <a:ext cx="487680" cy="485140"/>
          </a:xfrm>
          <a:custGeom>
            <a:rect b="b" l="l" r="r" t="t"/>
            <a:pathLst>
              <a:path extrusionOk="0" h="485140" w="487679">
                <a:moveTo>
                  <a:pt x="130886" y="352640"/>
                </a:moveTo>
                <a:lnTo>
                  <a:pt x="130429" y="352158"/>
                </a:lnTo>
                <a:lnTo>
                  <a:pt x="130429" y="352640"/>
                </a:lnTo>
                <a:lnTo>
                  <a:pt x="130886" y="352640"/>
                </a:lnTo>
                <a:close/>
              </a:path>
              <a:path extrusionOk="0" h="485140" w="487679">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4"/>
          <p:cNvPicPr preferRelativeResize="0"/>
          <p:nvPr/>
        </p:nvPicPr>
        <p:blipFill rotWithShape="1">
          <a:blip r:embed="rId3">
            <a:alphaModFix/>
          </a:blip>
          <a:srcRect b="0" l="0" r="0" t="0"/>
          <a:stretch/>
        </p:blipFill>
        <p:spPr>
          <a:xfrm>
            <a:off x="324812" y="347785"/>
            <a:ext cx="114084" cy="114071"/>
          </a:xfrm>
          <a:prstGeom prst="rect">
            <a:avLst/>
          </a:prstGeom>
          <a:noFill/>
          <a:ln>
            <a:noFill/>
          </a:ln>
        </p:spPr>
      </p:pic>
      <p:sp>
        <p:nvSpPr>
          <p:cNvPr id="17" name="Google Shape;17;p4"/>
          <p:cNvSpPr/>
          <p:nvPr/>
        </p:nvSpPr>
        <p:spPr>
          <a:xfrm>
            <a:off x="79171" y="100101"/>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3">
            <a:alphaModFix/>
          </a:blip>
          <a:srcRect b="0" l="0" r="0" t="0"/>
          <a:stretch/>
        </p:blipFill>
        <p:spPr>
          <a:xfrm>
            <a:off x="325663" y="10238718"/>
            <a:ext cx="113512" cy="113525"/>
          </a:xfrm>
          <a:prstGeom prst="rect">
            <a:avLst/>
          </a:prstGeom>
          <a:noFill/>
          <a:ln>
            <a:noFill/>
          </a:ln>
        </p:spPr>
      </p:pic>
      <p:sp>
        <p:nvSpPr>
          <p:cNvPr id="19" name="Google Shape;19;p4"/>
          <p:cNvSpPr/>
          <p:nvPr/>
        </p:nvSpPr>
        <p:spPr>
          <a:xfrm>
            <a:off x="79184" y="10238448"/>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4"/>
          <p:cNvPicPr preferRelativeResize="0"/>
          <p:nvPr/>
        </p:nvPicPr>
        <p:blipFill rotWithShape="1">
          <a:blip r:embed="rId4">
            <a:alphaModFix/>
          </a:blip>
          <a:srcRect b="0" l="0" r="0" t="0"/>
          <a:stretch/>
        </p:blipFill>
        <p:spPr>
          <a:xfrm>
            <a:off x="7119550" y="10232556"/>
            <a:ext cx="114084" cy="114071"/>
          </a:xfrm>
          <a:prstGeom prst="rect">
            <a:avLst/>
          </a:prstGeom>
          <a:noFill/>
          <a:ln>
            <a:noFill/>
          </a:ln>
        </p:spPr>
      </p:pic>
      <p:sp>
        <p:nvSpPr>
          <p:cNvPr id="21" name="Google Shape;21;p4"/>
          <p:cNvSpPr/>
          <p:nvPr/>
        </p:nvSpPr>
        <p:spPr>
          <a:xfrm>
            <a:off x="7119264" y="10232619"/>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4"/>
          <p:cNvSpPr/>
          <p:nvPr/>
        </p:nvSpPr>
        <p:spPr>
          <a:xfrm>
            <a:off x="3714362" y="0"/>
            <a:ext cx="3846195" cy="2433320"/>
          </a:xfrm>
          <a:custGeom>
            <a:rect b="b" l="l" r="r" t="t"/>
            <a:pathLst>
              <a:path extrusionOk="0" h="2433320" w="3846195">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4"/>
          <p:cNvSpPr/>
          <p:nvPr/>
        </p:nvSpPr>
        <p:spPr>
          <a:xfrm>
            <a:off x="0" y="7921396"/>
            <a:ext cx="3555365" cy="2771140"/>
          </a:xfrm>
          <a:custGeom>
            <a:rect b="b" l="l" r="r" t="t"/>
            <a:pathLst>
              <a:path extrusionOk="0" h="2771140" w="3555365">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4"/>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 name="Google Shape;25;p4"/>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descr="Une image contenant texte, capture d’écran, Police, logo&#10;&#10;Description générée automatiquement" id="27" name="Google Shape;27;p4"/>
          <p:cNvPicPr preferRelativeResize="0"/>
          <p:nvPr/>
        </p:nvPicPr>
        <p:blipFill rotWithShape="1">
          <a:blip r:embed="rId5">
            <a:alphaModFix/>
          </a:blip>
          <a:srcRect b="0" l="0" r="0" t="0"/>
          <a:stretch/>
        </p:blipFill>
        <p:spPr>
          <a:xfrm>
            <a:off x="6229772" y="9706976"/>
            <a:ext cx="901278" cy="601205"/>
          </a:xfrm>
          <a:prstGeom prst="rect">
            <a:avLst/>
          </a:prstGeom>
          <a:noFill/>
          <a:ln>
            <a:noFill/>
          </a:ln>
        </p:spPr>
      </p:pic>
      <p:grpSp>
        <p:nvGrpSpPr>
          <p:cNvPr id="28" name="Google Shape;28;p4"/>
          <p:cNvGrpSpPr/>
          <p:nvPr/>
        </p:nvGrpSpPr>
        <p:grpSpPr>
          <a:xfrm>
            <a:off x="4810377" y="9817078"/>
            <a:ext cx="1251653" cy="381000"/>
            <a:chOff x="4680794" y="9427183"/>
            <a:chExt cx="1251653" cy="381000"/>
          </a:xfrm>
        </p:grpSpPr>
        <p:pic>
          <p:nvPicPr>
            <p:cNvPr descr="Creative-Commons-Icons - birnbaum media.lab" id="29" name="Google Shape;29;p4"/>
            <p:cNvPicPr preferRelativeResize="0"/>
            <p:nvPr/>
          </p:nvPicPr>
          <p:blipFill rotWithShape="1">
            <a:blip r:embed="rId6">
              <a:alphaModFix/>
            </a:blip>
            <a:srcRect b="41394" l="14816" r="71599" t="7492"/>
            <a:stretch/>
          </p:blipFill>
          <p:spPr>
            <a:xfrm>
              <a:off x="5021898" y="9446288"/>
              <a:ext cx="304801" cy="344057"/>
            </a:xfrm>
            <a:prstGeom prst="rect">
              <a:avLst/>
            </a:prstGeom>
            <a:noFill/>
            <a:ln>
              <a:noFill/>
            </a:ln>
          </p:spPr>
        </p:pic>
        <p:pic>
          <p:nvPicPr>
            <p:cNvPr descr="Creative-Commons-Icons - birnbaum media.lab" id="30" name="Google Shape;30;p4"/>
            <p:cNvPicPr preferRelativeResize="0"/>
            <p:nvPr/>
          </p:nvPicPr>
          <p:blipFill rotWithShape="1">
            <a:blip r:embed="rId6">
              <a:alphaModFix/>
            </a:blip>
            <a:srcRect b="40730" l="-1005" r="84312" t="12217"/>
            <a:stretch/>
          </p:blipFill>
          <p:spPr>
            <a:xfrm>
              <a:off x="4680794" y="9479793"/>
              <a:ext cx="374565" cy="316731"/>
            </a:xfrm>
            <a:prstGeom prst="ellipse">
              <a:avLst/>
            </a:prstGeom>
            <a:noFill/>
            <a:ln>
              <a:noFill/>
            </a:ln>
          </p:spPr>
        </p:pic>
        <p:pic>
          <p:nvPicPr>
            <p:cNvPr descr="Creative-Commons-Icons - birnbaum media.lab" id="31" name="Google Shape;31;p4"/>
            <p:cNvPicPr preferRelativeResize="0"/>
            <p:nvPr/>
          </p:nvPicPr>
          <p:blipFill rotWithShape="1">
            <a:blip r:embed="rId6">
              <a:alphaModFix/>
            </a:blip>
            <a:srcRect b="38983" l="29256" r="57160" t="7974"/>
            <a:stretch/>
          </p:blipFill>
          <p:spPr>
            <a:xfrm>
              <a:off x="5330551" y="9445655"/>
              <a:ext cx="304800" cy="357048"/>
            </a:xfrm>
            <a:prstGeom prst="rect">
              <a:avLst/>
            </a:prstGeom>
            <a:noFill/>
            <a:ln>
              <a:noFill/>
            </a:ln>
          </p:spPr>
        </p:pic>
        <p:pic>
          <p:nvPicPr>
            <p:cNvPr descr="Creative-Commons-Icons - birnbaum media.lab" id="32" name="Google Shape;32;p4"/>
            <p:cNvPicPr preferRelativeResize="0"/>
            <p:nvPr/>
          </p:nvPicPr>
          <p:blipFill rotWithShape="1">
            <a:blip r:embed="rId6">
              <a:alphaModFix/>
            </a:blip>
            <a:srcRect b="37728" l="43212" r="43204" t="5671"/>
            <a:stretch/>
          </p:blipFill>
          <p:spPr>
            <a:xfrm>
              <a:off x="5627647" y="9427183"/>
              <a:ext cx="304800" cy="381000"/>
            </a:xfrm>
            <a:prstGeom prst="rect">
              <a:avLst/>
            </a:prstGeom>
            <a:noFill/>
            <a:ln>
              <a:noFill/>
            </a:ln>
          </p:spPr>
        </p:pic>
      </p:grpSp>
      <p:pic>
        <p:nvPicPr>
          <p:cNvPr descr="Une image contenant Police, Graphique, logo, capture d’écran&#10;&#10;Description générée automatiquement" id="33" name="Google Shape;33;p4"/>
          <p:cNvPicPr preferRelativeResize="0"/>
          <p:nvPr/>
        </p:nvPicPr>
        <p:blipFill rotWithShape="1">
          <a:blip r:embed="rId7">
            <a:alphaModFix/>
          </a:blip>
          <a:srcRect b="21586" l="0" r="0" t="19708"/>
          <a:stretch/>
        </p:blipFill>
        <p:spPr>
          <a:xfrm>
            <a:off x="255048" y="9817078"/>
            <a:ext cx="1449455" cy="6012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4" name="Shape 34"/>
        <p:cNvGrpSpPr/>
        <p:nvPr/>
      </p:nvGrpSpPr>
      <p:grpSpPr>
        <a:xfrm>
          <a:off x="0" y="0"/>
          <a:ext cx="0" cy="0"/>
          <a:chOff x="0" y="0"/>
          <a:chExt cx="0" cy="0"/>
        </a:xfrm>
      </p:grpSpPr>
      <p:sp>
        <p:nvSpPr>
          <p:cNvPr id="35" name="Google Shape;35;p5"/>
          <p:cNvSpPr txBox="1"/>
          <p:nvPr>
            <p:ph type="ctrTitle"/>
          </p:nvPr>
        </p:nvSpPr>
        <p:spPr>
          <a:xfrm>
            <a:off x="567213" y="3314954"/>
            <a:ext cx="6428422" cy="22456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6"/>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6"/>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6"/>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7"/>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52" name="Shape 52"/>
        <p:cNvGrpSpPr/>
        <p:nvPr/>
      </p:nvGrpSpPr>
      <p:grpSpPr>
        <a:xfrm>
          <a:off x="0" y="0"/>
          <a:ext cx="0" cy="0"/>
          <a:chOff x="0" y="0"/>
          <a:chExt cx="0" cy="0"/>
        </a:xfrm>
      </p:grpSpPr>
      <p:sp>
        <p:nvSpPr>
          <p:cNvPr id="53" name="Google Shape;53;p8"/>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4" name="Google Shape;54;p8"/>
          <p:cNvPicPr preferRelativeResize="0"/>
          <p:nvPr/>
        </p:nvPicPr>
        <p:blipFill rotWithShape="1">
          <a:blip r:embed="rId2">
            <a:alphaModFix/>
          </a:blip>
          <a:srcRect b="0" l="0" r="0" t="0"/>
          <a:stretch/>
        </p:blipFill>
        <p:spPr>
          <a:xfrm>
            <a:off x="326105" y="345938"/>
            <a:ext cx="114084" cy="114071"/>
          </a:xfrm>
          <a:prstGeom prst="rect">
            <a:avLst/>
          </a:prstGeom>
          <a:noFill/>
          <a:ln>
            <a:noFill/>
          </a:ln>
        </p:spPr>
      </p:pic>
      <p:sp>
        <p:nvSpPr>
          <p:cNvPr id="55" name="Google Shape;55;p8"/>
          <p:cNvSpPr/>
          <p:nvPr/>
        </p:nvSpPr>
        <p:spPr>
          <a:xfrm>
            <a:off x="80467" y="98246"/>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6" name="Google Shape;56;p8"/>
          <p:cNvPicPr preferRelativeResize="0"/>
          <p:nvPr/>
        </p:nvPicPr>
        <p:blipFill rotWithShape="1">
          <a:blip r:embed="rId3">
            <a:alphaModFix/>
          </a:blip>
          <a:srcRect b="0" l="0" r="0" t="0"/>
          <a:stretch/>
        </p:blipFill>
        <p:spPr>
          <a:xfrm>
            <a:off x="326956" y="10236872"/>
            <a:ext cx="113512" cy="113525"/>
          </a:xfrm>
          <a:prstGeom prst="rect">
            <a:avLst/>
          </a:prstGeom>
          <a:noFill/>
          <a:ln>
            <a:noFill/>
          </a:ln>
        </p:spPr>
      </p:pic>
      <p:sp>
        <p:nvSpPr>
          <p:cNvPr id="57" name="Google Shape;57;p8"/>
          <p:cNvSpPr/>
          <p:nvPr/>
        </p:nvSpPr>
        <p:spPr>
          <a:xfrm>
            <a:off x="80479" y="10236606"/>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8" name="Google Shape;58;p8"/>
          <p:cNvPicPr preferRelativeResize="0"/>
          <p:nvPr/>
        </p:nvPicPr>
        <p:blipFill rotWithShape="1">
          <a:blip r:embed="rId2">
            <a:alphaModFix/>
          </a:blip>
          <a:srcRect b="0" l="0" r="0" t="0"/>
          <a:stretch/>
        </p:blipFill>
        <p:spPr>
          <a:xfrm>
            <a:off x="7120843" y="10230709"/>
            <a:ext cx="114084" cy="114071"/>
          </a:xfrm>
          <a:prstGeom prst="rect">
            <a:avLst/>
          </a:prstGeom>
          <a:noFill/>
          <a:ln>
            <a:noFill/>
          </a:ln>
        </p:spPr>
      </p:pic>
      <p:sp>
        <p:nvSpPr>
          <p:cNvPr id="59" name="Google Shape;59;p8"/>
          <p:cNvSpPr/>
          <p:nvPr/>
        </p:nvSpPr>
        <p:spPr>
          <a:xfrm>
            <a:off x="7120560" y="10230764"/>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8"/>
          <p:cNvSpPr/>
          <p:nvPr/>
        </p:nvSpPr>
        <p:spPr>
          <a:xfrm>
            <a:off x="3715656" y="0"/>
            <a:ext cx="3844925" cy="2431415"/>
          </a:xfrm>
          <a:custGeom>
            <a:rect b="b" l="l" r="r" t="t"/>
            <a:pathLst>
              <a:path extrusionOk="0" h="2431415" w="3844925">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8"/>
          <p:cNvSpPr/>
          <p:nvPr/>
        </p:nvSpPr>
        <p:spPr>
          <a:xfrm>
            <a:off x="0" y="7919548"/>
            <a:ext cx="3556635" cy="2773045"/>
          </a:xfrm>
          <a:custGeom>
            <a:rect b="b" l="l" r="r" t="t"/>
            <a:pathLst>
              <a:path extrusionOk="0" h="2773045" w="3556635">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8"/>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8"/>
          <p:cNvSpPr/>
          <p:nvPr/>
        </p:nvSpPr>
        <p:spPr>
          <a:xfrm>
            <a:off x="556394" y="927890"/>
            <a:ext cx="6460490" cy="4539615"/>
          </a:xfrm>
          <a:custGeom>
            <a:rect b="b" l="l" r="r" t="t"/>
            <a:pathLst>
              <a:path extrusionOk="0" h="4539615" w="646049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cap="flat" cmpd="sng" w="13575">
            <a:solidFill>
              <a:srgbClr val="F066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8"/>
          <p:cNvSpPr/>
          <p:nvPr/>
        </p:nvSpPr>
        <p:spPr>
          <a:xfrm>
            <a:off x="547526" y="817119"/>
            <a:ext cx="1802764" cy="215900"/>
          </a:xfrm>
          <a:custGeom>
            <a:rect b="b" l="l" r="r" t="t"/>
            <a:pathLst>
              <a:path extrusionOk="0" h="215900" w="1802764">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8"/>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1" i="0" sz="1200">
                <a:solidFill>
                  <a:schemeClr val="lt1"/>
                </a:solidFill>
                <a:latin typeface="Tahoma"/>
                <a:ea typeface="Tahoma"/>
                <a:cs typeface="Tahoma"/>
                <a:sym typeface="Tahoma"/>
              </a:defRPr>
            </a:lvl1pPr>
            <a:lvl2pPr indent="0" lvl="1" marL="38100" marR="0" algn="l">
              <a:lnSpc>
                <a:spcPct val="100000"/>
              </a:lnSpc>
              <a:spcBef>
                <a:spcPts val="0"/>
              </a:spcBef>
              <a:buNone/>
              <a:defRPr b="1" i="0" sz="1200">
                <a:solidFill>
                  <a:schemeClr val="lt1"/>
                </a:solidFill>
                <a:latin typeface="Tahoma"/>
                <a:ea typeface="Tahoma"/>
                <a:cs typeface="Tahoma"/>
                <a:sym typeface="Tahoma"/>
              </a:defRPr>
            </a:lvl2pPr>
            <a:lvl3pPr indent="0" lvl="2" marL="38100" marR="0" algn="l">
              <a:lnSpc>
                <a:spcPct val="100000"/>
              </a:lnSpc>
              <a:spcBef>
                <a:spcPts val="0"/>
              </a:spcBef>
              <a:buNone/>
              <a:defRPr b="1" i="0" sz="1200">
                <a:solidFill>
                  <a:schemeClr val="lt1"/>
                </a:solidFill>
                <a:latin typeface="Tahoma"/>
                <a:ea typeface="Tahoma"/>
                <a:cs typeface="Tahoma"/>
                <a:sym typeface="Tahoma"/>
              </a:defRPr>
            </a:lvl3pPr>
            <a:lvl4pPr indent="0" lvl="3" marL="38100" marR="0" algn="l">
              <a:lnSpc>
                <a:spcPct val="100000"/>
              </a:lnSpc>
              <a:spcBef>
                <a:spcPts val="0"/>
              </a:spcBef>
              <a:buNone/>
              <a:defRPr b="1" i="0" sz="1200">
                <a:solidFill>
                  <a:schemeClr val="lt1"/>
                </a:solidFill>
                <a:latin typeface="Tahoma"/>
                <a:ea typeface="Tahoma"/>
                <a:cs typeface="Tahoma"/>
                <a:sym typeface="Tahoma"/>
              </a:defRPr>
            </a:lvl4pPr>
            <a:lvl5pPr indent="0" lvl="4" marL="38100" marR="0" algn="l">
              <a:lnSpc>
                <a:spcPct val="100000"/>
              </a:lnSpc>
              <a:spcBef>
                <a:spcPts val="0"/>
              </a:spcBef>
              <a:buNone/>
              <a:defRPr b="1" i="0" sz="1200">
                <a:solidFill>
                  <a:schemeClr val="lt1"/>
                </a:solidFill>
                <a:latin typeface="Tahoma"/>
                <a:ea typeface="Tahoma"/>
                <a:cs typeface="Tahoma"/>
                <a:sym typeface="Tahoma"/>
              </a:defRPr>
            </a:lvl5pPr>
            <a:lvl6pPr indent="0" lvl="5" marL="38100" marR="0" algn="l">
              <a:lnSpc>
                <a:spcPct val="100000"/>
              </a:lnSpc>
              <a:spcBef>
                <a:spcPts val="0"/>
              </a:spcBef>
              <a:buNone/>
              <a:defRPr b="1" i="0" sz="1200">
                <a:solidFill>
                  <a:schemeClr val="lt1"/>
                </a:solidFill>
                <a:latin typeface="Tahoma"/>
                <a:ea typeface="Tahoma"/>
                <a:cs typeface="Tahoma"/>
                <a:sym typeface="Tahoma"/>
              </a:defRPr>
            </a:lvl6pPr>
            <a:lvl7pPr indent="0" lvl="6" marL="38100" marR="0" algn="l">
              <a:lnSpc>
                <a:spcPct val="100000"/>
              </a:lnSpc>
              <a:spcBef>
                <a:spcPts val="0"/>
              </a:spcBef>
              <a:buNone/>
              <a:defRPr b="1" i="0" sz="1200">
                <a:solidFill>
                  <a:schemeClr val="lt1"/>
                </a:solidFill>
                <a:latin typeface="Tahoma"/>
                <a:ea typeface="Tahoma"/>
                <a:cs typeface="Tahoma"/>
                <a:sym typeface="Tahoma"/>
              </a:defRPr>
            </a:lvl7pPr>
            <a:lvl8pPr indent="0" lvl="7" marL="38100" marR="0" algn="l">
              <a:lnSpc>
                <a:spcPct val="100000"/>
              </a:lnSpc>
              <a:spcBef>
                <a:spcPts val="0"/>
              </a:spcBef>
              <a:buNone/>
              <a:defRPr b="1" i="0" sz="1200">
                <a:solidFill>
                  <a:schemeClr val="lt1"/>
                </a:solidFill>
                <a:latin typeface="Tahoma"/>
                <a:ea typeface="Tahoma"/>
                <a:cs typeface="Tahoma"/>
                <a:sym typeface="Tahoma"/>
              </a:defRPr>
            </a:lvl8pPr>
            <a:lvl9pPr indent="0" lvl="8" marL="38100" marR="0" algn="l">
              <a:lnSpc>
                <a:spcPct val="100000"/>
              </a:lnSpc>
              <a:spcBef>
                <a:spcPts val="0"/>
              </a:spcBef>
              <a:buNone/>
              <a:defRPr b="1" i="0" sz="1200">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3"/>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000" u="sng" cap="none" strike="noStrike">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buNone/>
              <a:defRPr b="1" i="0" sz="1200" u="none">
                <a:solidFill>
                  <a:schemeClr val="lt1"/>
                </a:solidFill>
                <a:latin typeface="Tahoma"/>
                <a:ea typeface="Tahoma"/>
                <a:cs typeface="Tahoma"/>
                <a:sym typeface="Tahoma"/>
              </a:defRPr>
            </a:lvl1pPr>
            <a:lvl2pPr indent="0" lvl="1" marL="38100" marR="0" rtl="0" algn="l">
              <a:lnSpc>
                <a:spcPct val="100000"/>
              </a:lnSpc>
              <a:spcBef>
                <a:spcPts val="0"/>
              </a:spcBef>
              <a:buNone/>
              <a:defRPr b="1" i="0" sz="1200" u="none">
                <a:solidFill>
                  <a:schemeClr val="lt1"/>
                </a:solidFill>
                <a:latin typeface="Tahoma"/>
                <a:ea typeface="Tahoma"/>
                <a:cs typeface="Tahoma"/>
                <a:sym typeface="Tahoma"/>
              </a:defRPr>
            </a:lvl2pPr>
            <a:lvl3pPr indent="0" lvl="2" marL="38100" marR="0" rtl="0" algn="l">
              <a:lnSpc>
                <a:spcPct val="100000"/>
              </a:lnSpc>
              <a:spcBef>
                <a:spcPts val="0"/>
              </a:spcBef>
              <a:buNone/>
              <a:defRPr b="1" i="0" sz="1200" u="none">
                <a:solidFill>
                  <a:schemeClr val="lt1"/>
                </a:solidFill>
                <a:latin typeface="Tahoma"/>
                <a:ea typeface="Tahoma"/>
                <a:cs typeface="Tahoma"/>
                <a:sym typeface="Tahoma"/>
              </a:defRPr>
            </a:lvl3pPr>
            <a:lvl4pPr indent="0" lvl="3" marL="38100" marR="0" rtl="0" algn="l">
              <a:lnSpc>
                <a:spcPct val="100000"/>
              </a:lnSpc>
              <a:spcBef>
                <a:spcPts val="0"/>
              </a:spcBef>
              <a:buNone/>
              <a:defRPr b="1" i="0" sz="1200" u="none">
                <a:solidFill>
                  <a:schemeClr val="lt1"/>
                </a:solidFill>
                <a:latin typeface="Tahoma"/>
                <a:ea typeface="Tahoma"/>
                <a:cs typeface="Tahoma"/>
                <a:sym typeface="Tahoma"/>
              </a:defRPr>
            </a:lvl4pPr>
            <a:lvl5pPr indent="0" lvl="4" marL="38100" marR="0" rtl="0" algn="l">
              <a:lnSpc>
                <a:spcPct val="100000"/>
              </a:lnSpc>
              <a:spcBef>
                <a:spcPts val="0"/>
              </a:spcBef>
              <a:buNone/>
              <a:defRPr b="1" i="0" sz="1200" u="none">
                <a:solidFill>
                  <a:schemeClr val="lt1"/>
                </a:solidFill>
                <a:latin typeface="Tahoma"/>
                <a:ea typeface="Tahoma"/>
                <a:cs typeface="Tahoma"/>
                <a:sym typeface="Tahoma"/>
              </a:defRPr>
            </a:lvl5pPr>
            <a:lvl6pPr indent="0" lvl="5" marL="38100" marR="0" rtl="0" algn="l">
              <a:lnSpc>
                <a:spcPct val="100000"/>
              </a:lnSpc>
              <a:spcBef>
                <a:spcPts val="0"/>
              </a:spcBef>
              <a:buNone/>
              <a:defRPr b="1" i="0" sz="1200" u="none">
                <a:solidFill>
                  <a:schemeClr val="lt1"/>
                </a:solidFill>
                <a:latin typeface="Tahoma"/>
                <a:ea typeface="Tahoma"/>
                <a:cs typeface="Tahoma"/>
                <a:sym typeface="Tahoma"/>
              </a:defRPr>
            </a:lvl6pPr>
            <a:lvl7pPr indent="0" lvl="6" marL="38100" marR="0" rtl="0" algn="l">
              <a:lnSpc>
                <a:spcPct val="100000"/>
              </a:lnSpc>
              <a:spcBef>
                <a:spcPts val="0"/>
              </a:spcBef>
              <a:buNone/>
              <a:defRPr b="1" i="0" sz="1200" u="none">
                <a:solidFill>
                  <a:schemeClr val="lt1"/>
                </a:solidFill>
                <a:latin typeface="Tahoma"/>
                <a:ea typeface="Tahoma"/>
                <a:cs typeface="Tahoma"/>
                <a:sym typeface="Tahoma"/>
              </a:defRPr>
            </a:lvl7pPr>
            <a:lvl8pPr indent="0" lvl="7" marL="38100" marR="0" rtl="0" algn="l">
              <a:lnSpc>
                <a:spcPct val="100000"/>
              </a:lnSpc>
              <a:spcBef>
                <a:spcPts val="0"/>
              </a:spcBef>
              <a:buNone/>
              <a:defRPr b="1" i="0" sz="1200" u="none">
                <a:solidFill>
                  <a:schemeClr val="lt1"/>
                </a:solidFill>
                <a:latin typeface="Tahoma"/>
                <a:ea typeface="Tahoma"/>
                <a:cs typeface="Tahoma"/>
                <a:sym typeface="Tahoma"/>
              </a:defRPr>
            </a:lvl8pPr>
            <a:lvl9pPr indent="0" lvl="8" marL="38100" marR="0" rtl="0" algn="l">
              <a:lnSpc>
                <a:spcPct val="100000"/>
              </a:lnSpc>
              <a:spcBef>
                <a:spcPts val="0"/>
              </a:spcBef>
              <a:buNone/>
              <a:defRPr b="1" i="0" sz="1200" u="non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youtu.be/4tY9aZaOEY8" TargetMode="External"/><Relationship Id="rId4" Type="http://schemas.openxmlformats.org/officeDocument/2006/relationships/hyperlink" Target="mailto:contact@learninglab-network.com" TargetMode="External"/><Relationship Id="rId5" Type="http://schemas.openxmlformats.org/officeDocument/2006/relationships/hyperlink" Target="http://www.learninglab-networ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100">
                <a:solidFill>
                  <a:schemeClr val="lt1"/>
                </a:solidFill>
                <a:latin typeface="Calibri"/>
                <a:ea typeface="Calibri"/>
                <a:cs typeface="Calibri"/>
                <a:sym typeface="Calibri"/>
              </a:rPr>
              <a:t>1/2</a:t>
            </a:r>
            <a:endParaRPr/>
          </a:p>
        </p:txBody>
      </p:sp>
      <p:sp>
        <p:nvSpPr>
          <p:cNvPr id="73" name="Google Shape;73;p1"/>
          <p:cNvSpPr txBox="1"/>
          <p:nvPr/>
        </p:nvSpPr>
        <p:spPr>
          <a:xfrm>
            <a:off x="1181251" y="9596029"/>
            <a:ext cx="25616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Photo générée avec Dall-e</a:t>
            </a:r>
            <a:endParaRPr sz="1100">
              <a:solidFill>
                <a:schemeClr val="dk1"/>
              </a:solidFill>
              <a:latin typeface="Calibri"/>
              <a:ea typeface="Calibri"/>
              <a:cs typeface="Calibri"/>
              <a:sym typeface="Calibri"/>
            </a:endParaRPr>
          </a:p>
        </p:txBody>
      </p:sp>
      <p:sp>
        <p:nvSpPr>
          <p:cNvPr id="74" name="Google Shape;74;p1"/>
          <p:cNvSpPr/>
          <p:nvPr/>
        </p:nvSpPr>
        <p:spPr>
          <a:xfrm>
            <a:off x="543859" y="1246201"/>
            <a:ext cx="1024591"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#Brise-glace</a:t>
            </a:r>
            <a:endParaRPr/>
          </a:p>
        </p:txBody>
      </p:sp>
      <p:sp>
        <p:nvSpPr>
          <p:cNvPr id="75" name="Google Shape;75;p1"/>
          <p:cNvSpPr/>
          <p:nvPr/>
        </p:nvSpPr>
        <p:spPr>
          <a:xfrm>
            <a:off x="522920" y="1596177"/>
            <a:ext cx="10455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#Dynamique</a:t>
            </a:r>
            <a:endParaRPr/>
          </a:p>
        </p:txBody>
      </p:sp>
      <p:sp>
        <p:nvSpPr>
          <p:cNvPr id="76" name="Google Shape;76;p1"/>
          <p:cNvSpPr/>
          <p:nvPr/>
        </p:nvSpPr>
        <p:spPr>
          <a:xfrm>
            <a:off x="1676722" y="1244075"/>
            <a:ext cx="10455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#Interactif</a:t>
            </a:r>
            <a:endParaRPr/>
          </a:p>
        </p:txBody>
      </p:sp>
      <p:sp>
        <p:nvSpPr>
          <p:cNvPr id="77" name="Google Shape;77;p1"/>
          <p:cNvSpPr/>
          <p:nvPr/>
        </p:nvSpPr>
        <p:spPr>
          <a:xfrm>
            <a:off x="1636557" y="1596177"/>
            <a:ext cx="805086"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lt1"/>
                </a:solidFill>
                <a:latin typeface="Calibri"/>
                <a:ea typeface="Calibri"/>
                <a:cs typeface="Calibri"/>
                <a:sym typeface="Calibri"/>
              </a:rPr>
              <a:t>#Rapide</a:t>
            </a:r>
            <a:endParaRPr/>
          </a:p>
        </p:txBody>
      </p:sp>
      <p:grpSp>
        <p:nvGrpSpPr>
          <p:cNvPr id="78" name="Google Shape;78;p1"/>
          <p:cNvGrpSpPr/>
          <p:nvPr/>
        </p:nvGrpSpPr>
        <p:grpSpPr>
          <a:xfrm>
            <a:off x="4443397" y="577872"/>
            <a:ext cx="2569206" cy="223902"/>
            <a:chOff x="4367196" y="512585"/>
            <a:chExt cx="2569206" cy="223902"/>
          </a:xfrm>
        </p:grpSpPr>
        <p:sp>
          <p:nvSpPr>
            <p:cNvPr id="79" name="Google Shape;79;p1"/>
            <p:cNvSpPr/>
            <p:nvPr/>
          </p:nvSpPr>
          <p:spPr>
            <a:xfrm>
              <a:off x="4367196" y="512585"/>
              <a:ext cx="2569206"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Durée</a:t>
              </a:r>
              <a:endParaRPr/>
            </a:p>
          </p:txBody>
        </p:sp>
        <p:sp>
          <p:nvSpPr>
            <p:cNvPr id="80" name="Google Shape;80;p1"/>
            <p:cNvSpPr/>
            <p:nvPr/>
          </p:nvSpPr>
          <p:spPr>
            <a:xfrm>
              <a:off x="4924425" y="531741"/>
              <a:ext cx="1978024"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15-30 min</a:t>
              </a:r>
              <a:endParaRPr/>
            </a:p>
          </p:txBody>
        </p:sp>
      </p:grpSp>
      <p:grpSp>
        <p:nvGrpSpPr>
          <p:cNvPr id="81" name="Google Shape;81;p1"/>
          <p:cNvGrpSpPr/>
          <p:nvPr/>
        </p:nvGrpSpPr>
        <p:grpSpPr>
          <a:xfrm>
            <a:off x="4440000" y="855598"/>
            <a:ext cx="2572603" cy="223902"/>
            <a:chOff x="4367196" y="512585"/>
            <a:chExt cx="2572603" cy="223902"/>
          </a:xfrm>
        </p:grpSpPr>
        <p:sp>
          <p:nvSpPr>
            <p:cNvPr id="82" name="Google Shape;82;p1"/>
            <p:cNvSpPr/>
            <p:nvPr/>
          </p:nvSpPr>
          <p:spPr>
            <a:xfrm>
              <a:off x="4367196" y="512585"/>
              <a:ext cx="2572603"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Participants</a:t>
              </a:r>
              <a:endParaRPr/>
            </a:p>
          </p:txBody>
        </p:sp>
        <p:sp>
          <p:nvSpPr>
            <p:cNvPr id="83" name="Google Shape;83;p1"/>
            <p:cNvSpPr/>
            <p:nvPr/>
          </p:nvSpPr>
          <p:spPr>
            <a:xfrm>
              <a:off x="5249398" y="532339"/>
              <a:ext cx="1656448"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A partir de 6</a:t>
              </a:r>
              <a:endParaRPr/>
            </a:p>
          </p:txBody>
        </p:sp>
      </p:grpSp>
      <p:grpSp>
        <p:nvGrpSpPr>
          <p:cNvPr id="84" name="Google Shape;84;p1"/>
          <p:cNvGrpSpPr/>
          <p:nvPr/>
        </p:nvGrpSpPr>
        <p:grpSpPr>
          <a:xfrm>
            <a:off x="543859" y="2105339"/>
            <a:ext cx="6468745" cy="1481158"/>
            <a:chOff x="543859" y="2105339"/>
            <a:chExt cx="6468745" cy="1481158"/>
          </a:xfrm>
        </p:grpSpPr>
        <p:sp>
          <p:nvSpPr>
            <p:cNvPr id="85" name="Google Shape;85;p1"/>
            <p:cNvSpPr/>
            <p:nvPr/>
          </p:nvSpPr>
          <p:spPr>
            <a:xfrm>
              <a:off x="551856" y="2303797"/>
              <a:ext cx="6460748" cy="1282700"/>
            </a:xfrm>
            <a:prstGeom prst="roundRect">
              <a:avLst>
                <a:gd fmla="val 4824"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fr-FR" sz="1100">
                  <a:solidFill>
                    <a:schemeClr val="dk1"/>
                  </a:solidFill>
                  <a:latin typeface="Calibri"/>
                  <a:ea typeface="Calibri"/>
                  <a:cs typeface="Calibri"/>
                  <a:sym typeface="Calibri"/>
                </a:rPr>
                <a:t>Le speed dating, comme une activité pédagogique, favorise les échanges et les interactions entre les participants. Elle permet de briser la glace et de faire connaissance, de s’exprimer. Elle est particulièrement appropriée avec des participants qui ne se connaissent pas et pour faire du team building ou dans des cas d’interculturalité.</a:t>
              </a:r>
              <a:endParaRPr/>
            </a:p>
            <a:p>
              <a:pPr indent="0" lvl="0" marL="0" marR="0" rtl="0" algn="just">
                <a:spcBef>
                  <a:spcPts val="0"/>
                </a:spcBef>
                <a:spcAft>
                  <a:spcPts val="0"/>
                </a:spcAft>
                <a:buNone/>
              </a:pPr>
              <a:r>
                <a:rPr lang="fr-FR" sz="1100">
                  <a:solidFill>
                    <a:schemeClr val="dk1"/>
                  </a:solidFill>
                  <a:latin typeface="Calibri"/>
                  <a:ea typeface="Calibri"/>
                  <a:cs typeface="Calibri"/>
                  <a:sym typeface="Calibri"/>
                </a:rPr>
                <a:t>A terme, elle peut permettre de créer des groupes.</a:t>
              </a:r>
              <a:endParaRPr/>
            </a:p>
          </p:txBody>
        </p:sp>
        <p:sp>
          <p:nvSpPr>
            <p:cNvPr id="86" name="Google Shape;86;p1"/>
            <p:cNvSpPr/>
            <p:nvPr/>
          </p:nvSpPr>
          <p:spPr>
            <a:xfrm>
              <a:off x="543859" y="2105339"/>
              <a:ext cx="864193"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cap="flat" cmpd="sng" w="9525">
              <a:solidFill>
                <a:srgbClr val="F06657"/>
              </a:solidFill>
              <a:prstDash val="solid"/>
              <a:round/>
              <a:headEnd len="sm" w="sm" type="none"/>
              <a:tailEnd len="sm" w="sm" type="none"/>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Description</a:t>
              </a:r>
              <a:endParaRPr sz="1200">
                <a:solidFill>
                  <a:schemeClr val="dk1"/>
                </a:solidFill>
                <a:latin typeface="Calibri"/>
                <a:ea typeface="Calibri"/>
                <a:cs typeface="Calibri"/>
                <a:sym typeface="Calibri"/>
              </a:endParaRPr>
            </a:p>
          </p:txBody>
        </p:sp>
      </p:grpSp>
      <p:grpSp>
        <p:nvGrpSpPr>
          <p:cNvPr id="87" name="Google Shape;87;p1"/>
          <p:cNvGrpSpPr/>
          <p:nvPr/>
        </p:nvGrpSpPr>
        <p:grpSpPr>
          <a:xfrm>
            <a:off x="4456569" y="1247745"/>
            <a:ext cx="2556034" cy="901362"/>
            <a:chOff x="4456569" y="1247745"/>
            <a:chExt cx="2556034" cy="901362"/>
          </a:xfrm>
        </p:grpSpPr>
        <p:sp>
          <p:nvSpPr>
            <p:cNvPr id="88" name="Google Shape;88;p1"/>
            <p:cNvSpPr/>
            <p:nvPr/>
          </p:nvSpPr>
          <p:spPr>
            <a:xfrm>
              <a:off x="4465238" y="1438705"/>
              <a:ext cx="2547365" cy="710402"/>
            </a:xfrm>
            <a:prstGeom prst="roundRect">
              <a:avLst>
                <a:gd fmla="val 9663"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89" name="Google Shape;89;p1"/>
            <p:cNvSpPr/>
            <p:nvPr/>
          </p:nvSpPr>
          <p:spPr>
            <a:xfrm>
              <a:off x="4456569" y="1247745"/>
              <a:ext cx="1224915"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Équipements clés</a:t>
              </a:r>
              <a:endParaRPr sz="1200">
                <a:solidFill>
                  <a:schemeClr val="dk1"/>
                </a:solidFill>
                <a:latin typeface="Calibri"/>
                <a:ea typeface="Calibri"/>
                <a:cs typeface="Calibri"/>
                <a:sym typeface="Calibri"/>
              </a:endParaRPr>
            </a:p>
          </p:txBody>
        </p:sp>
      </p:grpSp>
      <p:grpSp>
        <p:nvGrpSpPr>
          <p:cNvPr id="90" name="Google Shape;90;p1"/>
          <p:cNvGrpSpPr/>
          <p:nvPr/>
        </p:nvGrpSpPr>
        <p:grpSpPr>
          <a:xfrm>
            <a:off x="3917613" y="3654671"/>
            <a:ext cx="3094990" cy="3308524"/>
            <a:chOff x="3917613" y="3654671"/>
            <a:chExt cx="3094990" cy="3308524"/>
          </a:xfrm>
        </p:grpSpPr>
        <p:sp>
          <p:nvSpPr>
            <p:cNvPr id="91" name="Google Shape;91;p1"/>
            <p:cNvSpPr/>
            <p:nvPr/>
          </p:nvSpPr>
          <p:spPr>
            <a:xfrm>
              <a:off x="3923558" y="3844270"/>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None/>
              </a:pPr>
              <a:r>
                <a:rPr lang="fr-FR" sz="1100">
                  <a:solidFill>
                    <a:schemeClr val="dk1"/>
                  </a:solidFill>
                  <a:latin typeface="Calibri"/>
                  <a:ea typeface="Calibri"/>
                  <a:cs typeface="Calibri"/>
                  <a:sym typeface="Calibri"/>
                </a:rPr>
                <a:t>Chaises disposées en face à face au centre de la salle</a:t>
              </a:r>
              <a:endParaRPr/>
            </a:p>
            <a:p>
              <a:pPr indent="0" lvl="0" marL="41910" marR="28575" rtl="0" algn="l">
                <a:lnSpc>
                  <a:spcPct val="100000"/>
                </a:lnSpc>
                <a:spcBef>
                  <a:spcPts val="100"/>
                </a:spcBef>
                <a:spcAft>
                  <a:spcPts val="0"/>
                </a:spcAft>
                <a:buNone/>
              </a:pPr>
              <a:r>
                <a:rPr lang="fr-FR" sz="1100">
                  <a:solidFill>
                    <a:schemeClr val="dk1"/>
                  </a:solidFill>
                  <a:latin typeface="Calibri"/>
                  <a:ea typeface="Calibri"/>
                  <a:cs typeface="Calibri"/>
                  <a:sym typeface="Calibri"/>
                </a:rPr>
                <a:t>Les apprenants changent de chaise au fur et à mesure de l’activité pour rencontrer un autre binôme.</a:t>
              </a:r>
              <a:endParaRPr/>
            </a:p>
            <a:p>
              <a:pPr indent="-101599" lvl="0" marL="213359" marR="28575" rtl="0" algn="l">
                <a:lnSpc>
                  <a:spcPct val="100000"/>
                </a:lnSpc>
                <a:spcBef>
                  <a:spcPts val="1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41910" marR="28575" rtl="0" algn="l">
                <a:lnSpc>
                  <a:spcPct val="100000"/>
                </a:lnSpc>
                <a:spcBef>
                  <a:spcPts val="100"/>
                </a:spcBef>
                <a:spcAft>
                  <a:spcPts val="0"/>
                </a:spcAft>
                <a:buNone/>
              </a:pPr>
              <a:r>
                <a:t/>
              </a:r>
              <a:endParaRPr sz="1100">
                <a:solidFill>
                  <a:schemeClr val="dk1"/>
                </a:solidFill>
                <a:latin typeface="Calibri"/>
                <a:ea typeface="Calibri"/>
                <a:cs typeface="Calibri"/>
                <a:sym typeface="Calibri"/>
              </a:endParaRPr>
            </a:p>
            <a:p>
              <a:pPr indent="0" lvl="0" marL="41910" marR="28575" rtl="0" algn="l">
                <a:lnSpc>
                  <a:spcPct val="100000"/>
                </a:lnSpc>
                <a:spcBef>
                  <a:spcPts val="100"/>
                </a:spcBef>
                <a:spcAft>
                  <a:spcPts val="0"/>
                </a:spcAft>
                <a:buNone/>
              </a:pPr>
              <a:r>
                <a:rPr lang="fr-FR" sz="1100">
                  <a:solidFill>
                    <a:schemeClr val="dk1"/>
                  </a:solidFill>
                  <a:latin typeface="Calibri"/>
                  <a:ea typeface="Calibri"/>
                  <a:cs typeface="Calibri"/>
                  <a:sym typeface="Calibri"/>
                </a:rPr>
                <a:t> </a:t>
              </a:r>
              <a:endParaRPr/>
            </a:p>
          </p:txBody>
        </p:sp>
        <p:sp>
          <p:nvSpPr>
            <p:cNvPr id="92" name="Google Shape;92;p1"/>
            <p:cNvSpPr/>
            <p:nvPr/>
          </p:nvSpPr>
          <p:spPr>
            <a:xfrm>
              <a:off x="3917613" y="3654671"/>
              <a:ext cx="1689437"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Configuration de l’espace</a:t>
              </a:r>
              <a:endParaRPr sz="1200">
                <a:solidFill>
                  <a:schemeClr val="dk1"/>
                </a:solidFill>
                <a:latin typeface="Calibri"/>
                <a:ea typeface="Calibri"/>
                <a:cs typeface="Calibri"/>
                <a:sym typeface="Calibri"/>
              </a:endParaRPr>
            </a:p>
          </p:txBody>
        </p:sp>
      </p:grpSp>
      <p:grpSp>
        <p:nvGrpSpPr>
          <p:cNvPr id="93" name="Google Shape;93;p1"/>
          <p:cNvGrpSpPr/>
          <p:nvPr/>
        </p:nvGrpSpPr>
        <p:grpSpPr>
          <a:xfrm>
            <a:off x="551854" y="3667100"/>
            <a:ext cx="3089047" cy="3296094"/>
            <a:chOff x="551854" y="3667100"/>
            <a:chExt cx="3089047" cy="3296094"/>
          </a:xfrm>
        </p:grpSpPr>
        <p:sp>
          <p:nvSpPr>
            <p:cNvPr id="94" name="Google Shape;94;p1"/>
            <p:cNvSpPr/>
            <p:nvPr/>
          </p:nvSpPr>
          <p:spPr>
            <a:xfrm>
              <a:off x="551856" y="3844269"/>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184150" marR="5080" rtl="0" algn="l">
                <a:lnSpc>
                  <a:spcPct val="100000"/>
                </a:lnSpc>
                <a:spcBef>
                  <a:spcPts val="0"/>
                </a:spcBef>
                <a:spcAft>
                  <a:spcPts val="0"/>
                </a:spcAft>
                <a:buClr>
                  <a:schemeClr val="dk1"/>
                </a:buClr>
                <a:buSzPts val="1100"/>
                <a:buFont typeface="Arial"/>
                <a:buChar char="•"/>
              </a:pPr>
              <a:r>
                <a:rPr b="1" lang="fr-FR" sz="1100">
                  <a:solidFill>
                    <a:schemeClr val="dk1"/>
                  </a:solidFill>
                  <a:latin typeface="Calibri"/>
                  <a:ea typeface="Calibri"/>
                  <a:cs typeface="Calibri"/>
                  <a:sym typeface="Calibri"/>
                  <a:extLst>
                    <a:ext uri="http://customooxmlschemas.google.com/">
                      <go:slidesCustomData xmlns:go="http://customooxmlschemas.google.com/" textRoundtripDataId="0"/>
                    </a:ext>
                  </a:extLst>
                </a:rPr>
                <a:t>Faire connaissance</a:t>
              </a:r>
              <a:endParaRPr>
                <a:extLst>
                  <a:ext uri="http://customooxmlschemas.google.com/">
                    <go:slidesCustomData xmlns:go="http://customooxmlschemas.google.com/" textRoundtripDataId="1"/>
                  </a:ext>
                </a:extLst>
              </a:endParaRPr>
            </a:p>
            <a:p>
              <a:pPr indent="-171450" lvl="0" marL="184150" marR="5080" rtl="0" algn="l">
                <a:lnSpc>
                  <a:spcPct val="100000"/>
                </a:lnSpc>
                <a:spcBef>
                  <a:spcPts val="100"/>
                </a:spcBef>
                <a:spcAft>
                  <a:spcPts val="0"/>
                </a:spcAft>
                <a:buClr>
                  <a:schemeClr val="dk1"/>
                </a:buClr>
                <a:buSzPts val="1100"/>
                <a:buFont typeface="Arial"/>
                <a:buChar char="•"/>
              </a:pPr>
              <a:r>
                <a:rPr b="1" lang="fr-FR" sz="1100">
                  <a:solidFill>
                    <a:schemeClr val="dk1"/>
                  </a:solidFill>
                  <a:latin typeface="Calibri"/>
                  <a:ea typeface="Calibri"/>
                  <a:cs typeface="Calibri"/>
                  <a:sym typeface="Calibri"/>
                  <a:extLst>
                    <a:ext uri="http://customooxmlschemas.google.com/">
                      <go:slidesCustomData xmlns:go="http://customooxmlschemas.google.com/" textRoundtripDataId="2"/>
                    </a:ext>
                  </a:extLst>
                </a:rPr>
                <a:t>Identifier les affinités </a:t>
              </a:r>
              <a:r>
                <a:rPr lang="fr-FR" sz="1100">
                  <a:solidFill>
                    <a:schemeClr val="dk1"/>
                  </a:solidFill>
                  <a:latin typeface="Calibri"/>
                  <a:ea typeface="Calibri"/>
                  <a:cs typeface="Calibri"/>
                  <a:sym typeface="Calibri"/>
                  <a:extLst>
                    <a:ext uri="http://customooxmlschemas.google.com/">
                      <go:slidesCustomData xmlns:go="http://customooxmlschemas.google.com/" textRoundtripDataId="3"/>
                    </a:ext>
                  </a:extLst>
                </a:rPr>
                <a:t>des autres participants</a:t>
              </a:r>
              <a:endParaRPr>
                <a:extLst>
                  <a:ext uri="http://customooxmlschemas.google.com/">
                    <go:slidesCustomData xmlns:go="http://customooxmlschemas.google.com/" textRoundtripDataId="4"/>
                  </a:ext>
                </a:extLst>
              </a:endParaRPr>
            </a:p>
            <a:p>
              <a:pPr indent="-171450" lvl="0" marL="184150" marR="5080" rtl="0" algn="l">
                <a:lnSpc>
                  <a:spcPct val="100000"/>
                </a:lnSpc>
                <a:spcBef>
                  <a:spcPts val="100"/>
                </a:spcBef>
                <a:spcAft>
                  <a:spcPts val="0"/>
                </a:spcAft>
                <a:buClr>
                  <a:schemeClr val="dk1"/>
                </a:buClr>
                <a:buSzPts val="1100"/>
                <a:buFont typeface="Arial"/>
                <a:buChar char="•"/>
              </a:pPr>
              <a:r>
                <a:rPr b="1" lang="fr-FR" sz="1100">
                  <a:solidFill>
                    <a:schemeClr val="dk1"/>
                  </a:solidFill>
                  <a:latin typeface="Calibri"/>
                  <a:ea typeface="Calibri"/>
                  <a:cs typeface="Calibri"/>
                  <a:sym typeface="Calibri"/>
                  <a:extLst>
                    <a:ext uri="http://customooxmlschemas.google.com/">
                      <go:slidesCustomData xmlns:go="http://customooxmlschemas.google.com/" textRoundtripDataId="5"/>
                    </a:ext>
                  </a:extLst>
                </a:rPr>
                <a:t>Constituer des groupes</a:t>
              </a:r>
              <a:endParaRPr>
                <a:extLst>
                  <a:ext uri="http://customooxmlschemas.google.com/">
                    <go:slidesCustomData xmlns:go="http://customooxmlschemas.google.com/" textRoundtripDataId="6"/>
                  </a:ext>
                </a:extLst>
              </a:endParaRPr>
            </a:p>
            <a:p>
              <a:pPr indent="-171450" lvl="0" marL="184150" marR="5080" rtl="0" algn="l">
                <a:lnSpc>
                  <a:spcPct val="100000"/>
                </a:lnSpc>
                <a:spcBef>
                  <a:spcPts val="100"/>
                </a:spcBef>
                <a:spcAft>
                  <a:spcPts val="0"/>
                </a:spcAft>
                <a:buClr>
                  <a:schemeClr val="dk1"/>
                </a:buClr>
                <a:buSzPts val="1100"/>
                <a:buFont typeface="Arial"/>
                <a:buChar char="•"/>
              </a:pPr>
              <a:r>
                <a:rPr b="1" lang="fr-FR" sz="1100">
                  <a:solidFill>
                    <a:schemeClr val="dk1"/>
                  </a:solidFill>
                  <a:latin typeface="Calibri"/>
                  <a:ea typeface="Calibri"/>
                  <a:cs typeface="Calibri"/>
                  <a:sym typeface="Calibri"/>
                  <a:extLst>
                    <a:ext uri="http://customooxmlschemas.google.com/">
                      <go:slidesCustomData xmlns:go="http://customooxmlschemas.google.com/" textRoundtripDataId="7"/>
                    </a:ext>
                  </a:extLst>
                </a:rPr>
                <a:t>S’exprimer à l’oral</a:t>
              </a:r>
              <a:endParaRPr/>
            </a:p>
          </p:txBody>
        </p:sp>
        <p:sp>
          <p:nvSpPr>
            <p:cNvPr id="95" name="Google Shape;95;p1"/>
            <p:cNvSpPr/>
            <p:nvPr/>
          </p:nvSpPr>
          <p:spPr>
            <a:xfrm>
              <a:off x="551854" y="3667100"/>
              <a:ext cx="805381"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Objectifs </a:t>
              </a:r>
              <a:endParaRPr sz="1200">
                <a:solidFill>
                  <a:schemeClr val="dk1"/>
                </a:solidFill>
                <a:latin typeface="Calibri"/>
                <a:ea typeface="Calibri"/>
                <a:cs typeface="Calibri"/>
                <a:sym typeface="Calibri"/>
              </a:endParaRPr>
            </a:p>
          </p:txBody>
        </p:sp>
      </p:grpSp>
      <p:grpSp>
        <p:nvGrpSpPr>
          <p:cNvPr id="96" name="Google Shape;96;p1"/>
          <p:cNvGrpSpPr/>
          <p:nvPr/>
        </p:nvGrpSpPr>
        <p:grpSpPr>
          <a:xfrm>
            <a:off x="551857" y="7024522"/>
            <a:ext cx="3888144" cy="2825423"/>
            <a:chOff x="551856" y="7024522"/>
            <a:chExt cx="3958685" cy="2825423"/>
          </a:xfrm>
        </p:grpSpPr>
        <p:sp>
          <p:nvSpPr>
            <p:cNvPr id="97" name="Google Shape;97;p1"/>
            <p:cNvSpPr/>
            <p:nvPr/>
          </p:nvSpPr>
          <p:spPr>
            <a:xfrm>
              <a:off x="551857" y="7024522"/>
              <a:ext cx="78799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Illustration</a:t>
              </a:r>
              <a:endParaRPr sz="1200">
                <a:solidFill>
                  <a:schemeClr val="dk1"/>
                </a:solidFill>
                <a:latin typeface="Calibri"/>
                <a:ea typeface="Calibri"/>
                <a:cs typeface="Calibri"/>
                <a:sym typeface="Calibri"/>
              </a:endParaRPr>
            </a:p>
          </p:txBody>
        </p:sp>
        <p:sp>
          <p:nvSpPr>
            <p:cNvPr id="98" name="Google Shape;98;p1"/>
            <p:cNvSpPr/>
            <p:nvPr/>
          </p:nvSpPr>
          <p:spPr>
            <a:xfrm>
              <a:off x="551856" y="7213649"/>
              <a:ext cx="3958685" cy="2636296"/>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p:txBody>
        </p:sp>
      </p:grpSp>
      <p:sp>
        <p:nvSpPr>
          <p:cNvPr id="99" name="Google Shape;99;p1"/>
          <p:cNvSpPr txBox="1"/>
          <p:nvPr>
            <p:ph type="title"/>
          </p:nvPr>
        </p:nvSpPr>
        <p:spPr>
          <a:xfrm>
            <a:off x="523237" y="469900"/>
            <a:ext cx="3712214" cy="55399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fr-FR" sz="3600" u="sng">
                <a:latin typeface="Calibri"/>
                <a:ea typeface="Calibri"/>
                <a:cs typeface="Calibri"/>
                <a:sym typeface="Calibri"/>
              </a:rPr>
              <a:t>Le Speed Dating</a:t>
            </a:r>
            <a:endParaRPr sz="3600" u="sng">
              <a:latin typeface="Calibri"/>
              <a:ea typeface="Calibri"/>
              <a:cs typeface="Calibri"/>
              <a:sym typeface="Calibri"/>
            </a:endParaRPr>
          </a:p>
        </p:txBody>
      </p:sp>
      <p:grpSp>
        <p:nvGrpSpPr>
          <p:cNvPr id="100" name="Google Shape;100;p1"/>
          <p:cNvGrpSpPr/>
          <p:nvPr/>
        </p:nvGrpSpPr>
        <p:grpSpPr>
          <a:xfrm>
            <a:off x="5251562" y="1676104"/>
            <a:ext cx="974715" cy="415166"/>
            <a:chOff x="0" y="0"/>
            <a:chExt cx="975300" cy="415332"/>
          </a:xfrm>
        </p:grpSpPr>
        <p:sp>
          <p:nvSpPr>
            <p:cNvPr id="101" name="Google Shape;101;p1"/>
            <p:cNvSpPr txBox="1"/>
            <p:nvPr/>
          </p:nvSpPr>
          <p:spPr>
            <a:xfrm>
              <a:off x="0" y="103127"/>
              <a:ext cx="975300" cy="31220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Chaises</a:t>
              </a:r>
              <a:endParaRPr sz="1200">
                <a:solidFill>
                  <a:schemeClr val="dk1"/>
                </a:solidFill>
                <a:latin typeface="Calibri"/>
                <a:ea typeface="Calibri"/>
                <a:cs typeface="Calibri"/>
                <a:sym typeface="Calibri"/>
              </a:endParaRPr>
            </a:p>
          </p:txBody>
        </p:sp>
        <p:sp>
          <p:nvSpPr>
            <p:cNvPr id="102" name="Google Shape;102;p1"/>
            <p:cNvSpPr/>
            <p:nvPr/>
          </p:nvSpPr>
          <p:spPr>
            <a:xfrm>
              <a:off x="453147" y="0"/>
              <a:ext cx="108001"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03" name="Google Shape;103;p1"/>
          <p:cNvGrpSpPr/>
          <p:nvPr/>
        </p:nvGrpSpPr>
        <p:grpSpPr>
          <a:xfrm>
            <a:off x="5247884" y="5095512"/>
            <a:ext cx="108000" cy="1174800"/>
            <a:chOff x="6278269" y="4206838"/>
            <a:chExt cx="108000" cy="1174800"/>
          </a:xfrm>
        </p:grpSpPr>
        <p:sp>
          <p:nvSpPr>
            <p:cNvPr id="104" name="Google Shape;104;p1"/>
            <p:cNvSpPr/>
            <p:nvPr/>
          </p:nvSpPr>
          <p:spPr>
            <a:xfrm>
              <a:off x="6278269" y="42068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05" name="Google Shape;105;p1"/>
            <p:cNvSpPr/>
            <p:nvPr/>
          </p:nvSpPr>
          <p:spPr>
            <a:xfrm>
              <a:off x="6278269" y="43592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06" name="Google Shape;106;p1"/>
            <p:cNvSpPr/>
            <p:nvPr/>
          </p:nvSpPr>
          <p:spPr>
            <a:xfrm>
              <a:off x="6278269" y="45116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07" name="Google Shape;107;p1"/>
            <p:cNvSpPr/>
            <p:nvPr/>
          </p:nvSpPr>
          <p:spPr>
            <a:xfrm>
              <a:off x="6278269" y="46640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08" name="Google Shape;108;p1"/>
            <p:cNvSpPr/>
            <p:nvPr/>
          </p:nvSpPr>
          <p:spPr>
            <a:xfrm>
              <a:off x="6278269" y="48164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09" name="Google Shape;109;p1"/>
            <p:cNvSpPr/>
            <p:nvPr/>
          </p:nvSpPr>
          <p:spPr>
            <a:xfrm>
              <a:off x="6278269" y="49688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0" name="Google Shape;110;p1"/>
            <p:cNvSpPr/>
            <p:nvPr/>
          </p:nvSpPr>
          <p:spPr>
            <a:xfrm>
              <a:off x="6278269" y="51212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1" name="Google Shape;111;p1"/>
            <p:cNvSpPr/>
            <p:nvPr/>
          </p:nvSpPr>
          <p:spPr>
            <a:xfrm>
              <a:off x="6278269" y="52736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grpSp>
      <p:grpSp>
        <p:nvGrpSpPr>
          <p:cNvPr id="112" name="Google Shape;112;p1"/>
          <p:cNvGrpSpPr/>
          <p:nvPr/>
        </p:nvGrpSpPr>
        <p:grpSpPr>
          <a:xfrm>
            <a:off x="5627484" y="5095512"/>
            <a:ext cx="108000" cy="1174800"/>
            <a:chOff x="6278269" y="4206838"/>
            <a:chExt cx="108000" cy="1174800"/>
          </a:xfrm>
        </p:grpSpPr>
        <p:sp>
          <p:nvSpPr>
            <p:cNvPr id="113" name="Google Shape;113;p1"/>
            <p:cNvSpPr/>
            <p:nvPr/>
          </p:nvSpPr>
          <p:spPr>
            <a:xfrm>
              <a:off x="6278269" y="42068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4" name="Google Shape;114;p1"/>
            <p:cNvSpPr/>
            <p:nvPr/>
          </p:nvSpPr>
          <p:spPr>
            <a:xfrm>
              <a:off x="6278269" y="43592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5" name="Google Shape;115;p1"/>
            <p:cNvSpPr/>
            <p:nvPr/>
          </p:nvSpPr>
          <p:spPr>
            <a:xfrm>
              <a:off x="6278269" y="45116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6" name="Google Shape;116;p1"/>
            <p:cNvSpPr/>
            <p:nvPr/>
          </p:nvSpPr>
          <p:spPr>
            <a:xfrm>
              <a:off x="6278269" y="46640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7" name="Google Shape;117;p1"/>
            <p:cNvSpPr/>
            <p:nvPr/>
          </p:nvSpPr>
          <p:spPr>
            <a:xfrm>
              <a:off x="6278269" y="48164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8" name="Google Shape;118;p1"/>
            <p:cNvSpPr/>
            <p:nvPr/>
          </p:nvSpPr>
          <p:spPr>
            <a:xfrm>
              <a:off x="6278269" y="49688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19" name="Google Shape;119;p1"/>
            <p:cNvSpPr/>
            <p:nvPr/>
          </p:nvSpPr>
          <p:spPr>
            <a:xfrm>
              <a:off x="6278269" y="51212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sp>
          <p:nvSpPr>
            <p:cNvPr id="120" name="Google Shape;120;p1"/>
            <p:cNvSpPr/>
            <p:nvPr/>
          </p:nvSpPr>
          <p:spPr>
            <a:xfrm>
              <a:off x="6278269" y="5273638"/>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grpSp>
      <p:sp>
        <p:nvSpPr>
          <p:cNvPr id="121" name="Google Shape;121;p1"/>
          <p:cNvSpPr/>
          <p:nvPr/>
        </p:nvSpPr>
        <p:spPr>
          <a:xfrm>
            <a:off x="5875736" y="5120995"/>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
          <p:cNvSpPr/>
          <p:nvPr/>
        </p:nvSpPr>
        <p:spPr>
          <a:xfrm>
            <a:off x="5883546" y="5379150"/>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
          <p:cNvSpPr/>
          <p:nvPr/>
        </p:nvSpPr>
        <p:spPr>
          <a:xfrm>
            <a:off x="5883546" y="5657028"/>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
          <p:cNvSpPr/>
          <p:nvPr/>
        </p:nvSpPr>
        <p:spPr>
          <a:xfrm>
            <a:off x="5883546" y="5956675"/>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
          <p:cNvSpPr/>
          <p:nvPr/>
        </p:nvSpPr>
        <p:spPr>
          <a:xfrm rot="10800000">
            <a:off x="4956387" y="5956675"/>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
          <p:cNvSpPr/>
          <p:nvPr/>
        </p:nvSpPr>
        <p:spPr>
          <a:xfrm rot="10800000">
            <a:off x="4956386" y="5664624"/>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
          <p:cNvSpPr/>
          <p:nvPr/>
        </p:nvSpPr>
        <p:spPr>
          <a:xfrm rot="10800000">
            <a:off x="4956386" y="5378465"/>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
          <p:cNvSpPr/>
          <p:nvPr/>
        </p:nvSpPr>
        <p:spPr>
          <a:xfrm rot="10800000">
            <a:off x="4953534" y="5120995"/>
            <a:ext cx="143435" cy="197252"/>
          </a:xfrm>
          <a:prstGeom prst="curvedLeftArrow">
            <a:avLst>
              <a:gd fmla="val 25000" name="adj1"/>
              <a:gd fmla="val 50000" name="adj2"/>
              <a:gd fmla="val 25000" name="adj3"/>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29" name="Google Shape;129;p1"/>
          <p:cNvPicPr preferRelativeResize="0"/>
          <p:nvPr/>
        </p:nvPicPr>
        <p:blipFill rotWithShape="1">
          <a:blip r:embed="rId4">
            <a:alphaModFix/>
          </a:blip>
          <a:srcRect b="0" l="0" r="0" t="0"/>
          <a:stretch/>
        </p:blipFill>
        <p:spPr>
          <a:xfrm>
            <a:off x="1318721" y="7281131"/>
            <a:ext cx="2325528" cy="2319331"/>
          </a:xfrm>
          <a:prstGeom prst="rect">
            <a:avLst/>
          </a:prstGeom>
          <a:noFill/>
          <a:ln>
            <a:noFill/>
          </a:ln>
        </p:spPr>
      </p:pic>
      <p:sp>
        <p:nvSpPr>
          <p:cNvPr id="130" name="Google Shape;130;p1"/>
          <p:cNvSpPr txBox="1"/>
          <p:nvPr/>
        </p:nvSpPr>
        <p:spPr>
          <a:xfrm>
            <a:off x="4713315" y="7759741"/>
            <a:ext cx="2299200" cy="12762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 </a:t>
            </a:r>
            <a:r>
              <a:rPr b="0" i="0" lang="fr-FR" sz="1100">
                <a:solidFill>
                  <a:srgbClr val="0D0D0D"/>
                </a:solidFill>
                <a:latin typeface="Arial"/>
                <a:ea typeface="Arial"/>
                <a:cs typeface="Arial"/>
                <a:sym typeface="Arial"/>
              </a:rPr>
              <a:t>J'ai rencontré des personnes géniales, j'ai appris tellement de choses sur mes camarades, et je me sens plus à l'aise pour m'exprimer maintenant. C'était vraiment enrichissant ! </a:t>
            </a:r>
            <a:r>
              <a:rPr lang="fr-F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12700" marR="0" rtl="0" algn="l">
              <a:lnSpc>
                <a:spcPct val="100000"/>
              </a:lnSpc>
              <a:spcBef>
                <a:spcPts val="61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Ali</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100">
                <a:solidFill>
                  <a:schemeClr val="lt1"/>
                </a:solidFill>
                <a:latin typeface="Calibri"/>
                <a:ea typeface="Calibri"/>
                <a:cs typeface="Calibri"/>
                <a:sym typeface="Calibri"/>
              </a:rPr>
              <a:t>2/2</a:t>
            </a:r>
            <a:endParaRPr/>
          </a:p>
        </p:txBody>
      </p:sp>
      <p:grpSp>
        <p:nvGrpSpPr>
          <p:cNvPr id="136" name="Google Shape;136;p2"/>
          <p:cNvGrpSpPr/>
          <p:nvPr/>
        </p:nvGrpSpPr>
        <p:grpSpPr>
          <a:xfrm>
            <a:off x="539879" y="702394"/>
            <a:ext cx="6468745" cy="4501904"/>
            <a:chOff x="539879" y="702394"/>
            <a:chExt cx="6468745" cy="4501904"/>
          </a:xfrm>
        </p:grpSpPr>
        <p:sp>
          <p:nvSpPr>
            <p:cNvPr id="137" name="Google Shape;137;p2"/>
            <p:cNvSpPr/>
            <p:nvPr/>
          </p:nvSpPr>
          <p:spPr>
            <a:xfrm>
              <a:off x="547876" y="900851"/>
              <a:ext cx="6460748" cy="4303447"/>
            </a:xfrm>
            <a:prstGeom prst="roundRect">
              <a:avLst>
                <a:gd fmla="val 880"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spcBef>
                  <a:spcPts val="0"/>
                </a:spcBef>
                <a:spcAft>
                  <a:spcPts val="0"/>
                </a:spcAft>
                <a:buNone/>
              </a:pPr>
              <a:r>
                <a:t/>
              </a:r>
              <a:endParaRPr b="1" sz="1100">
                <a:solidFill>
                  <a:srgbClr val="F06657"/>
                </a:solidFill>
                <a:latin typeface="Calibri"/>
                <a:ea typeface="Calibri"/>
                <a:cs typeface="Calibri"/>
                <a:sym typeface="Calibri"/>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Préparation</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Choisir un sujet de discussion ou une activité brise-glace.</a:t>
              </a:r>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Préparer les règles de discussion (écoute et contribution active, non jugement…).</a:t>
              </a:r>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Préparer une fiche récapitulative pour prendre des notes.</a:t>
              </a:r>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Démarrage</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Introduire le sujet et les règles de la discussion. Inviter les participants à prendre place sur les chaises disponibles.</a:t>
              </a:r>
              <a:endParaRPr sz="1100">
                <a:solidFill>
                  <a:schemeClr val="lt1"/>
                </a:solidFill>
                <a:latin typeface="Calibri"/>
                <a:ea typeface="Calibri"/>
                <a:cs typeface="Calibri"/>
                <a:sym typeface="Calibri"/>
              </a:endParaRPr>
            </a:p>
            <a:p>
              <a:pPr indent="0" lvl="0" marL="29209" marR="0" rtl="0" algn="l">
                <a:lnSpc>
                  <a:spcPct val="100000"/>
                </a:lnSpc>
                <a:spcBef>
                  <a:spcPts val="765"/>
                </a:spcBef>
                <a:spcAft>
                  <a:spcPts val="0"/>
                </a:spcAft>
                <a:buNone/>
              </a:pPr>
              <a:r>
                <a:rPr b="1" lang="fr-FR" sz="1100">
                  <a:solidFill>
                    <a:srgbClr val="F06657"/>
                  </a:solidFill>
                  <a:latin typeface="Calibri"/>
                  <a:ea typeface="Calibri"/>
                  <a:cs typeface="Calibri"/>
                  <a:sym typeface="Calibri"/>
                </a:rPr>
                <a:t>Discussion </a:t>
              </a:r>
              <a:endParaRPr sz="1100">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Lancer la discussion en invitant les participants à parler sur le sujet choisi dans un temps limité (4’).</a:t>
              </a:r>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Encourager les participants à s’écouter attentivement.</a:t>
              </a:r>
              <a:endParaRPr/>
            </a:p>
            <a:p>
              <a:pPr indent="0" lvl="0" marL="28575" marR="0" rtl="0" algn="l">
                <a:lnSpc>
                  <a:spcPct val="100000"/>
                </a:lnSpc>
                <a:spcBef>
                  <a:spcPts val="0"/>
                </a:spcBef>
                <a:spcAft>
                  <a:spcPts val="0"/>
                </a:spcAft>
                <a:buNone/>
              </a:pPr>
              <a:r>
                <a:t/>
              </a:r>
              <a:endParaRPr sz="1100">
                <a:solidFill>
                  <a:srgbClr val="36393B"/>
                </a:solidFill>
                <a:latin typeface="Calibri"/>
                <a:ea typeface="Calibri"/>
                <a:cs typeface="Calibri"/>
                <a:sym typeface="Calibri"/>
              </a:endParaRPr>
            </a:p>
            <a:p>
              <a:pPr indent="0" lvl="0" marL="28575" marR="0" rtl="0" algn="l">
                <a:spcBef>
                  <a:spcPts val="0"/>
                </a:spcBef>
                <a:spcAft>
                  <a:spcPts val="0"/>
                </a:spcAft>
                <a:buNone/>
              </a:pPr>
              <a:r>
                <a:rPr b="1" lang="fr-FR" sz="1100">
                  <a:solidFill>
                    <a:srgbClr val="F06657"/>
                  </a:solidFill>
                  <a:latin typeface="Calibri"/>
                  <a:ea typeface="Calibri"/>
                  <a:cs typeface="Calibri"/>
                  <a:sym typeface="Calibri"/>
                </a:rPr>
                <a:t>Rotation</a:t>
              </a:r>
              <a:endParaRPr sz="1100">
                <a:solidFill>
                  <a:srgbClr val="36393B"/>
                </a:solidFill>
                <a:latin typeface="Calibri"/>
                <a:ea typeface="Calibri"/>
                <a:cs typeface="Calibri"/>
                <a:sym typeface="Calibri"/>
              </a:endParaRPr>
            </a:p>
            <a:p>
              <a:pPr indent="-229234" lvl="0" marL="257809" marR="0" rtl="0" algn="l">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Encourager les participants à changer de place (d’une chaise à l’autre) de manière à pouvoir échanger avec un nouveau binôme.</a:t>
              </a:r>
              <a:endParaRPr/>
            </a:p>
            <a:p>
              <a:pPr indent="0" lvl="0" marL="28575" marR="0" rtl="0" algn="l">
                <a:spcBef>
                  <a:spcPts val="0"/>
                </a:spcBef>
                <a:spcAft>
                  <a:spcPts val="0"/>
                </a:spcAft>
                <a:buNone/>
              </a:pPr>
              <a:r>
                <a:t/>
              </a:r>
              <a:endParaRPr sz="1100">
                <a:solidFill>
                  <a:srgbClr val="36393B"/>
                </a:solidFill>
                <a:latin typeface="Calibri"/>
                <a:ea typeface="Calibri"/>
                <a:cs typeface="Calibri"/>
                <a:sym typeface="Calibri"/>
              </a:endParaRPr>
            </a:p>
            <a:p>
              <a:pPr indent="0" lvl="0" marL="28575" marR="0" rtl="0" algn="l">
                <a:spcBef>
                  <a:spcPts val="0"/>
                </a:spcBef>
                <a:spcAft>
                  <a:spcPts val="0"/>
                </a:spcAft>
                <a:buNone/>
              </a:pPr>
              <a:r>
                <a:rPr b="1" lang="fr-FR" sz="1100">
                  <a:solidFill>
                    <a:srgbClr val="F06657"/>
                  </a:solidFill>
                  <a:latin typeface="Calibri"/>
                  <a:ea typeface="Calibri"/>
                  <a:cs typeface="Calibri"/>
                  <a:sym typeface="Calibri"/>
                </a:rPr>
                <a:t>Conclusion</a:t>
              </a:r>
              <a:endParaRPr sz="1100">
                <a:solidFill>
                  <a:srgbClr val="36393B"/>
                </a:solidFill>
                <a:latin typeface="Calibri"/>
                <a:ea typeface="Calibri"/>
                <a:cs typeface="Calibri"/>
                <a:sym typeface="Calibri"/>
              </a:endParaRPr>
            </a:p>
            <a:p>
              <a:pPr indent="-229234" lvl="0" marL="257809" marR="0" rtl="0" algn="l">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Inviter les participants à partager leurs réflexions et leurs réactions à la discussion.</a:t>
              </a:r>
              <a:endParaRPr/>
            </a:p>
            <a:p>
              <a:pPr indent="-229234" lvl="0" marL="257809" marR="0" rtl="0" algn="l">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Conclure la discussion en définissant les groupes de travail.</a:t>
              </a:r>
              <a:endParaRPr/>
            </a:p>
            <a:p>
              <a:pPr indent="0" lvl="0" marL="28575" marR="0" rtl="0" algn="l">
                <a:spcBef>
                  <a:spcPts val="0"/>
                </a:spcBef>
                <a:spcAft>
                  <a:spcPts val="0"/>
                </a:spcAft>
                <a:buNone/>
              </a:pPr>
              <a:r>
                <a:t/>
              </a:r>
              <a:endParaRPr sz="1100">
                <a:solidFill>
                  <a:srgbClr val="36393B"/>
                </a:solidFill>
                <a:latin typeface="Calibri"/>
                <a:ea typeface="Calibri"/>
                <a:cs typeface="Calibri"/>
                <a:sym typeface="Calibri"/>
              </a:endParaRPr>
            </a:p>
            <a:p>
              <a:pPr indent="0" lvl="0" marL="28575" marR="0" rtl="0" algn="l">
                <a:spcBef>
                  <a:spcPts val="0"/>
                </a:spcBef>
                <a:spcAft>
                  <a:spcPts val="0"/>
                </a:spcAft>
                <a:buNone/>
              </a:pPr>
              <a:r>
                <a:rPr b="1" lang="fr-FR" sz="1100">
                  <a:solidFill>
                    <a:srgbClr val="F06657"/>
                  </a:solidFill>
                  <a:latin typeface="Calibri"/>
                  <a:ea typeface="Calibri"/>
                  <a:cs typeface="Calibri"/>
                  <a:sym typeface="Calibri"/>
                </a:rPr>
                <a:t>Evaluation/feedback</a:t>
              </a:r>
              <a:endParaRPr/>
            </a:p>
            <a:p>
              <a:pPr indent="-171450" lvl="0" marL="200025" marR="0"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Remercier les participants pour leur participation et leur engagement dans la discussion.</a:t>
              </a:r>
              <a:endParaRPr/>
            </a:p>
            <a:p>
              <a:pPr indent="-171450" lvl="0" marL="200025" marR="0" rtl="0" algn="l">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Donner des feedbacks aux participants sur leur participation et leur écoute.</a:t>
              </a:r>
              <a:endParaRPr/>
            </a:p>
            <a:p>
              <a:pPr indent="-101600" lvl="0" marL="200025" marR="0" rtl="0" algn="l">
                <a:spcBef>
                  <a:spcPts val="0"/>
                </a:spcBef>
                <a:spcAft>
                  <a:spcPts val="0"/>
                </a:spcAft>
                <a:buClr>
                  <a:schemeClr val="dk1"/>
                </a:buClr>
                <a:buSzPts val="1100"/>
                <a:buFont typeface="Arial"/>
                <a:buNone/>
              </a:pPr>
              <a:r>
                <a:t/>
              </a:r>
              <a:endParaRPr sz="1100">
                <a:solidFill>
                  <a:srgbClr val="36393B"/>
                </a:solidFill>
                <a:latin typeface="Calibri"/>
                <a:ea typeface="Calibri"/>
                <a:cs typeface="Calibri"/>
                <a:sym typeface="Calibri"/>
              </a:endParaRPr>
            </a:p>
            <a:p>
              <a:pPr indent="0" lvl="0" marL="28575" marR="0" rtl="0" algn="l">
                <a:spcBef>
                  <a:spcPts val="0"/>
                </a:spcBef>
                <a:spcAft>
                  <a:spcPts val="0"/>
                </a:spcAft>
                <a:buNone/>
              </a:pPr>
              <a:r>
                <a:rPr lang="fr-FR" sz="1100">
                  <a:solidFill>
                    <a:srgbClr val="36393B"/>
                  </a:solidFill>
                  <a:latin typeface="Calibri"/>
                  <a:ea typeface="Calibri"/>
                  <a:cs typeface="Calibri"/>
                  <a:sym typeface="Calibri"/>
                </a:rPr>
                <a:t> </a:t>
              </a:r>
              <a:endParaRPr/>
            </a:p>
            <a:p>
              <a:pPr indent="-159384" lvl="0" marL="257809" marR="0" rtl="0" algn="l">
                <a:spcBef>
                  <a:spcPts val="0"/>
                </a:spcBef>
                <a:spcAft>
                  <a:spcPts val="0"/>
                </a:spcAft>
                <a:buClr>
                  <a:schemeClr val="dk1"/>
                </a:buClr>
                <a:buSzPts val="1100"/>
                <a:buFont typeface="Calibri"/>
                <a:buNone/>
              </a:pPr>
              <a:r>
                <a:t/>
              </a:r>
              <a:endParaRPr sz="1100">
                <a:solidFill>
                  <a:srgbClr val="36393B"/>
                </a:solidFill>
                <a:latin typeface="Calibri"/>
                <a:ea typeface="Calibri"/>
                <a:cs typeface="Calibri"/>
                <a:sym typeface="Calibri"/>
              </a:endParaRPr>
            </a:p>
            <a:p>
              <a:pPr indent="-159384" lvl="0" marL="257809" marR="0" rtl="0" algn="l">
                <a:lnSpc>
                  <a:spcPct val="100000"/>
                </a:lnSpc>
                <a:spcBef>
                  <a:spcPts val="0"/>
                </a:spcBef>
                <a:spcAft>
                  <a:spcPts val="0"/>
                </a:spcAft>
                <a:buClr>
                  <a:schemeClr val="dk1"/>
                </a:buClr>
                <a:buSzPts val="1100"/>
                <a:buFont typeface="Calibri"/>
                <a:buNone/>
              </a:pPr>
              <a:r>
                <a:t/>
              </a:r>
              <a:endParaRPr sz="1100">
                <a:solidFill>
                  <a:srgbClr val="36393B"/>
                </a:solidFill>
                <a:latin typeface="Calibri"/>
                <a:ea typeface="Calibri"/>
                <a:cs typeface="Calibri"/>
                <a:sym typeface="Calibri"/>
              </a:endParaRPr>
            </a:p>
            <a:p>
              <a:pPr indent="-159384" lvl="0" marL="257809" marR="0" rtl="0" algn="l">
                <a:lnSpc>
                  <a:spcPct val="100000"/>
                </a:lnSpc>
                <a:spcBef>
                  <a:spcPts val="0"/>
                </a:spcBef>
                <a:spcAft>
                  <a:spcPts val="0"/>
                </a:spcAft>
                <a:buClr>
                  <a:schemeClr val="dk1"/>
                </a:buClr>
                <a:buSzPts val="1100"/>
                <a:buFont typeface="Calibri"/>
                <a:buNone/>
              </a:pPr>
              <a:r>
                <a:t/>
              </a:r>
              <a:endParaRPr sz="1100">
                <a:solidFill>
                  <a:srgbClr val="36393B"/>
                </a:solidFill>
                <a:latin typeface="Calibri"/>
                <a:ea typeface="Calibri"/>
                <a:cs typeface="Calibri"/>
                <a:sym typeface="Calibri"/>
              </a:endParaRPr>
            </a:p>
          </p:txBody>
        </p:sp>
        <p:sp>
          <p:nvSpPr>
            <p:cNvPr id="138" name="Google Shape;138;p2"/>
            <p:cNvSpPr/>
            <p:nvPr/>
          </p:nvSpPr>
          <p:spPr>
            <a:xfrm>
              <a:off x="539879" y="702394"/>
              <a:ext cx="2330108"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Ce que fait la personne enseignante</a:t>
              </a:r>
              <a:endParaRPr/>
            </a:p>
          </p:txBody>
        </p:sp>
      </p:grpSp>
      <p:grpSp>
        <p:nvGrpSpPr>
          <p:cNvPr id="139" name="Google Shape;139;p2"/>
          <p:cNvGrpSpPr/>
          <p:nvPr/>
        </p:nvGrpSpPr>
        <p:grpSpPr>
          <a:xfrm>
            <a:off x="556392" y="7213876"/>
            <a:ext cx="3186431" cy="1733315"/>
            <a:chOff x="556392" y="7213876"/>
            <a:chExt cx="3186431" cy="1733315"/>
          </a:xfrm>
        </p:grpSpPr>
        <p:sp>
          <p:nvSpPr>
            <p:cNvPr id="140" name="Google Shape;140;p2"/>
            <p:cNvSpPr/>
            <p:nvPr/>
          </p:nvSpPr>
          <p:spPr>
            <a:xfrm>
              <a:off x="556392" y="7403003"/>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None/>
              </a:pPr>
              <a:r>
                <a:rPr lang="fr-FR" sz="1100">
                  <a:solidFill>
                    <a:schemeClr val="dk1"/>
                  </a:solidFill>
                  <a:latin typeface="Calibri"/>
                  <a:ea typeface="Calibri"/>
                  <a:cs typeface="Calibri"/>
                  <a:sym typeface="Calibri"/>
                </a:rPr>
                <a:t>Il est conseillé de :</a:t>
              </a:r>
              <a:endParaRPr/>
            </a:p>
            <a:p>
              <a:pPr indent="-171450" lvl="0" marL="200659"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S’assurer de la compréhension des règles </a:t>
              </a:r>
              <a:endParaRPr/>
            </a:p>
            <a:p>
              <a:pPr indent="-171450" lvl="0" marL="200659"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Encourager l’écoute active</a:t>
              </a:r>
              <a:endParaRPr/>
            </a:p>
            <a:p>
              <a:pPr indent="-171450" lvl="0" marL="200659"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Faciliter la rotation des rôles</a:t>
              </a:r>
              <a:endParaRPr/>
            </a:p>
            <a:p>
              <a:pPr indent="-171450" lvl="0" marL="200659" marR="0" rtl="0" algn="l">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Encourager la participation</a:t>
              </a:r>
              <a:endParaRPr/>
            </a:p>
            <a:p>
              <a:pPr indent="-101600" lvl="0" marL="200659" marR="0" rtl="0" algn="l">
                <a:lnSpc>
                  <a:spcPct val="10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29209" marR="0" rtl="0" algn="l">
                <a:lnSpc>
                  <a:spcPct val="100000"/>
                </a:lnSpc>
                <a:spcBef>
                  <a:spcPts val="0"/>
                </a:spcBef>
                <a:spcAft>
                  <a:spcPts val="0"/>
                </a:spcAft>
                <a:buNone/>
              </a:pPr>
              <a:r>
                <a:rPr lang="fr-FR" sz="1100">
                  <a:solidFill>
                    <a:schemeClr val="dk1"/>
                  </a:solidFill>
                  <a:latin typeface="Calibri"/>
                  <a:ea typeface="Calibri"/>
                  <a:cs typeface="Calibri"/>
                  <a:sym typeface="Calibri"/>
                </a:rPr>
                <a:t>Une variante est de laisser des temps intermédiaires individuels pour prendre des notes</a:t>
              </a:r>
              <a:endParaRPr/>
            </a:p>
          </p:txBody>
        </p:sp>
        <p:sp>
          <p:nvSpPr>
            <p:cNvPr id="141" name="Google Shape;141;p2"/>
            <p:cNvSpPr/>
            <p:nvPr/>
          </p:nvSpPr>
          <p:spPr>
            <a:xfrm>
              <a:off x="556394" y="7213876"/>
              <a:ext cx="138491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Conseils / variantes</a:t>
              </a:r>
              <a:endParaRPr sz="1200">
                <a:solidFill>
                  <a:schemeClr val="dk1"/>
                </a:solidFill>
                <a:latin typeface="Calibri"/>
                <a:ea typeface="Calibri"/>
                <a:cs typeface="Calibri"/>
                <a:sym typeface="Calibri"/>
              </a:endParaRPr>
            </a:p>
          </p:txBody>
        </p:sp>
      </p:grpSp>
      <p:grpSp>
        <p:nvGrpSpPr>
          <p:cNvPr id="142" name="Google Shape;142;p2"/>
          <p:cNvGrpSpPr/>
          <p:nvPr/>
        </p:nvGrpSpPr>
        <p:grpSpPr>
          <a:xfrm>
            <a:off x="3832252" y="7207870"/>
            <a:ext cx="3186431" cy="1733315"/>
            <a:chOff x="3832252" y="7207870"/>
            <a:chExt cx="3186431" cy="1733315"/>
          </a:xfrm>
        </p:grpSpPr>
        <p:sp>
          <p:nvSpPr>
            <p:cNvPr id="143" name="Google Shape;143;p2"/>
            <p:cNvSpPr/>
            <p:nvPr/>
          </p:nvSpPr>
          <p:spPr>
            <a:xfrm>
              <a:off x="3832252" y="7396997"/>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Retour d’expérience en vidéo d’un speed dating en milieu universitaire</a:t>
              </a:r>
              <a:endParaRPr/>
            </a:p>
            <a:p>
              <a:pPr indent="0" lvl="0" marL="0" marR="0" rtl="0" algn="l">
                <a:spcBef>
                  <a:spcPts val="0"/>
                </a:spcBef>
                <a:spcAft>
                  <a:spcPts val="0"/>
                </a:spcAft>
                <a:buNone/>
              </a:pPr>
              <a:r>
                <a:rPr lang="fr-FR" sz="1100" u="sng">
                  <a:solidFill>
                    <a:schemeClr val="dk1"/>
                  </a:solidFill>
                  <a:latin typeface="Calibri"/>
                  <a:ea typeface="Calibri"/>
                  <a:cs typeface="Calibri"/>
                  <a:sym typeface="Calibri"/>
                  <a:hlinkClick r:id="rId3">
                    <a:extLst>
                      <a:ext uri="{A12FA001-AC4F-418D-AE19-62706E023703}">
                        <ahyp:hlinkClr val="tx"/>
                      </a:ext>
                    </a:extLst>
                  </a:hlinkClick>
                </a:rPr>
                <a:t>https://youtu.be/4tY9aZaOEY8</a:t>
              </a:r>
              <a:r>
                <a:rPr lang="fr-FR" sz="1100">
                  <a:solidFill>
                    <a:schemeClr val="dk1"/>
                  </a:solidFill>
                  <a:latin typeface="Calibri"/>
                  <a:ea typeface="Calibri"/>
                  <a:cs typeface="Calibri"/>
                  <a:sym typeface="Calibri"/>
                </a:rPr>
                <a:t> </a:t>
              </a:r>
              <a:endParaRPr/>
            </a:p>
          </p:txBody>
        </p:sp>
        <p:sp>
          <p:nvSpPr>
            <p:cNvPr id="144" name="Google Shape;144;p2"/>
            <p:cNvSpPr/>
            <p:nvPr/>
          </p:nvSpPr>
          <p:spPr>
            <a:xfrm>
              <a:off x="3832254" y="7207870"/>
              <a:ext cx="1546196"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Références inspirantes</a:t>
              </a:r>
              <a:endParaRPr sz="1200">
                <a:solidFill>
                  <a:schemeClr val="dk1"/>
                </a:solidFill>
                <a:latin typeface="Calibri"/>
                <a:ea typeface="Calibri"/>
                <a:cs typeface="Calibri"/>
                <a:sym typeface="Calibri"/>
              </a:endParaRPr>
            </a:p>
          </p:txBody>
        </p:sp>
      </p:grpSp>
      <p:sp>
        <p:nvSpPr>
          <p:cNvPr id="145" name="Google Shape;145;p2"/>
          <p:cNvSpPr txBox="1"/>
          <p:nvPr/>
        </p:nvSpPr>
        <p:spPr>
          <a:xfrm>
            <a:off x="1796732" y="9088088"/>
            <a:ext cx="3963035" cy="69596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fr-FR" sz="1100">
                <a:solidFill>
                  <a:srgbClr val="36393B"/>
                </a:solidFill>
                <a:latin typeface="Calibri"/>
                <a:ea typeface="Calibri"/>
                <a:cs typeface="Calibri"/>
                <a:sym typeface="Calibri"/>
              </a:rPr>
              <a:t>Vous avez une question ou une remarque concernant cette fiche ?</a:t>
            </a:r>
            <a:endParaRPr sz="1100">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None/>
            </a:pPr>
            <a:r>
              <a:rPr lang="fr-FR" sz="1100">
                <a:solidFill>
                  <a:srgbClr val="36393B"/>
                </a:solidFill>
                <a:latin typeface="Calibri"/>
                <a:ea typeface="Calibri"/>
                <a:cs typeface="Calibri"/>
                <a:sym typeface="Calibri"/>
              </a:rPr>
              <a:t>Contactez nous : </a:t>
            </a:r>
            <a:r>
              <a:rPr lang="fr-FR" sz="1100" u="sng">
                <a:solidFill>
                  <a:srgbClr val="36393B"/>
                </a:solidFill>
                <a:latin typeface="Calibri"/>
                <a:ea typeface="Calibri"/>
                <a:cs typeface="Calibri"/>
                <a:sym typeface="Calibri"/>
                <a:hlinkClick r:id="rId4">
                  <a:extLst>
                    <a:ext uri="{A12FA001-AC4F-418D-AE19-62706E023703}">
                      <ahyp:hlinkClr val="tx"/>
                    </a:ext>
                  </a:extLst>
                </a:hlinkClick>
              </a:rPr>
              <a:t>contact@learninglab-network.com</a:t>
            </a:r>
            <a:endParaRPr sz="11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1100">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None/>
            </a:pPr>
            <a:r>
              <a:rPr lang="fr-FR" sz="1100">
                <a:solidFill>
                  <a:srgbClr val="36393B"/>
                </a:solidFill>
                <a:latin typeface="Calibri"/>
                <a:ea typeface="Calibri"/>
                <a:cs typeface="Calibri"/>
                <a:sym typeface="Calibri"/>
              </a:rPr>
              <a:t>Plus de fiches sur : </a:t>
            </a:r>
            <a:r>
              <a:rPr lang="fr-FR" sz="1100" u="sng">
                <a:solidFill>
                  <a:srgbClr val="36393B"/>
                </a:solidFill>
                <a:latin typeface="Calibri"/>
                <a:ea typeface="Calibri"/>
                <a:cs typeface="Calibri"/>
                <a:sym typeface="Calibri"/>
                <a:hlinkClick r:id="rId5">
                  <a:extLst>
                    <a:ext uri="{A12FA001-AC4F-418D-AE19-62706E023703}">
                      <ahyp:hlinkClr val="tx"/>
                    </a:ext>
                  </a:extLst>
                </a:hlinkClick>
              </a:rPr>
              <a:t>www.learninglab-network.com</a:t>
            </a:r>
            <a:r>
              <a:rPr lang="fr-FR" sz="1100">
                <a:solidFill>
                  <a:srgbClr val="36393B"/>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grpSp>
        <p:nvGrpSpPr>
          <p:cNvPr id="146" name="Google Shape;146;p2"/>
          <p:cNvGrpSpPr/>
          <p:nvPr/>
        </p:nvGrpSpPr>
        <p:grpSpPr>
          <a:xfrm>
            <a:off x="556394" y="5306438"/>
            <a:ext cx="6460747" cy="1767617"/>
            <a:chOff x="556394" y="5582198"/>
            <a:chExt cx="6460747" cy="1491857"/>
          </a:xfrm>
        </p:grpSpPr>
        <p:sp>
          <p:nvSpPr>
            <p:cNvPr id="147" name="Google Shape;147;p2"/>
            <p:cNvSpPr/>
            <p:nvPr/>
          </p:nvSpPr>
          <p:spPr>
            <a:xfrm>
              <a:off x="556394" y="5771325"/>
              <a:ext cx="6460747" cy="1302730"/>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200660" marR="122554" rtl="0" algn="just">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Les apprenants sont invités à participer à des activités de connaissance mutuelle, via des brise-glaces. </a:t>
              </a:r>
              <a:endParaRPr/>
            </a:p>
            <a:p>
              <a:pPr indent="-171450" lvl="0" marL="200660" marR="122554" rtl="0" algn="just">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Les apprenants ont l’opportunité de partager leurs affinités, de poser des questions et de répondre aux questions des autres participants. </a:t>
              </a:r>
              <a:endParaRPr/>
            </a:p>
            <a:p>
              <a:pPr indent="-171450" lvl="0" marL="200660" marR="122554" rtl="0" algn="just">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Les apprenants peuvent également être invités à prendre des notes sur les points les plus pertinents de la discussion et à </a:t>
              </a:r>
              <a:r>
                <a:rPr lang="fr-FR" sz="1100">
                  <a:solidFill>
                    <a:schemeClr val="dk1"/>
                  </a:solidFill>
                  <a:latin typeface="Calibri"/>
                  <a:ea typeface="Calibri"/>
                  <a:cs typeface="Calibri"/>
                  <a:sym typeface="Calibri"/>
                  <a:extLst>
                    <a:ext uri="http://customooxmlschemas.google.com/">
                      <go:slidesCustomData xmlns:go="http://customooxmlschemas.google.com/" textRoundtripDataId="8"/>
                    </a:ext>
                  </a:extLst>
                </a:rPr>
                <a:t>participer à la constitution de groupes de travail dans un second temps.</a:t>
              </a:r>
              <a:endParaRPr/>
            </a:p>
          </p:txBody>
        </p:sp>
        <p:sp>
          <p:nvSpPr>
            <p:cNvPr id="148" name="Google Shape;148;p2"/>
            <p:cNvSpPr/>
            <p:nvPr/>
          </p:nvSpPr>
          <p:spPr>
            <a:xfrm>
              <a:off x="556395" y="5582198"/>
              <a:ext cx="232605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spcBef>
                  <a:spcPts val="0"/>
                </a:spcBef>
                <a:spcAft>
                  <a:spcPts val="0"/>
                </a:spcAft>
                <a:buNone/>
              </a:pPr>
              <a:r>
                <a:rPr lang="fr-FR" sz="1200">
                  <a:solidFill>
                    <a:schemeClr val="dk1"/>
                  </a:solidFill>
                  <a:latin typeface="Calibri"/>
                  <a:ea typeface="Calibri"/>
                  <a:cs typeface="Calibri"/>
                  <a:sym typeface="Calibri"/>
                </a:rPr>
                <a:t>Ce que fait la personne apprenante</a:t>
              </a:r>
              <a:endParaRPr sz="12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2023-12-19T15:17:25Z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0x0101003DCCC1B8BBCBD044B0A3ED87D4360FB2</vt:lpwstr>
  </property>
  <property fmtid="{D5CDD505-2E9C-101B-9397-08002B2CF9AE}" pid="6" name="MediaServiceImageTags">
    <vt:lpwstr/>
  </property>
</Properties>
</file>