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10693400" cx="7556500"/>
  <p:notesSz cx="7556500" cy="106934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Montserrat Medium"/>
      <p:regular r:id="rId13"/>
      <p:bold r:id="rId14"/>
      <p:italic r:id="rId15"/>
      <p:boldItalic r:id="rId16"/>
    </p:embeddedFont>
    <p:embeddedFont>
      <p:font typeface="Palatino Linotype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z+Oj7cP9rZRbwJrUfurN1aJbU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ida Mraih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font" Target="fonts/Montserrat-italic.fntdata"/><Relationship Id="rId22" Type="http://schemas.openxmlformats.org/officeDocument/2006/relationships/font" Target="fonts/Tahoma-bold.fntdata"/><Relationship Id="rId10" Type="http://schemas.openxmlformats.org/officeDocument/2006/relationships/font" Target="fonts/Montserrat-bold.fntdata"/><Relationship Id="rId21" Type="http://schemas.openxmlformats.org/officeDocument/2006/relationships/font" Target="fonts/Tahoma-regular.fntdata"/><Relationship Id="rId13" Type="http://schemas.openxmlformats.org/officeDocument/2006/relationships/font" Target="fonts/MontserratMedium-regular.fntdata"/><Relationship Id="rId12" Type="http://schemas.openxmlformats.org/officeDocument/2006/relationships/font" Target="fonts/Montserrat-bold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Montserrat-regular.fntdata"/><Relationship Id="rId15" Type="http://schemas.openxmlformats.org/officeDocument/2006/relationships/font" Target="fonts/MontserratMedium-italic.fntdata"/><Relationship Id="rId14" Type="http://schemas.openxmlformats.org/officeDocument/2006/relationships/font" Target="fonts/MontserratMedium-bold.fntdata"/><Relationship Id="rId17" Type="http://schemas.openxmlformats.org/officeDocument/2006/relationships/font" Target="fonts/PalatinoLinotype-regular.fntdata"/><Relationship Id="rId16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alatinoLinotyp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alatinoLinotyp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08T16:44:27.111">
    <p:pos x="347" y="2421"/>
    <p:text>Même remarque que dans une autre fiche. Peut-être proposer deux encadrés pour dissocier intention/objectif pédagogie d'objectif/'acquis d'apprentissage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90bXz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>
            <a:off x="7016381" y="81927"/>
            <a:ext cx="487680" cy="485140"/>
          </a:xfrm>
          <a:custGeom>
            <a:rect b="b" l="l" r="r" t="t"/>
            <a:pathLst>
              <a:path extrusionOk="0" h="485140" w="487679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extrusionOk="0" h="485140" w="487679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/>
          <p:nvPr/>
        </p:nvSpPr>
        <p:spPr>
          <a:xfrm>
            <a:off x="79171" y="100101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9184" y="10238448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119264" y="10232619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3714362" y="0"/>
            <a:ext cx="3846195" cy="2433320"/>
          </a:xfrm>
          <a:custGeom>
            <a:rect b="b" l="l" r="r" t="t"/>
            <a:pathLst>
              <a:path extrusionOk="0" h="2433320" w="3846195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7921396"/>
            <a:ext cx="3555365" cy="2771140"/>
          </a:xfrm>
          <a:custGeom>
            <a:rect b="b" l="l" r="r" t="t"/>
            <a:pathLst>
              <a:path extrusionOk="0" h="2771140" w="3555365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ne image contenant texte, capture d’écran, Police, logo&#10;&#10;Description générée automatiquement" id="27" name="Google Shape;2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4"/>
          <p:cNvGrpSpPr/>
          <p:nvPr/>
        </p:nvGrpSpPr>
        <p:grpSpPr>
          <a:xfrm>
            <a:off x="4810377" y="9817078"/>
            <a:ext cx="1251653" cy="381000"/>
            <a:chOff x="4680794" y="9427183"/>
            <a:chExt cx="1251653" cy="381000"/>
          </a:xfrm>
        </p:grpSpPr>
        <p:pic>
          <p:nvPicPr>
            <p:cNvPr descr="Creative-Commons-Icons - birnbaum media.lab" id="29" name="Google Shape;29;p4"/>
            <p:cNvPicPr preferRelativeResize="0"/>
            <p:nvPr/>
          </p:nvPicPr>
          <p:blipFill rotWithShape="1">
            <a:blip r:embed="rId6">
              <a:alphaModFix/>
            </a:blip>
            <a:srcRect b="41394" l="14816" r="71599" t="7492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0" name="Google Shape;30;p4"/>
            <p:cNvPicPr preferRelativeResize="0"/>
            <p:nvPr/>
          </p:nvPicPr>
          <p:blipFill rotWithShape="1">
            <a:blip r:embed="rId6">
              <a:alphaModFix/>
            </a:blip>
            <a:srcRect b="40730" l="-1005" r="84312" t="12217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1" name="Google Shape;31;p4"/>
            <p:cNvPicPr preferRelativeResize="0"/>
            <p:nvPr/>
          </p:nvPicPr>
          <p:blipFill rotWithShape="1">
            <a:blip r:embed="rId6">
              <a:alphaModFix/>
            </a:blip>
            <a:srcRect b="38983" l="29256" r="57160" t="7974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2" name="Google Shape;32;p4"/>
            <p:cNvPicPr preferRelativeResize="0"/>
            <p:nvPr/>
          </p:nvPicPr>
          <p:blipFill rotWithShape="1">
            <a:blip r:embed="rId6">
              <a:alphaModFix/>
            </a:blip>
            <a:srcRect b="37728" l="43212" r="43204" t="5671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e image contenant Police, Graphique, logo, capture d’écran&#10;&#10;Description générée automatiquement" id="33" name="Google Shape;33;p4"/>
          <p:cNvPicPr preferRelativeResize="0"/>
          <p:nvPr/>
        </p:nvPicPr>
        <p:blipFill rotWithShape="1">
          <a:blip r:embed="rId7">
            <a:alphaModFix/>
          </a:blip>
          <a:srcRect b="21586" l="0" r="0" t="19708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80467" y="98246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80479" y="10236606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7120560" y="10230764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3715656" y="0"/>
            <a:ext cx="3844925" cy="2431415"/>
          </a:xfrm>
          <a:custGeom>
            <a:rect b="b" l="l" r="r" t="t"/>
            <a:pathLst>
              <a:path extrusionOk="0" h="2431415" w="3844925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7919548"/>
            <a:ext cx="3556635" cy="2773045"/>
          </a:xfrm>
          <a:custGeom>
            <a:rect b="b" l="l" r="r" t="t"/>
            <a:pathLst>
              <a:path extrusionOk="0" h="2773045" w="3556635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556394" y="927890"/>
            <a:ext cx="6460490" cy="4539615"/>
          </a:xfrm>
          <a:custGeom>
            <a:rect b="b" l="l" r="r" t="t"/>
            <a:pathLst>
              <a:path extrusionOk="0" h="4539615" w="646049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cap="flat" cmpd="sng" w="13575">
            <a:solidFill>
              <a:srgbClr val="F066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547526" y="817119"/>
            <a:ext cx="1802764" cy="215900"/>
          </a:xfrm>
          <a:custGeom>
            <a:rect b="b" l="l" r="r" t="t"/>
            <a:pathLst>
              <a:path extrusionOk="0" h="215900" w="1802764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gxy.link/rIwfq" TargetMode="External"/><Relationship Id="rId4" Type="http://schemas.openxmlformats.org/officeDocument/2006/relationships/hyperlink" Target="https://youtu.be/S4LSAD5w41w" TargetMode="External"/><Relationship Id="rId5" Type="http://schemas.openxmlformats.org/officeDocument/2006/relationships/hyperlink" Target="mailto:contact@learninglab-network.com" TargetMode="External"/><Relationship Id="rId6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3" name="Google Shape;73;p1"/>
          <p:cNvSpPr txBox="1"/>
          <p:nvPr/>
        </p:nvSpPr>
        <p:spPr>
          <a:xfrm>
            <a:off x="4387850" y="7759741"/>
            <a:ext cx="2624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We aim to promote educational wellbeing building on the principles of providing equal opportunities, inclusivity, and fairness in the Thesis tutor selection process for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tutee and tutor. »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Soumyadeb CHOWDHURRY,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 of The Blind Search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43859" y="1246201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#Inclusion</a:t>
            </a:r>
            <a:endParaRPr/>
          </a:p>
        </p:txBody>
      </p:sp>
      <p:sp>
        <p:nvSpPr>
          <p:cNvPr id="75" name="Google Shape;75;p1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#Echanges</a:t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1679010" y="1246201"/>
            <a:ext cx="171824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#PriseDeParoleEnPublic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1636557" y="1596177"/>
            <a:ext cx="19144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#ExpérienceMémorable</a:t>
            </a:r>
            <a:endParaRPr/>
          </a:p>
        </p:txBody>
      </p:sp>
      <p:grpSp>
        <p:nvGrpSpPr>
          <p:cNvPr id="78" name="Google Shape;78;p1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1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– 180 (en mn)</a:t>
              </a:r>
              <a:endParaRPr/>
            </a:p>
          </p:txBody>
        </p:sp>
      </p:grpSp>
      <p:grpSp>
        <p:nvGrpSpPr>
          <p:cNvPr id="81" name="Google Shape;81;p1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1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 – 35</a:t>
              </a:r>
              <a:endParaRPr/>
            </a:p>
          </p:txBody>
        </p:sp>
      </p:grpSp>
      <p:grpSp>
        <p:nvGrpSpPr>
          <p:cNvPr id="84" name="Google Shape;84;p1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5" name="Google Shape;85;p1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fmla="val 4824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Inspirée par l’émission de télévision « The voice – la plus belle voix », cette activité a été développée 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2022 par TBS Education, membre du LearningLab Network.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Blind Search consiste à pitcher son projet de mémoire à un jury de dos. Au terme du pitch, si un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tuteur se retourne, alors le binôme tuteur/tutoré est formé. Si plusieurs tuteurs se retournent, alors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l’étudiant choisit le professeur qui deviendra son tuteur.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3859" y="2105339"/>
              <a:ext cx="864193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88" name="Google Shape;88;p1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fmla="val 9663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456569" y="1247745"/>
              <a:ext cx="1224915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1" name="Google Shape;91;p1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917613" y="3654671"/>
              <a:ext cx="1689437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4" name="Google Shape;94;p1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508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Sélectionner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"/>
                    </a:ext>
                  </a:extLst>
                </a:rPr>
                <a:t>de manière plus juste un mémoire</a:t>
              </a:r>
              <a:endParaRPr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"/>
                    </a:ext>
                  </a:extLst>
                </a:rPr>
                <a:t>de recherche à encadrer</a:t>
              </a:r>
              <a:endParaRPr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Garantir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7"/>
                    </a:ext>
                  </a:extLst>
                </a:rPr>
                <a:t>une meilleure adéquation entre l’exper-</a:t>
              </a:r>
              <a:endParaRPr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9"/>
                    </a:ext>
                  </a:extLst>
                </a:rPr>
                <a:t>tise du tuteur et le projet de mémoire de l’étu-</a:t>
              </a:r>
              <a:endParaRPr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1"/>
                    </a:ext>
                  </a:extLst>
                </a:rPr>
                <a:t>diant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4"/>
                    </a:ext>
                  </a:extLst>
                </a:rPr>
                <a:t>Gagner du temps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5"/>
                    </a:ext>
                  </a:extLst>
                </a:rPr>
                <a:t>dans la recherche d’un tuteur /</a:t>
              </a:r>
              <a:endParaRPr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7"/>
                    </a:ext>
                  </a:extLst>
                </a:rPr>
                <a:t>tutoré</a:t>
              </a:r>
              <a:endParaRPr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0"/>
                    </a:ext>
                  </a:extLst>
                </a:rPr>
                <a:t>Communiquer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1"/>
                    </a:ext>
                  </a:extLst>
                </a:rPr>
                <a:t>de manière synthétique et</a:t>
              </a:r>
              <a:endParaRPr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3"/>
                    </a:ext>
                  </a:extLst>
                </a:rPr>
                <a:t>convaincante un projet à l’oral</a:t>
              </a:r>
              <a:endParaRPr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6"/>
                    </a:ext>
                  </a:extLst>
                </a:rPr>
                <a:t>Engager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7"/>
                    </a:ext>
                  </a:extLst>
                </a:rPr>
                <a:t>les apprenants dans une expérience conviviale</a:t>
              </a:r>
              <a:endParaRPr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0"/>
                    </a:ext>
                  </a:extLst>
                </a:rPr>
                <a:t>Préparer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1"/>
                    </a:ext>
                  </a:extLst>
                </a:rPr>
                <a:t>son projet de mémoire</a:t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551854" y="3667100"/>
              <a:ext cx="747198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551857" y="7024522"/>
            <a:ext cx="3531194" cy="2825423"/>
            <a:chOff x="551857" y="7024522"/>
            <a:chExt cx="3531194" cy="2825423"/>
          </a:xfrm>
        </p:grpSpPr>
        <p:sp>
          <p:nvSpPr>
            <p:cNvPr id="97" name="Google Shape;97;p1"/>
            <p:cNvSpPr/>
            <p:nvPr/>
          </p:nvSpPr>
          <p:spPr>
            <a:xfrm>
              <a:off x="551857" y="7024522"/>
              <a:ext cx="78799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51857" y="7213649"/>
              <a:ext cx="3531194" cy="2636296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 txBox="1"/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The Blind Search</a:t>
            </a:r>
            <a:endParaRPr sz="3600" u="sng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4632284" y="1600748"/>
            <a:ext cx="974766" cy="417136"/>
            <a:chOff x="0" y="0"/>
            <a:chExt cx="975351" cy="417303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0" y="103127"/>
              <a:ext cx="975351" cy="31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 mobiles avec tablettes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1"/>
            <p:cNvGrpSpPr/>
            <p:nvPr/>
          </p:nvGrpSpPr>
          <p:grpSpPr>
            <a:xfrm>
              <a:off x="385011" y="0"/>
              <a:ext cx="142326" cy="130194"/>
              <a:chOff x="0" y="0"/>
              <a:chExt cx="142326" cy="130194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0" y="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4376" y="58439"/>
                <a:ext cx="107950" cy="71755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" name="Google Shape;105;p1"/>
          <p:cNvGrpSpPr/>
          <p:nvPr/>
        </p:nvGrpSpPr>
        <p:grpSpPr>
          <a:xfrm>
            <a:off x="5835650" y="1652090"/>
            <a:ext cx="1037026" cy="335265"/>
            <a:chOff x="-267354" y="10297"/>
            <a:chExt cx="1038168" cy="336173"/>
          </a:xfrm>
        </p:grpSpPr>
        <p:sp>
          <p:nvSpPr>
            <p:cNvPr id="106" name="Google Shape;106;p1"/>
            <p:cNvSpPr txBox="1"/>
            <p:nvPr/>
          </p:nvSpPr>
          <p:spPr>
            <a:xfrm>
              <a:off x="-267354" y="42570"/>
              <a:ext cx="1038168" cy="3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Vidéoprojecteur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-111002" y="10297"/>
              <a:ext cx="725819" cy="4584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Une image contenant texte, personne&#10;&#10;Description générée automatiquement"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250" y="7357740"/>
            <a:ext cx="3157963" cy="23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1035050" y="9461500"/>
            <a:ext cx="25616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lab The Kube, TBS Education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 flipH="1" rot="-2692349">
            <a:off x="5131890" y="4626804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flipH="1" rot="-2692349">
            <a:off x="4763818" y="4628138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flipH="1" rot="-2692349">
            <a:off x="4591478" y="4459432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flipH="1" rot="-2692349">
            <a:off x="4964275" y="4454310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flipH="1" rot="-2692349">
            <a:off x="5275620" y="4457155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5454650" y="4378866"/>
            <a:ext cx="1364245" cy="321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b="1"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 chaises pivotantes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225638" y="5548781"/>
            <a:ext cx="1518486" cy="421907"/>
            <a:chOff x="6528558" y="5194500"/>
            <a:chExt cx="1518486" cy="421907"/>
          </a:xfrm>
        </p:grpSpPr>
        <p:sp>
          <p:nvSpPr>
            <p:cNvPr id="117" name="Google Shape;117;p1"/>
            <p:cNvSpPr/>
            <p:nvPr/>
          </p:nvSpPr>
          <p:spPr>
            <a:xfrm flipH="1" rot="-2692349">
              <a:off x="7511693" y="5481735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 flipH="1" rot="-2692349">
              <a:off x="7411435" y="550843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flipH="1" rot="-2692349">
              <a:off x="7300961" y="552280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flipH="1" rot="-2692349">
              <a:off x="7795349" y="5356794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flipH="1" rot="-2692349">
              <a:off x="7875030" y="5288808"/>
              <a:ext cx="77433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 flipH="1" rot="-2692349">
              <a:off x="7701934" y="5412538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flipH="1" rot="-2692349">
              <a:off x="7607816" y="5448355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flipH="1" rot="-2692349">
              <a:off x="6869295" y="5443152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flipH="1" rot="-2692349">
              <a:off x="6746320" y="5377226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flipH="1" rot="-2692349">
              <a:off x="6642936" y="530185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flipH="1" rot="-2692349">
              <a:off x="6544463" y="521077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 flipH="1" rot="-2692349">
              <a:off x="7080212" y="550908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flipH="1" rot="-2692349">
              <a:off x="6976229" y="548122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flipH="1" rot="-2692349">
              <a:off x="7196227" y="552345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flipH="1" rot="-2692349">
              <a:off x="7953776" y="521209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"/>
          <p:cNvSpPr/>
          <p:nvPr/>
        </p:nvSpPr>
        <p:spPr>
          <a:xfrm flipH="1" rot="-2692349">
            <a:off x="4941608" y="5204402"/>
            <a:ext cx="77453" cy="768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"/>
          <p:cNvGrpSpPr/>
          <p:nvPr/>
        </p:nvGrpSpPr>
        <p:grpSpPr>
          <a:xfrm>
            <a:off x="4316333" y="5495106"/>
            <a:ext cx="1303630" cy="343653"/>
            <a:chOff x="6627031" y="5272755"/>
            <a:chExt cx="1303630" cy="343653"/>
          </a:xfrm>
        </p:grpSpPr>
        <p:sp>
          <p:nvSpPr>
            <p:cNvPr id="134" name="Google Shape;134;p1"/>
            <p:cNvSpPr/>
            <p:nvPr/>
          </p:nvSpPr>
          <p:spPr>
            <a:xfrm flipH="1" rot="-2692349">
              <a:off x="7511693" y="5481735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flipH="1" rot="-2692349">
              <a:off x="7411435" y="550843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flipH="1" rot="-2692349">
              <a:off x="7300961" y="552280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 flipH="1" rot="-2692349">
              <a:off x="7770149" y="5356794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 flipH="1" rot="-2692349">
              <a:off x="7837230" y="5288808"/>
              <a:ext cx="77433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flipH="1" rot="-2692349">
              <a:off x="7701934" y="5412538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 flipH="1" rot="-2692349">
              <a:off x="7607816" y="5448355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 flipH="1" rot="-2692349">
              <a:off x="6869295" y="5443152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 flipH="1" rot="-2692349">
              <a:off x="6746320" y="5377226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flipH="1" rot="-2692349">
              <a:off x="6642936" y="530185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flipH="1" rot="-2692349">
              <a:off x="7080212" y="550908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flipH="1" rot="-2692349">
              <a:off x="6976229" y="548122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flipH="1" rot="-2692349">
              <a:off x="7196227" y="552345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"/>
          <p:cNvSpPr txBox="1"/>
          <p:nvPr/>
        </p:nvSpPr>
        <p:spPr>
          <a:xfrm>
            <a:off x="4495365" y="5263768"/>
            <a:ext cx="957983" cy="321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b="1"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Pitcheur</a:t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4657493" y="6069493"/>
            <a:ext cx="23471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b="1" lang="fr-FR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Etudiants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b="0" lang="fr-FR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 posture en cercle sans table peut favoriser l’écoute mais la méthode fonctionne avec une configuration de salle plus classique.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4443400" y="4034650"/>
            <a:ext cx="1095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b="1"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Vidéoprojecteur</a:t>
            </a:r>
            <a:endParaRPr/>
          </a:p>
        </p:txBody>
      </p:sp>
      <p:cxnSp>
        <p:nvCxnSpPr>
          <p:cNvPr id="150" name="Google Shape;150;p1"/>
          <p:cNvCxnSpPr/>
          <p:nvPr/>
        </p:nvCxnSpPr>
        <p:spPr>
          <a:xfrm>
            <a:off x="4205557" y="4953373"/>
            <a:ext cx="1546899" cy="1232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1" name="Google Shape;151;p1"/>
          <p:cNvSpPr txBox="1"/>
          <p:nvPr/>
        </p:nvSpPr>
        <p:spPr>
          <a:xfrm>
            <a:off x="5769929" y="4872839"/>
            <a:ext cx="1284921" cy="321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b="1"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Variante : avec rideau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ce cas-là, prévoir un 2</a:t>
            </a:r>
            <a:r>
              <a:rPr baseline="30000"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ème</a:t>
            </a: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vidéoprojecteur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4657493" y="4253898"/>
            <a:ext cx="575366" cy="430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1"/>
          <p:cNvGrpSpPr/>
          <p:nvPr/>
        </p:nvGrpSpPr>
        <p:grpSpPr>
          <a:xfrm>
            <a:off x="4586107" y="4445366"/>
            <a:ext cx="142291" cy="130087"/>
            <a:chOff x="0" y="0"/>
            <a:chExt cx="142376" cy="130139"/>
          </a:xfrm>
        </p:grpSpPr>
        <p:sp>
          <p:nvSpPr>
            <p:cNvPr id="154" name="Google Shape;154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"/>
          <p:cNvGrpSpPr/>
          <p:nvPr/>
        </p:nvGrpSpPr>
        <p:grpSpPr>
          <a:xfrm>
            <a:off x="4954752" y="4439876"/>
            <a:ext cx="142291" cy="130087"/>
            <a:chOff x="0" y="0"/>
            <a:chExt cx="142376" cy="130139"/>
          </a:xfrm>
        </p:grpSpPr>
        <p:sp>
          <p:nvSpPr>
            <p:cNvPr id="157" name="Google Shape;157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"/>
          <p:cNvGrpSpPr/>
          <p:nvPr/>
        </p:nvGrpSpPr>
        <p:grpSpPr>
          <a:xfrm>
            <a:off x="5259648" y="4445139"/>
            <a:ext cx="142291" cy="130087"/>
            <a:chOff x="0" y="0"/>
            <a:chExt cx="142376" cy="130139"/>
          </a:xfrm>
        </p:grpSpPr>
        <p:sp>
          <p:nvSpPr>
            <p:cNvPr id="160" name="Google Shape;160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"/>
          <p:cNvGrpSpPr/>
          <p:nvPr/>
        </p:nvGrpSpPr>
        <p:grpSpPr>
          <a:xfrm>
            <a:off x="5124084" y="4603277"/>
            <a:ext cx="142291" cy="130087"/>
            <a:chOff x="0" y="0"/>
            <a:chExt cx="142376" cy="130139"/>
          </a:xfrm>
        </p:grpSpPr>
        <p:sp>
          <p:nvSpPr>
            <p:cNvPr id="163" name="Google Shape;163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"/>
          <p:cNvGrpSpPr/>
          <p:nvPr/>
        </p:nvGrpSpPr>
        <p:grpSpPr>
          <a:xfrm>
            <a:off x="4765283" y="4610527"/>
            <a:ext cx="142291" cy="130087"/>
            <a:chOff x="0" y="0"/>
            <a:chExt cx="142376" cy="130139"/>
          </a:xfrm>
        </p:grpSpPr>
        <p:sp>
          <p:nvSpPr>
            <p:cNvPr id="166" name="Google Shape;166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73" name="Google Shape;173;p2"/>
          <p:cNvGrpSpPr/>
          <p:nvPr/>
        </p:nvGrpSpPr>
        <p:grpSpPr>
          <a:xfrm>
            <a:off x="556394" y="5956300"/>
            <a:ext cx="6460747" cy="1117757"/>
            <a:chOff x="556394" y="5582196"/>
            <a:chExt cx="6460747" cy="1491859"/>
          </a:xfrm>
        </p:grpSpPr>
        <p:sp>
          <p:nvSpPr>
            <p:cNvPr id="174" name="Google Shape;174;p2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10" marR="122554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Préparer un pitch de 2 minutes et 1 diapositive.</a:t>
              </a:r>
              <a:endParaRPr/>
            </a:p>
            <a:p>
              <a:pPr indent="0" lvl="0" marL="29210" marR="122554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Pendant l’activité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Ecouter les étudiants qui pitchent et les encourager.</a:t>
              </a:r>
              <a:endParaRPr/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Pitcher en temps limité et échanger avec le jury en fonction des résultats.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56395" y="5582196"/>
              <a:ext cx="2288945" cy="281668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539879" y="702394"/>
            <a:ext cx="6468745" cy="5177706"/>
            <a:chOff x="539879" y="702394"/>
            <a:chExt cx="6468745" cy="5177706"/>
          </a:xfrm>
        </p:grpSpPr>
        <p:sp>
          <p:nvSpPr>
            <p:cNvPr id="177" name="Google Shape;177;p2"/>
            <p:cNvSpPr/>
            <p:nvPr/>
          </p:nvSpPr>
          <p:spPr>
            <a:xfrm>
              <a:off x="547876" y="900851"/>
              <a:ext cx="6460748" cy="4979249"/>
            </a:xfrm>
            <a:prstGeom prst="roundRect">
              <a:avLst>
                <a:gd fmla="val 880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Sélectionner les tuteurs qui composent le jury.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Accompagner les étudiants dans la préparation d’un pitch de 2 minutes et 1 diapositive.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Définir l’ordre de passage des pitchs aléatoirement.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Compter 5 minutes par étudiant pour définir la durée de l’activité (en réalité, cela ira plus vite).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Centraliser les diapositives des étudiants dans une diapositive unique et anonymiser les diapositives.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le matériel, en particulier des chaises pivotantes, pour le jury.</a:t>
              </a:r>
              <a:endParaRPr/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Rappeler les règles de l’activité et favoriser un climat bienveillant et ouvert aux échanges.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jury.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 jury à se retourner sur leur chaise et être de dos par rapport aux étudiants.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 premier étudiant à pitcher.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Au terme du pitch :</a:t>
              </a:r>
              <a:endParaRPr/>
            </a:p>
            <a:p>
              <a:pPr indent="-229234" lvl="1" marL="715010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un seul jury est retourné, le binôme tuteur/tutoré est formé. Ils peuvent s’exprimer s’ils le souhaitent.</a:t>
              </a:r>
              <a:endParaRPr/>
            </a:p>
            <a:p>
              <a:pPr indent="-229234" lvl="1" marL="715010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plusieurs jurys sont retournés, inviter l’étudiant à poser une question puis à choisir son tuteur après avoir écouté les réponses.</a:t>
              </a:r>
              <a:endParaRPr/>
            </a:p>
            <a:p>
              <a:pPr indent="-229234" lvl="1" marL="715010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aucun tuteur ne se retourne, inviter le jury à poser des questions de clarification puis à choisir le tutoré en fonction des réponses données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Applaudir..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Et ainsi de suite.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une pause selon le nombre d’étudiants.</a:t>
              </a:r>
              <a:endParaRPr/>
            </a:p>
            <a:p>
              <a:pPr indent="-15938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étudiants et le jury.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Faire remplir une enquête de satisfaction.</a:t>
              </a:r>
              <a:endParaRPr/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un échange convivial et informel entre les tuteurs et tutorés.</a:t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9879" y="702394"/>
              <a:ext cx="2323971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/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80" name="Google Shape;180;p2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plus important est de favoriser un climat bienveillant et ouvert aux échanges entre les tuteurs et les tutorés. </a:t>
              </a:r>
              <a:endParaRPr/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rideau peut être installé pour séparer le jury des étudiants et s’assurer qu’il y ait toujours un tuteur retourné. Nous avons testé la méthode avec et sans rideau et cela a bien fonctionné dans les deux cas.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6394" y="7213876"/>
              <a:ext cx="138491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83" name="Google Shape;183;p2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Page web qui présente le projet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https://dgxy.link/rIwfq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Vidéo qui présente le concept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https://youtu.be/S4LSAD5w41w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832254" y="7207870"/>
              <a:ext cx="1546196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2023-12-19T15:17:25Z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</Properties>
</file>