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0693400" cx="7556500"/>
  <p:notesSz cx="7556500" cy="10693400"/>
  <p:embeddedFontLst>
    <p:embeddedFont>
      <p:font typeface="Montserrat"/>
      <p:regular r:id="rId8"/>
      <p:bold r:id="rId9"/>
      <p:italic r:id="rId10"/>
      <p:boldItalic r:id="rId11"/>
    </p:embeddedFont>
    <p:embeddedFont>
      <p:font typeface="Palatino Linotype"/>
      <p:regular r:id="rId12"/>
      <p:bold r:id="rId13"/>
      <p:italic r:id="rId14"/>
      <p:boldItalic r:id="rId15"/>
    </p:embeddedFont>
    <p:embeddedFont>
      <p:font typeface="Tahom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guide id="3" orient="horz" pos="1814">
          <p15:clr>
            <a:srgbClr val="747775"/>
          </p15:clr>
        </p15:guide>
      </p15:sldGuideLst>
    </p:ext>
    <p:ext uri="GoogleSlidesCustomDataVersion2">
      <go:slidesCustomData xmlns:go="http://customooxmlschemas.google.com/" r:id="rId18" roundtripDataSignature="AMtx7mimbZJSC4ErQBqgczSF2jp23ig7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 pos="1814"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boldItalic.fntdata"/><Relationship Id="rId10" Type="http://schemas.openxmlformats.org/officeDocument/2006/relationships/font" Target="fonts/Montserrat-italic.fntdata"/><Relationship Id="rId13" Type="http://schemas.openxmlformats.org/officeDocument/2006/relationships/font" Target="fonts/PalatinoLinotype-bold.fntdata"/><Relationship Id="rId12" Type="http://schemas.openxmlformats.org/officeDocument/2006/relationships/font" Target="fonts/PalatinoLinotyp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bold.fntdata"/><Relationship Id="rId15" Type="http://schemas.openxmlformats.org/officeDocument/2006/relationships/font" Target="fonts/PalatinoLinotype-boldItalic.fntdata"/><Relationship Id="rId14" Type="http://schemas.openxmlformats.org/officeDocument/2006/relationships/font" Target="fonts/PalatinoLinotype-italic.fntdata"/><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3:notes"/>
          <p:cNvSpPr/>
          <p:nvPr>
            <p:ph idx="2" type="sldImg"/>
          </p:nvPr>
        </p:nvSpPr>
        <p:spPr>
          <a:xfrm>
            <a:off x="2360613" y="801688"/>
            <a:ext cx="2835275"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4:notes"/>
          <p:cNvSpPr/>
          <p:nvPr>
            <p:ph idx="2" type="sldImg"/>
          </p:nvPr>
        </p:nvSpPr>
        <p:spPr>
          <a:xfrm>
            <a:off x="2360613" y="801688"/>
            <a:ext cx="2835275"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2" name="Shape 12"/>
        <p:cNvGrpSpPr/>
        <p:nvPr/>
      </p:nvGrpSpPr>
      <p:grpSpPr>
        <a:xfrm>
          <a:off x="0" y="0"/>
          <a:ext cx="0" cy="0"/>
          <a:chOff x="0" y="0"/>
          <a:chExt cx="0" cy="0"/>
        </a:xfrm>
      </p:grpSpPr>
      <p:sp>
        <p:nvSpPr>
          <p:cNvPr id="13" name="Google Shape;13;p9"/>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 name="Google Shape;14;p9"/>
          <p:cNvPicPr preferRelativeResize="0"/>
          <p:nvPr/>
        </p:nvPicPr>
        <p:blipFill rotWithShape="1">
          <a:blip r:embed="rId2">
            <a:alphaModFix/>
          </a:blip>
          <a:srcRect b="0" l="0" r="0" t="0"/>
          <a:stretch/>
        </p:blipFill>
        <p:spPr>
          <a:xfrm>
            <a:off x="7016308" y="412798"/>
            <a:ext cx="153669" cy="153670"/>
          </a:xfrm>
          <a:prstGeom prst="rect">
            <a:avLst/>
          </a:prstGeom>
          <a:noFill/>
          <a:ln>
            <a:noFill/>
          </a:ln>
        </p:spPr>
      </p:pic>
      <p:sp>
        <p:nvSpPr>
          <p:cNvPr id="15" name="Google Shape;15;p9"/>
          <p:cNvSpPr/>
          <p:nvPr/>
        </p:nvSpPr>
        <p:spPr>
          <a:xfrm>
            <a:off x="7016381" y="81927"/>
            <a:ext cx="487680" cy="485140"/>
          </a:xfrm>
          <a:custGeom>
            <a:rect b="b" l="l" r="r" t="t"/>
            <a:pathLst>
              <a:path extrusionOk="0" h="485140" w="487679">
                <a:moveTo>
                  <a:pt x="130886" y="352640"/>
                </a:moveTo>
                <a:lnTo>
                  <a:pt x="130429" y="352158"/>
                </a:lnTo>
                <a:lnTo>
                  <a:pt x="130429" y="352640"/>
                </a:lnTo>
                <a:lnTo>
                  <a:pt x="130886" y="352640"/>
                </a:lnTo>
                <a:close/>
              </a:path>
              <a:path extrusionOk="0" h="485140" w="487679">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 name="Google Shape;16;p9"/>
          <p:cNvPicPr preferRelativeResize="0"/>
          <p:nvPr/>
        </p:nvPicPr>
        <p:blipFill rotWithShape="1">
          <a:blip r:embed="rId3">
            <a:alphaModFix/>
          </a:blip>
          <a:srcRect b="0" l="0" r="0" t="0"/>
          <a:stretch/>
        </p:blipFill>
        <p:spPr>
          <a:xfrm>
            <a:off x="324812" y="347785"/>
            <a:ext cx="114084" cy="114071"/>
          </a:xfrm>
          <a:prstGeom prst="rect">
            <a:avLst/>
          </a:prstGeom>
          <a:noFill/>
          <a:ln>
            <a:noFill/>
          </a:ln>
        </p:spPr>
      </p:pic>
      <p:sp>
        <p:nvSpPr>
          <p:cNvPr id="17" name="Google Shape;17;p9"/>
          <p:cNvSpPr/>
          <p:nvPr/>
        </p:nvSpPr>
        <p:spPr>
          <a:xfrm>
            <a:off x="79171" y="100101"/>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9"/>
          <p:cNvPicPr preferRelativeResize="0"/>
          <p:nvPr/>
        </p:nvPicPr>
        <p:blipFill rotWithShape="1">
          <a:blip r:embed="rId3">
            <a:alphaModFix/>
          </a:blip>
          <a:srcRect b="0" l="0" r="0" t="0"/>
          <a:stretch/>
        </p:blipFill>
        <p:spPr>
          <a:xfrm>
            <a:off x="325663" y="10238718"/>
            <a:ext cx="113512" cy="113525"/>
          </a:xfrm>
          <a:prstGeom prst="rect">
            <a:avLst/>
          </a:prstGeom>
          <a:noFill/>
          <a:ln>
            <a:noFill/>
          </a:ln>
        </p:spPr>
      </p:pic>
      <p:sp>
        <p:nvSpPr>
          <p:cNvPr id="19" name="Google Shape;19;p9"/>
          <p:cNvSpPr/>
          <p:nvPr/>
        </p:nvSpPr>
        <p:spPr>
          <a:xfrm>
            <a:off x="79184" y="10238448"/>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 name="Google Shape;20;p9"/>
          <p:cNvPicPr preferRelativeResize="0"/>
          <p:nvPr/>
        </p:nvPicPr>
        <p:blipFill rotWithShape="1">
          <a:blip r:embed="rId4">
            <a:alphaModFix/>
          </a:blip>
          <a:srcRect b="0" l="0" r="0" t="0"/>
          <a:stretch/>
        </p:blipFill>
        <p:spPr>
          <a:xfrm>
            <a:off x="7119550" y="10232556"/>
            <a:ext cx="114084" cy="114071"/>
          </a:xfrm>
          <a:prstGeom prst="rect">
            <a:avLst/>
          </a:prstGeom>
          <a:noFill/>
          <a:ln>
            <a:noFill/>
          </a:ln>
        </p:spPr>
      </p:pic>
      <p:sp>
        <p:nvSpPr>
          <p:cNvPr id="21" name="Google Shape;21;p9"/>
          <p:cNvSpPr/>
          <p:nvPr/>
        </p:nvSpPr>
        <p:spPr>
          <a:xfrm>
            <a:off x="7119264" y="10232619"/>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9"/>
          <p:cNvSpPr/>
          <p:nvPr/>
        </p:nvSpPr>
        <p:spPr>
          <a:xfrm>
            <a:off x="3714362" y="0"/>
            <a:ext cx="3846195" cy="2433320"/>
          </a:xfrm>
          <a:custGeom>
            <a:rect b="b" l="l" r="r" t="t"/>
            <a:pathLst>
              <a:path extrusionOk="0" h="2433320" w="3846195">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9"/>
          <p:cNvSpPr/>
          <p:nvPr/>
        </p:nvSpPr>
        <p:spPr>
          <a:xfrm>
            <a:off x="0" y="7921396"/>
            <a:ext cx="3555365" cy="2771140"/>
          </a:xfrm>
          <a:custGeom>
            <a:rect b="b" l="l" r="r" t="t"/>
            <a:pathLst>
              <a:path extrusionOk="0" h="2771140" w="3555365">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9"/>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9"/>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descr="Une image contenant texte, capture d’écran, Police, logo&#10;&#10;Description générée automatiquement" id="27" name="Google Shape;27;p9"/>
          <p:cNvPicPr preferRelativeResize="0"/>
          <p:nvPr/>
        </p:nvPicPr>
        <p:blipFill rotWithShape="1">
          <a:blip r:embed="rId5">
            <a:alphaModFix/>
          </a:blip>
          <a:srcRect b="0" l="0" r="0" t="0"/>
          <a:stretch/>
        </p:blipFill>
        <p:spPr>
          <a:xfrm>
            <a:off x="6229772" y="9706976"/>
            <a:ext cx="901278" cy="601205"/>
          </a:xfrm>
          <a:prstGeom prst="rect">
            <a:avLst/>
          </a:prstGeom>
          <a:noFill/>
          <a:ln>
            <a:noFill/>
          </a:ln>
        </p:spPr>
      </p:pic>
      <p:pic>
        <p:nvPicPr>
          <p:cNvPr descr="Une image contenant Police, Graphique, logo, capture d’écran&#10;&#10;Description générée automatiquement" id="28" name="Google Shape;28;p9"/>
          <p:cNvPicPr preferRelativeResize="0"/>
          <p:nvPr/>
        </p:nvPicPr>
        <p:blipFill rotWithShape="1">
          <a:blip r:embed="rId6">
            <a:alphaModFix/>
          </a:blip>
          <a:srcRect b="21586" l="0" r="0" t="19708"/>
          <a:stretch/>
        </p:blipFill>
        <p:spPr>
          <a:xfrm>
            <a:off x="255048" y="9817078"/>
            <a:ext cx="1449455" cy="601205"/>
          </a:xfrm>
          <a:prstGeom prst="rect">
            <a:avLst/>
          </a:prstGeom>
          <a:noFill/>
          <a:ln>
            <a:noFill/>
          </a:ln>
        </p:spPr>
      </p:pic>
      <p:pic>
        <p:nvPicPr>
          <p:cNvPr descr="Une image contenant symbole, cercle, Police, logo&#10;&#10;Description générée automatiquement" id="29" name="Google Shape;29;p9"/>
          <p:cNvPicPr preferRelativeResize="0"/>
          <p:nvPr/>
        </p:nvPicPr>
        <p:blipFill rotWithShape="1">
          <a:blip r:embed="rId7">
            <a:alphaModFix/>
          </a:blip>
          <a:srcRect b="0" l="0" r="0" t="0"/>
          <a:stretch/>
        </p:blipFill>
        <p:spPr>
          <a:xfrm>
            <a:off x="4810377" y="9804728"/>
            <a:ext cx="1241329" cy="4137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30" name="Shape 30"/>
        <p:cNvGrpSpPr/>
        <p:nvPr/>
      </p:nvGrpSpPr>
      <p:grpSpPr>
        <a:xfrm>
          <a:off x="0" y="0"/>
          <a:ext cx="0" cy="0"/>
          <a:chOff x="0" y="0"/>
          <a:chExt cx="0" cy="0"/>
        </a:xfrm>
      </p:grpSpPr>
      <p:sp>
        <p:nvSpPr>
          <p:cNvPr id="31" name="Google Shape;31;p8"/>
          <p:cNvSpPr txBox="1"/>
          <p:nvPr>
            <p:ph type="ctrTitle"/>
          </p:nvPr>
        </p:nvSpPr>
        <p:spPr>
          <a:xfrm>
            <a:off x="567213" y="3314954"/>
            <a:ext cx="6428422" cy="224561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10"/>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378142" y="2459482"/>
            <a:ext cx="3289839"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0"/>
          <p:cNvSpPr txBox="1"/>
          <p:nvPr>
            <p:ph idx="2" type="body"/>
          </p:nvPr>
        </p:nvSpPr>
        <p:spPr>
          <a:xfrm>
            <a:off x="3894867" y="2459482"/>
            <a:ext cx="3289839"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10"/>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11"/>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1"/>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48" name="Shape 48"/>
        <p:cNvGrpSpPr/>
        <p:nvPr/>
      </p:nvGrpSpPr>
      <p:grpSpPr>
        <a:xfrm>
          <a:off x="0" y="0"/>
          <a:ext cx="0" cy="0"/>
          <a:chOff x="0" y="0"/>
          <a:chExt cx="0" cy="0"/>
        </a:xfrm>
      </p:grpSpPr>
      <p:sp>
        <p:nvSpPr>
          <p:cNvPr id="49" name="Google Shape;49;p12"/>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0" name="Google Shape;50;p12"/>
          <p:cNvPicPr preferRelativeResize="0"/>
          <p:nvPr/>
        </p:nvPicPr>
        <p:blipFill rotWithShape="1">
          <a:blip r:embed="rId2">
            <a:alphaModFix/>
          </a:blip>
          <a:srcRect b="0" l="0" r="0" t="0"/>
          <a:stretch/>
        </p:blipFill>
        <p:spPr>
          <a:xfrm>
            <a:off x="326105" y="345938"/>
            <a:ext cx="114084" cy="114071"/>
          </a:xfrm>
          <a:prstGeom prst="rect">
            <a:avLst/>
          </a:prstGeom>
          <a:noFill/>
          <a:ln>
            <a:noFill/>
          </a:ln>
        </p:spPr>
      </p:pic>
      <p:sp>
        <p:nvSpPr>
          <p:cNvPr id="51" name="Google Shape;51;p12"/>
          <p:cNvSpPr/>
          <p:nvPr/>
        </p:nvSpPr>
        <p:spPr>
          <a:xfrm>
            <a:off x="80467" y="98246"/>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2" name="Google Shape;52;p12"/>
          <p:cNvPicPr preferRelativeResize="0"/>
          <p:nvPr/>
        </p:nvPicPr>
        <p:blipFill rotWithShape="1">
          <a:blip r:embed="rId3">
            <a:alphaModFix/>
          </a:blip>
          <a:srcRect b="0" l="0" r="0" t="0"/>
          <a:stretch/>
        </p:blipFill>
        <p:spPr>
          <a:xfrm>
            <a:off x="326956" y="10236872"/>
            <a:ext cx="113512" cy="113525"/>
          </a:xfrm>
          <a:prstGeom prst="rect">
            <a:avLst/>
          </a:prstGeom>
          <a:noFill/>
          <a:ln>
            <a:noFill/>
          </a:ln>
        </p:spPr>
      </p:pic>
      <p:sp>
        <p:nvSpPr>
          <p:cNvPr id="53" name="Google Shape;53;p12"/>
          <p:cNvSpPr/>
          <p:nvPr/>
        </p:nvSpPr>
        <p:spPr>
          <a:xfrm>
            <a:off x="80479" y="10236606"/>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4" name="Google Shape;54;p12"/>
          <p:cNvPicPr preferRelativeResize="0"/>
          <p:nvPr/>
        </p:nvPicPr>
        <p:blipFill rotWithShape="1">
          <a:blip r:embed="rId2">
            <a:alphaModFix/>
          </a:blip>
          <a:srcRect b="0" l="0" r="0" t="0"/>
          <a:stretch/>
        </p:blipFill>
        <p:spPr>
          <a:xfrm>
            <a:off x="7120843" y="10230709"/>
            <a:ext cx="114084" cy="114071"/>
          </a:xfrm>
          <a:prstGeom prst="rect">
            <a:avLst/>
          </a:prstGeom>
          <a:noFill/>
          <a:ln>
            <a:noFill/>
          </a:ln>
        </p:spPr>
      </p:pic>
      <p:sp>
        <p:nvSpPr>
          <p:cNvPr id="55" name="Google Shape;55;p12"/>
          <p:cNvSpPr/>
          <p:nvPr/>
        </p:nvSpPr>
        <p:spPr>
          <a:xfrm>
            <a:off x="7120560" y="10230764"/>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2"/>
          <p:cNvSpPr/>
          <p:nvPr/>
        </p:nvSpPr>
        <p:spPr>
          <a:xfrm>
            <a:off x="3715656" y="0"/>
            <a:ext cx="3844925" cy="2431415"/>
          </a:xfrm>
          <a:custGeom>
            <a:rect b="b" l="l" r="r" t="t"/>
            <a:pathLst>
              <a:path extrusionOk="0" h="2431415" w="3844925">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12"/>
          <p:cNvSpPr/>
          <p:nvPr/>
        </p:nvSpPr>
        <p:spPr>
          <a:xfrm>
            <a:off x="0" y="7919548"/>
            <a:ext cx="3556635" cy="2773045"/>
          </a:xfrm>
          <a:custGeom>
            <a:rect b="b" l="l" r="r" t="t"/>
            <a:pathLst>
              <a:path extrusionOk="0" h="2773045" w="3556635">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2"/>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12"/>
          <p:cNvSpPr/>
          <p:nvPr/>
        </p:nvSpPr>
        <p:spPr>
          <a:xfrm>
            <a:off x="556394" y="927890"/>
            <a:ext cx="6460490" cy="4539615"/>
          </a:xfrm>
          <a:custGeom>
            <a:rect b="b" l="l" r="r" t="t"/>
            <a:pathLst>
              <a:path extrusionOk="0" h="4539615" w="646049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cap="flat" cmpd="sng" w="13575">
            <a:solidFill>
              <a:srgbClr val="F0665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12"/>
          <p:cNvSpPr/>
          <p:nvPr/>
        </p:nvSpPr>
        <p:spPr>
          <a:xfrm>
            <a:off x="547526" y="817119"/>
            <a:ext cx="1802764" cy="215900"/>
          </a:xfrm>
          <a:custGeom>
            <a:rect b="b" l="l" r="r" t="t"/>
            <a:pathLst>
              <a:path extrusionOk="0" h="215900" w="1802764">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12"/>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2"/>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7"/>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000" u="sng" cap="none" strike="noStrike">
                <a:solidFill>
                  <a:srgbClr val="36393B"/>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7"/>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7"/>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reseau-canope.fr/fileadmin/user_upload/Academies-ateliers/DT_Bretagne_Pays-de-la-Loire_BPL/Academie_Rennes/Technique_du_World_Cafe_-_clef_en_main.pdf" TargetMode="External"/><Relationship Id="rId4" Type="http://schemas.openxmlformats.org/officeDocument/2006/relationships/hyperlink" Target="https://www.metacartes.cc/faire-ensemble/recettes/world-cafe/" TargetMode="External"/><Relationship Id="rId9" Type="http://schemas.openxmlformats.org/officeDocument/2006/relationships/hyperlink" Target="http://www.learninglab-network.com/" TargetMode="External"/><Relationship Id="rId5" Type="http://schemas.openxmlformats.org/officeDocument/2006/relationships/hyperlink" Target="https://podeduc.apps.education.fr/video/23027-world_cafe-site-webmp4/2fef3776c95714ab112bd9d29f56fdb32d07807cc1522dcee7fffc62b2cfaefa/" TargetMode="External"/><Relationship Id="rId6" Type="http://schemas.openxmlformats.org/officeDocument/2006/relationships/hyperlink" Target="https://podeduc.apps.education.fr/video/23027-world_cafe-site-webmp4/2fef3776c95714ab112bd9d29f56fdb32d07807cc1522dcee7fffc62b2cfaefa/" TargetMode="External"/><Relationship Id="rId7" Type="http://schemas.openxmlformats.org/officeDocument/2006/relationships/hyperlink" Target="http://tinyurl.com/2wwb42rf" TargetMode="External"/><Relationship Id="rId8" Type="http://schemas.openxmlformats.org/officeDocument/2006/relationships/hyperlink" Target="mailto:contact@learninglab-networ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b="0" l="0" r="0" t="0"/>
          <a:stretch/>
        </p:blipFill>
        <p:spPr>
          <a:xfrm>
            <a:off x="968169" y="7370152"/>
            <a:ext cx="3037345" cy="2244864"/>
          </a:xfrm>
          <a:prstGeom prst="rect">
            <a:avLst/>
          </a:prstGeom>
          <a:noFill/>
          <a:ln>
            <a:noFill/>
          </a:ln>
        </p:spPr>
      </p:pic>
      <p:sp>
        <p:nvSpPr>
          <p:cNvPr id="69" name="Google Shape;69;p3"/>
          <p:cNvSpPr/>
          <p:nvPr/>
        </p:nvSpPr>
        <p:spPr>
          <a:xfrm>
            <a:off x="586850" y="7182400"/>
            <a:ext cx="3958800" cy="2695800"/>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70" name="Google Shape;70;p3"/>
          <p:cNvSpPr/>
          <p:nvPr/>
        </p:nvSpPr>
        <p:spPr>
          <a:xfrm>
            <a:off x="551857" y="7031385"/>
            <a:ext cx="787007" cy="23875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5999" marR="0" rtl="0" algn="l">
              <a:lnSpc>
                <a:spcPct val="100000"/>
              </a:lnSpc>
              <a:spcBef>
                <a:spcPts val="0"/>
              </a:spcBef>
              <a:spcAft>
                <a:spcPts val="0"/>
              </a:spcAft>
              <a:buClr>
                <a:srgbClr val="000000"/>
              </a:buClr>
              <a:buSzPts val="1200"/>
              <a:buFont typeface="Arial"/>
              <a:buNone/>
            </a:pPr>
            <a:r>
              <a:rPr i="0" lang="fr-FR" sz="1200" u="none" cap="none" strike="noStrike">
                <a:solidFill>
                  <a:schemeClr val="dk1"/>
                </a:solidFill>
                <a:latin typeface="Calibri"/>
                <a:ea typeface="Calibri"/>
                <a:cs typeface="Calibri"/>
                <a:sym typeface="Calibri"/>
              </a:rPr>
              <a:t>Illustration</a:t>
            </a:r>
            <a:endParaRPr i="0" sz="1200" u="none" cap="none" strike="noStrike">
              <a:solidFill>
                <a:schemeClr val="dk1"/>
              </a:solidFill>
              <a:latin typeface="Calibri"/>
              <a:ea typeface="Calibri"/>
              <a:cs typeface="Calibri"/>
              <a:sym typeface="Calibri"/>
            </a:endParaRPr>
          </a:p>
        </p:txBody>
      </p:sp>
      <p:sp>
        <p:nvSpPr>
          <p:cNvPr id="71" name="Google Shape;71;p3"/>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chemeClr val="lt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72" name="Google Shape;72;p3"/>
          <p:cNvSpPr txBox="1"/>
          <p:nvPr/>
        </p:nvSpPr>
        <p:spPr>
          <a:xfrm>
            <a:off x="4713315" y="7759741"/>
            <a:ext cx="2299288" cy="1197764"/>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 L’intelligence collective est l’art de maximiser simultanément la liberté créatrice et l’efficacité collaborative.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br>
              <a:rPr b="0" i="0" lang="fr-FR" sz="1100" u="none" cap="none" strike="noStrike">
                <a:solidFill>
                  <a:schemeClr val="dk1"/>
                </a:solidFill>
                <a:latin typeface="Calibri"/>
                <a:ea typeface="Calibri"/>
                <a:cs typeface="Calibri"/>
                <a:sym typeface="Calibri"/>
              </a:rPr>
            </a:br>
            <a:r>
              <a:rPr b="0" i="0" lang="fr-FR" sz="1100" u="none" cap="none" strike="noStrike">
                <a:solidFill>
                  <a:schemeClr val="dk1"/>
                </a:solidFill>
                <a:latin typeface="Calibri"/>
                <a:ea typeface="Calibri"/>
                <a:cs typeface="Calibri"/>
                <a:sym typeface="Calibri"/>
              </a:rPr>
              <a:t>Pierre LÉVY, philosophe, sociologue et chercheur en sciences de l'information et de la communication</a:t>
            </a:r>
            <a:endParaRPr b="0" i="0" sz="1400" u="none" cap="none" strike="noStrike">
              <a:solidFill>
                <a:srgbClr val="000000"/>
              </a:solidFill>
              <a:latin typeface="Arial"/>
              <a:ea typeface="Arial"/>
              <a:cs typeface="Arial"/>
              <a:sym typeface="Arial"/>
            </a:endParaRPr>
          </a:p>
        </p:txBody>
      </p:sp>
      <p:sp>
        <p:nvSpPr>
          <p:cNvPr id="73" name="Google Shape;73;p3"/>
          <p:cNvSpPr txBox="1"/>
          <p:nvPr/>
        </p:nvSpPr>
        <p:spPr>
          <a:xfrm>
            <a:off x="1175550" y="9616724"/>
            <a:ext cx="25617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i="1" lang="fr-FR" sz="1100">
                <a:solidFill>
                  <a:schemeClr val="dk1"/>
                </a:solidFill>
                <a:latin typeface="Calibri"/>
                <a:ea typeface="Calibri"/>
                <a:cs typeface="Calibri"/>
                <a:sym typeface="Calibri"/>
              </a:rPr>
              <a:t>Photo générée par Copilot</a:t>
            </a:r>
            <a:endParaRPr b="0" i="1" sz="1400" u="none" cap="none" strike="noStrike">
              <a:solidFill>
                <a:schemeClr val="dk1"/>
              </a:solidFill>
              <a:latin typeface="Arial"/>
              <a:ea typeface="Arial"/>
              <a:cs typeface="Arial"/>
              <a:sym typeface="Arial"/>
            </a:endParaRPr>
          </a:p>
        </p:txBody>
      </p:sp>
      <p:sp>
        <p:nvSpPr>
          <p:cNvPr id="74" name="Google Shape;74;p3"/>
          <p:cNvSpPr/>
          <p:nvPr/>
        </p:nvSpPr>
        <p:spPr>
          <a:xfrm>
            <a:off x="543859" y="1246201"/>
            <a:ext cx="1339678"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#Débat</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522920" y="1596177"/>
            <a:ext cx="104553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#Convivialité</a:t>
            </a:r>
            <a:endParaRPr b="0" i="0" sz="1400" u="none" cap="none" strike="noStrike">
              <a:solidFill>
                <a:srgbClr val="000000"/>
              </a:solidFill>
              <a:latin typeface="Arial"/>
              <a:ea typeface="Arial"/>
              <a:cs typeface="Arial"/>
              <a:sym typeface="Arial"/>
            </a:endParaRPr>
          </a:p>
        </p:txBody>
      </p:sp>
      <p:sp>
        <p:nvSpPr>
          <p:cNvPr id="76" name="Google Shape;76;p3"/>
          <p:cNvSpPr/>
          <p:nvPr/>
        </p:nvSpPr>
        <p:spPr>
          <a:xfrm>
            <a:off x="1948448" y="1246201"/>
            <a:ext cx="1547608"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#Partage</a:t>
            </a:r>
            <a:endParaRPr b="0" i="0" sz="1400" u="none" cap="none" strike="noStrike">
              <a:solidFill>
                <a:srgbClr val="000000"/>
              </a:solidFill>
              <a:latin typeface="Arial"/>
              <a:ea typeface="Arial"/>
              <a:cs typeface="Arial"/>
              <a:sym typeface="Arial"/>
            </a:endParaRPr>
          </a:p>
        </p:txBody>
      </p:sp>
      <p:sp>
        <p:nvSpPr>
          <p:cNvPr id="77" name="Google Shape;77;p3"/>
          <p:cNvSpPr/>
          <p:nvPr/>
        </p:nvSpPr>
        <p:spPr>
          <a:xfrm>
            <a:off x="1636549" y="1596175"/>
            <a:ext cx="1859400" cy="22380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#Fécondation</a:t>
            </a:r>
            <a:r>
              <a:rPr lang="fr-FR" sz="1200">
                <a:solidFill>
                  <a:schemeClr val="lt1"/>
                </a:solidFill>
                <a:latin typeface="Calibri"/>
                <a:ea typeface="Calibri"/>
                <a:cs typeface="Calibri"/>
                <a:sym typeface="Calibri"/>
              </a:rPr>
              <a:t>D</a:t>
            </a:r>
            <a:r>
              <a:rPr b="0" i="0" lang="fr-FR" sz="1200" u="none" cap="none" strike="noStrike">
                <a:solidFill>
                  <a:schemeClr val="lt1"/>
                </a:solidFill>
                <a:latin typeface="Calibri"/>
                <a:ea typeface="Calibri"/>
                <a:cs typeface="Calibri"/>
                <a:sym typeface="Calibri"/>
              </a:rPr>
              <a:t>es</a:t>
            </a:r>
            <a:r>
              <a:rPr lang="fr-FR" sz="1200">
                <a:solidFill>
                  <a:schemeClr val="lt1"/>
                </a:solidFill>
                <a:latin typeface="Calibri"/>
                <a:ea typeface="Calibri"/>
                <a:cs typeface="Calibri"/>
                <a:sym typeface="Calibri"/>
              </a:rPr>
              <a:t>I</a:t>
            </a:r>
            <a:r>
              <a:rPr b="0" i="0" lang="fr-FR" sz="1200" u="none" cap="none" strike="noStrike">
                <a:solidFill>
                  <a:schemeClr val="lt1"/>
                </a:solidFill>
                <a:latin typeface="Calibri"/>
                <a:ea typeface="Calibri"/>
                <a:cs typeface="Calibri"/>
                <a:sym typeface="Calibri"/>
              </a:rPr>
              <a:t>dées</a:t>
            </a:r>
            <a:endParaRPr b="0" i="0" sz="1200" u="none" cap="none" strike="noStrike">
              <a:solidFill>
                <a:schemeClr val="lt1"/>
              </a:solidFill>
              <a:latin typeface="Calibri"/>
              <a:ea typeface="Calibri"/>
              <a:cs typeface="Calibri"/>
              <a:sym typeface="Calibri"/>
            </a:endParaRPr>
          </a:p>
        </p:txBody>
      </p:sp>
      <p:grpSp>
        <p:nvGrpSpPr>
          <p:cNvPr id="78" name="Google Shape;78;p3"/>
          <p:cNvGrpSpPr/>
          <p:nvPr/>
        </p:nvGrpSpPr>
        <p:grpSpPr>
          <a:xfrm>
            <a:off x="4443397" y="577872"/>
            <a:ext cx="2569206" cy="223902"/>
            <a:chOff x="4367196" y="512585"/>
            <a:chExt cx="2569206" cy="223902"/>
          </a:xfrm>
        </p:grpSpPr>
        <p:sp>
          <p:nvSpPr>
            <p:cNvPr id="79" name="Google Shape;79;p3"/>
            <p:cNvSpPr/>
            <p:nvPr/>
          </p:nvSpPr>
          <p:spPr>
            <a:xfrm>
              <a:off x="4367196" y="512585"/>
              <a:ext cx="2569206"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Calibri"/>
                  <a:ea typeface="Calibri"/>
                  <a:cs typeface="Calibri"/>
                  <a:sym typeface="Calibri"/>
                </a:rPr>
                <a:t>Durée</a:t>
              </a:r>
              <a:endParaRPr b="1" i="0" sz="1400" u="none" cap="none" strike="noStrike">
                <a:solidFill>
                  <a:schemeClr val="dk1"/>
                </a:solidFill>
                <a:latin typeface="Arial"/>
                <a:ea typeface="Arial"/>
                <a:cs typeface="Arial"/>
                <a:sym typeface="Arial"/>
              </a:endParaRPr>
            </a:p>
          </p:txBody>
        </p:sp>
        <p:sp>
          <p:nvSpPr>
            <p:cNvPr id="80" name="Google Shape;80;p3"/>
            <p:cNvSpPr/>
            <p:nvPr/>
          </p:nvSpPr>
          <p:spPr>
            <a:xfrm>
              <a:off x="4924425" y="531741"/>
              <a:ext cx="1978024"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60 – 120 min</a:t>
              </a:r>
              <a:endParaRPr b="0" i="0" sz="1400" u="none" cap="none" strike="noStrike">
                <a:solidFill>
                  <a:srgbClr val="000000"/>
                </a:solidFill>
                <a:latin typeface="Arial"/>
                <a:ea typeface="Arial"/>
                <a:cs typeface="Arial"/>
                <a:sym typeface="Arial"/>
              </a:endParaRPr>
            </a:p>
          </p:txBody>
        </p:sp>
      </p:grpSp>
      <p:grpSp>
        <p:nvGrpSpPr>
          <p:cNvPr id="81" name="Google Shape;81;p3"/>
          <p:cNvGrpSpPr/>
          <p:nvPr/>
        </p:nvGrpSpPr>
        <p:grpSpPr>
          <a:xfrm>
            <a:off x="4440000" y="855598"/>
            <a:ext cx="2572603" cy="223902"/>
            <a:chOff x="4367196" y="512585"/>
            <a:chExt cx="2572603" cy="223902"/>
          </a:xfrm>
        </p:grpSpPr>
        <p:sp>
          <p:nvSpPr>
            <p:cNvPr id="82" name="Google Shape;82;p3"/>
            <p:cNvSpPr/>
            <p:nvPr/>
          </p:nvSpPr>
          <p:spPr>
            <a:xfrm>
              <a:off x="4367196" y="512585"/>
              <a:ext cx="2572603"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Calibri"/>
                  <a:ea typeface="Calibri"/>
                  <a:cs typeface="Calibri"/>
                  <a:sym typeface="Calibri"/>
                </a:rPr>
                <a:t>Participants</a:t>
              </a:r>
              <a:endParaRPr b="1" i="0" sz="1400" u="none" cap="none" strike="noStrike">
                <a:solidFill>
                  <a:schemeClr val="dk1"/>
                </a:solidFill>
                <a:latin typeface="Arial"/>
                <a:ea typeface="Arial"/>
                <a:cs typeface="Arial"/>
                <a:sym typeface="Arial"/>
              </a:endParaRPr>
            </a:p>
          </p:txBody>
        </p:sp>
        <p:sp>
          <p:nvSpPr>
            <p:cNvPr id="83" name="Google Shape;83;p3"/>
            <p:cNvSpPr/>
            <p:nvPr/>
          </p:nvSpPr>
          <p:spPr>
            <a:xfrm>
              <a:off x="5249398" y="532339"/>
              <a:ext cx="1656448"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10 </a:t>
              </a:r>
              <a:r>
                <a:rPr lang="fr-FR" sz="1200">
                  <a:solidFill>
                    <a:schemeClr val="dk1"/>
                  </a:solidFill>
                  <a:latin typeface="Calibri"/>
                  <a:ea typeface="Calibri"/>
                  <a:cs typeface="Calibri"/>
                  <a:sym typeface="Calibri"/>
                </a:rPr>
                <a:t>à</a:t>
              </a:r>
              <a:r>
                <a:rPr b="0" i="0" lang="fr-FR" sz="1200" u="none" cap="none" strike="noStrike">
                  <a:solidFill>
                    <a:schemeClr val="dk1"/>
                  </a:solidFill>
                  <a:latin typeface="Calibri"/>
                  <a:ea typeface="Calibri"/>
                  <a:cs typeface="Calibri"/>
                  <a:sym typeface="Calibri"/>
                </a:rPr>
                <a:t> 100</a:t>
              </a:r>
              <a:endParaRPr b="0" i="0" sz="1400" u="none" cap="none" strike="noStrike">
                <a:solidFill>
                  <a:srgbClr val="000000"/>
                </a:solidFill>
                <a:latin typeface="Arial"/>
                <a:ea typeface="Arial"/>
                <a:cs typeface="Arial"/>
                <a:sym typeface="Arial"/>
              </a:endParaRPr>
            </a:p>
          </p:txBody>
        </p:sp>
      </p:grpSp>
      <p:grpSp>
        <p:nvGrpSpPr>
          <p:cNvPr id="84" name="Google Shape;84;p3"/>
          <p:cNvGrpSpPr/>
          <p:nvPr/>
        </p:nvGrpSpPr>
        <p:grpSpPr>
          <a:xfrm>
            <a:off x="543850" y="2105385"/>
            <a:ext cx="6468745" cy="1255726"/>
            <a:chOff x="543859" y="2105339"/>
            <a:chExt cx="6468745" cy="1481158"/>
          </a:xfrm>
        </p:grpSpPr>
        <p:sp>
          <p:nvSpPr>
            <p:cNvPr id="85" name="Google Shape;85;p3"/>
            <p:cNvSpPr/>
            <p:nvPr/>
          </p:nvSpPr>
          <p:spPr>
            <a:xfrm>
              <a:off x="551856" y="2303797"/>
              <a:ext cx="6460748" cy="1282700"/>
            </a:xfrm>
            <a:prstGeom prst="roundRect">
              <a:avLst>
                <a:gd fmla="val 4824"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Inspiré de la vie des cafés où les clients peuvent </a:t>
              </a:r>
              <a:r>
                <a:rPr b="1" i="0" lang="fr-FR" sz="1100" u="none" cap="none" strike="noStrike">
                  <a:solidFill>
                    <a:schemeClr val="dk1"/>
                  </a:solidFill>
                  <a:latin typeface="Calibri"/>
                  <a:ea typeface="Calibri"/>
                  <a:cs typeface="Calibri"/>
                  <a:sym typeface="Calibri"/>
                </a:rPr>
                <a:t>échanger et débattre </a:t>
              </a:r>
              <a:r>
                <a:rPr b="0" i="0" lang="fr-FR" sz="1100" u="none" cap="none" strike="noStrike">
                  <a:solidFill>
                    <a:schemeClr val="dk1"/>
                  </a:solidFill>
                  <a:latin typeface="Calibri"/>
                  <a:ea typeface="Calibri"/>
                  <a:cs typeface="Calibri"/>
                  <a:sym typeface="Calibri"/>
                </a:rPr>
                <a:t>d’une question en petits groupes, de manière détendue, bienveillante et dynamique, le World Café donne l’opportunité de changer facilement la posture d’apprentissage. Il permet d’</a:t>
              </a:r>
              <a:r>
                <a:rPr b="1" i="0" lang="fr-FR" sz="1100" u="none" cap="none" strike="noStrike">
                  <a:solidFill>
                    <a:schemeClr val="dk1"/>
                  </a:solidFill>
                  <a:latin typeface="Calibri"/>
                  <a:ea typeface="Calibri"/>
                  <a:cs typeface="Calibri"/>
                  <a:sym typeface="Calibri"/>
                </a:rPr>
                <a:t>amorcer un sujet complexe </a:t>
              </a:r>
              <a:r>
                <a:rPr b="0" i="0" lang="fr-FR" sz="1100" u="none" cap="none" strike="noStrike">
                  <a:solidFill>
                    <a:schemeClr val="dk1"/>
                  </a:solidFill>
                  <a:latin typeface="Calibri"/>
                  <a:ea typeface="Calibri"/>
                  <a:cs typeface="Calibri"/>
                  <a:sym typeface="Calibri"/>
                </a:rPr>
                <a:t>ou polémique grâce à la confrontation des idées en petits groupes. Cette technique d’animation vise à </a:t>
              </a:r>
              <a:r>
                <a:rPr b="1" i="0" lang="fr-FR" sz="1100" u="none" cap="none" strike="noStrike">
                  <a:solidFill>
                    <a:schemeClr val="dk1"/>
                  </a:solidFill>
                  <a:latin typeface="Calibri"/>
                  <a:ea typeface="Calibri"/>
                  <a:cs typeface="Calibri"/>
                  <a:sym typeface="Calibri"/>
                </a:rPr>
                <a:t>faciliter un dialogue constructif</a:t>
              </a:r>
              <a:r>
                <a:rPr b="0" i="0" lang="fr-FR" sz="1100" u="none" cap="none" strike="noStrike">
                  <a:solidFill>
                    <a:schemeClr val="dk1"/>
                  </a:solidFill>
                  <a:latin typeface="Calibri"/>
                  <a:ea typeface="Calibri"/>
                  <a:cs typeface="Calibri"/>
                  <a:sym typeface="Calibri"/>
                </a:rPr>
                <a:t>, ainsi que le </a:t>
              </a:r>
              <a:r>
                <a:rPr b="1" i="0" lang="fr-FR" sz="1100" u="none" cap="none" strike="noStrike">
                  <a:solidFill>
                    <a:schemeClr val="dk1"/>
                  </a:solidFill>
                  <a:latin typeface="Calibri"/>
                  <a:ea typeface="Calibri"/>
                  <a:cs typeface="Calibri"/>
                  <a:sym typeface="Calibri"/>
                </a:rPr>
                <a:t>partage de connaissances et d’idées</a:t>
              </a:r>
              <a:r>
                <a:rPr b="0" i="0" lang="fr-FR" sz="1100" u="none" cap="none" strike="noStrike">
                  <a:solidFill>
                    <a:schemeClr val="dk1"/>
                  </a:solidFill>
                  <a:latin typeface="Calibri"/>
                  <a:ea typeface="Calibri"/>
                  <a:cs typeface="Calibri"/>
                  <a:sym typeface="Calibri"/>
                </a:rPr>
                <a:t>.</a:t>
              </a:r>
              <a:endParaRPr b="1" i="0" sz="1100" u="none" cap="none" strike="noStrike">
                <a:solidFill>
                  <a:schemeClr val="dk1"/>
                </a:solidFill>
                <a:latin typeface="Calibri"/>
                <a:ea typeface="Calibri"/>
                <a:cs typeface="Calibri"/>
                <a:sym typeface="Calibri"/>
              </a:endParaRPr>
            </a:p>
          </p:txBody>
        </p:sp>
        <p:sp>
          <p:nvSpPr>
            <p:cNvPr id="86" name="Google Shape;86;p3"/>
            <p:cNvSpPr/>
            <p:nvPr/>
          </p:nvSpPr>
          <p:spPr>
            <a:xfrm>
              <a:off x="543859" y="2105339"/>
              <a:ext cx="864193"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cap="flat" cmpd="sng" w="9525">
              <a:solidFill>
                <a:srgbClr val="F06657"/>
              </a:solidFill>
              <a:prstDash val="solid"/>
              <a:round/>
              <a:headEnd len="sm" w="sm" type="none"/>
              <a:tailEnd len="sm" w="sm" type="none"/>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i="0" lang="fr-FR" sz="1200" u="none" cap="none" strike="noStrike">
                  <a:solidFill>
                    <a:schemeClr val="dk1"/>
                  </a:solidFill>
                  <a:latin typeface="Calibri"/>
                  <a:ea typeface="Calibri"/>
                  <a:cs typeface="Calibri"/>
                  <a:sym typeface="Calibri"/>
                </a:rPr>
                <a:t>Description</a:t>
              </a:r>
              <a:endParaRPr i="0" sz="1200" u="none" cap="none" strike="noStrike">
                <a:solidFill>
                  <a:schemeClr val="dk1"/>
                </a:solidFill>
                <a:latin typeface="Calibri"/>
                <a:ea typeface="Calibri"/>
                <a:cs typeface="Calibri"/>
                <a:sym typeface="Calibri"/>
              </a:endParaRPr>
            </a:p>
          </p:txBody>
        </p:sp>
      </p:grpSp>
      <p:grpSp>
        <p:nvGrpSpPr>
          <p:cNvPr id="87" name="Google Shape;87;p3"/>
          <p:cNvGrpSpPr/>
          <p:nvPr/>
        </p:nvGrpSpPr>
        <p:grpSpPr>
          <a:xfrm>
            <a:off x="4456569" y="1247744"/>
            <a:ext cx="2556034" cy="974755"/>
            <a:chOff x="4456569" y="1247745"/>
            <a:chExt cx="2556034" cy="901362"/>
          </a:xfrm>
        </p:grpSpPr>
        <p:sp>
          <p:nvSpPr>
            <p:cNvPr id="88" name="Google Shape;88;p3"/>
            <p:cNvSpPr/>
            <p:nvPr/>
          </p:nvSpPr>
          <p:spPr>
            <a:xfrm>
              <a:off x="4465238" y="1438705"/>
              <a:ext cx="2547365" cy="710402"/>
            </a:xfrm>
            <a:prstGeom prst="roundRect">
              <a:avLst>
                <a:gd fmla="val 9663"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89" name="Google Shape;89;p3"/>
            <p:cNvSpPr/>
            <p:nvPr/>
          </p:nvSpPr>
          <p:spPr>
            <a:xfrm>
              <a:off x="4456569" y="1247745"/>
              <a:ext cx="1224915"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Calibri"/>
                  <a:ea typeface="Calibri"/>
                  <a:cs typeface="Calibri"/>
                  <a:sym typeface="Calibri"/>
                </a:rPr>
                <a:t>Équipements clés</a:t>
              </a:r>
              <a:endParaRPr b="1" i="0" sz="1200" u="none" cap="none" strike="noStrike">
                <a:solidFill>
                  <a:schemeClr val="dk1"/>
                </a:solidFill>
                <a:latin typeface="Calibri"/>
                <a:ea typeface="Calibri"/>
                <a:cs typeface="Calibri"/>
                <a:sym typeface="Calibri"/>
              </a:endParaRPr>
            </a:p>
          </p:txBody>
        </p:sp>
      </p:grpSp>
      <p:grpSp>
        <p:nvGrpSpPr>
          <p:cNvPr id="90" name="Google Shape;90;p3"/>
          <p:cNvGrpSpPr/>
          <p:nvPr/>
        </p:nvGrpSpPr>
        <p:grpSpPr>
          <a:xfrm>
            <a:off x="3917613" y="3654671"/>
            <a:ext cx="3094990" cy="3308524"/>
            <a:chOff x="3917613" y="3654671"/>
            <a:chExt cx="3094990" cy="3308524"/>
          </a:xfrm>
        </p:grpSpPr>
        <p:sp>
          <p:nvSpPr>
            <p:cNvPr id="91" name="Google Shape;91;p3"/>
            <p:cNvSpPr/>
            <p:nvPr/>
          </p:nvSpPr>
          <p:spPr>
            <a:xfrm>
              <a:off x="3923558" y="3844270"/>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92" name="Google Shape;92;p3"/>
            <p:cNvSpPr/>
            <p:nvPr/>
          </p:nvSpPr>
          <p:spPr>
            <a:xfrm>
              <a:off x="3917613" y="3654671"/>
              <a:ext cx="1689437"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i="0" lang="fr-FR" sz="1200" u="none" cap="none" strike="noStrike">
                  <a:solidFill>
                    <a:schemeClr val="dk1"/>
                  </a:solidFill>
                  <a:latin typeface="Calibri"/>
                  <a:ea typeface="Calibri"/>
                  <a:cs typeface="Calibri"/>
                  <a:sym typeface="Calibri"/>
                </a:rPr>
                <a:t>Configuration de l’espace</a:t>
              </a:r>
              <a:endParaRPr i="0" sz="1200" u="none" cap="none" strike="noStrike">
                <a:solidFill>
                  <a:schemeClr val="dk1"/>
                </a:solidFill>
                <a:latin typeface="Calibri"/>
                <a:ea typeface="Calibri"/>
                <a:cs typeface="Calibri"/>
                <a:sym typeface="Calibri"/>
              </a:endParaRPr>
            </a:p>
          </p:txBody>
        </p:sp>
      </p:grpSp>
      <p:grpSp>
        <p:nvGrpSpPr>
          <p:cNvPr id="93" name="Google Shape;93;p3"/>
          <p:cNvGrpSpPr/>
          <p:nvPr/>
        </p:nvGrpSpPr>
        <p:grpSpPr>
          <a:xfrm>
            <a:off x="551854" y="3667100"/>
            <a:ext cx="3089047" cy="3296094"/>
            <a:chOff x="551854" y="3667100"/>
            <a:chExt cx="3089047" cy="3296094"/>
          </a:xfrm>
        </p:grpSpPr>
        <p:sp>
          <p:nvSpPr>
            <p:cNvPr id="94" name="Google Shape;94;p3"/>
            <p:cNvSpPr/>
            <p:nvPr/>
          </p:nvSpPr>
          <p:spPr>
            <a:xfrm>
              <a:off x="551856" y="3844269"/>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508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5080" rtl="0" algn="l">
                <a:lnSpc>
                  <a:spcPct val="100000"/>
                </a:lnSpc>
                <a:spcBef>
                  <a:spcPts val="100"/>
                </a:spcBef>
                <a:spcAft>
                  <a:spcPts val="0"/>
                </a:spcAft>
                <a:buClr>
                  <a:srgbClr val="000000"/>
                </a:buClr>
                <a:buSzPts val="1100"/>
                <a:buFont typeface="Arial"/>
                <a:buNone/>
              </a:pPr>
              <a:r>
                <a:rPr b="1" lang="fr-FR" sz="1100">
                  <a:solidFill>
                    <a:srgbClr val="F17062"/>
                  </a:solidFill>
                  <a:latin typeface="Calibri"/>
                  <a:ea typeface="Calibri"/>
                  <a:cs typeface="Calibri"/>
                  <a:sym typeface="Calibri"/>
                </a:rPr>
                <a:t>Objectifs d’apprentissage :</a:t>
              </a:r>
              <a:endParaRPr b="1" i="0" sz="1100" u="none" cap="none" strike="noStrike">
                <a:solidFill>
                  <a:srgbClr val="F170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fr-FR" sz="1100" u="none" cap="none" strike="noStrike">
                  <a:solidFill>
                    <a:schemeClr val="dk1"/>
                  </a:solidFill>
                  <a:latin typeface="Calibri"/>
                  <a:ea typeface="Calibri"/>
                  <a:cs typeface="Calibri"/>
                  <a:sym typeface="Calibri"/>
                </a:rPr>
                <a:t>Formuler </a:t>
              </a:r>
              <a:r>
                <a:rPr b="0" i="0" lang="fr-FR" sz="1100" u="none" cap="none" strike="noStrike">
                  <a:solidFill>
                    <a:schemeClr val="dk1"/>
                  </a:solidFill>
                  <a:latin typeface="Calibri"/>
                  <a:ea typeface="Calibri"/>
                  <a:cs typeface="Calibri"/>
                  <a:sym typeface="Calibri"/>
                </a:rPr>
                <a:t>collectivement des idées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fr-FR" sz="1100" u="none" cap="none" strike="noStrike">
                  <a:solidFill>
                    <a:schemeClr val="dk1"/>
                  </a:solidFill>
                  <a:latin typeface="Calibri"/>
                  <a:ea typeface="Calibri"/>
                  <a:cs typeface="Calibri"/>
                  <a:sym typeface="Calibri"/>
                </a:rPr>
                <a:t>Participer </a:t>
              </a:r>
              <a:r>
                <a:rPr b="0" i="0" lang="fr-FR" sz="1100" u="none" cap="none" strike="noStrike">
                  <a:solidFill>
                    <a:schemeClr val="dk1"/>
                  </a:solidFill>
                  <a:latin typeface="Calibri"/>
                  <a:ea typeface="Calibri"/>
                  <a:cs typeface="Calibri"/>
                  <a:sym typeface="Calibri"/>
                </a:rPr>
                <a:t>à un dialogue constructif</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fr-FR" sz="1100" u="none" cap="none" strike="noStrike">
                  <a:solidFill>
                    <a:schemeClr val="dk1"/>
                  </a:solidFill>
                  <a:latin typeface="Calibri"/>
                  <a:ea typeface="Calibri"/>
                  <a:cs typeface="Calibri"/>
                  <a:sym typeface="Calibri"/>
                </a:rPr>
                <a:t>Développer </a:t>
              </a:r>
              <a:r>
                <a:rPr lang="fr-FR" sz="1100">
                  <a:solidFill>
                    <a:schemeClr val="dk1"/>
                  </a:solidFill>
                  <a:latin typeface="Calibri"/>
                  <a:ea typeface="Calibri"/>
                  <a:cs typeface="Calibri"/>
                  <a:sym typeface="Calibri"/>
                </a:rPr>
                <a:t>l’</a:t>
              </a:r>
              <a:r>
                <a:rPr b="0" i="0" lang="fr-FR" sz="1100" u="none" cap="none" strike="noStrike">
                  <a:solidFill>
                    <a:schemeClr val="dk1"/>
                  </a:solidFill>
                  <a:latin typeface="Calibri"/>
                  <a:ea typeface="Calibri"/>
                  <a:cs typeface="Calibri"/>
                  <a:sym typeface="Calibri"/>
                </a:rPr>
                <a:t>implication </a:t>
              </a:r>
              <a:r>
                <a:rPr lang="fr-FR" sz="1100">
                  <a:solidFill>
                    <a:schemeClr val="dk1"/>
                  </a:solidFill>
                  <a:latin typeface="Calibri"/>
                  <a:ea typeface="Calibri"/>
                  <a:cs typeface="Calibri"/>
                  <a:sym typeface="Calibri"/>
                </a:rPr>
                <a:t>des personnes apprenantes </a:t>
              </a:r>
              <a:r>
                <a:rPr b="0" i="0" lang="fr-FR" sz="1100" u="none" cap="none" strike="noStrike">
                  <a:solidFill>
                    <a:schemeClr val="dk1"/>
                  </a:solidFill>
                  <a:latin typeface="Calibri"/>
                  <a:ea typeface="Calibri"/>
                  <a:cs typeface="Calibri"/>
                  <a:sym typeface="Calibri"/>
                </a:rPr>
                <a:t>dans la réflexion d’un sujet difficile</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5080" rtl="0" algn="l">
                <a:spcBef>
                  <a:spcPts val="100"/>
                </a:spcBef>
                <a:spcAft>
                  <a:spcPts val="0"/>
                </a:spcAft>
                <a:buClr>
                  <a:schemeClr val="dk1"/>
                </a:buClr>
                <a:buSzPts val="1100"/>
                <a:buFont typeface="Arial"/>
                <a:buNone/>
              </a:pPr>
              <a:r>
                <a:rPr b="1" lang="fr-FR" sz="1100">
                  <a:solidFill>
                    <a:srgbClr val="F17062"/>
                  </a:solidFill>
                  <a:latin typeface="Calibri"/>
                  <a:ea typeface="Calibri"/>
                  <a:cs typeface="Calibri"/>
                  <a:sym typeface="Calibri"/>
                </a:rPr>
                <a:t>Objectifs de l’activité :</a:t>
              </a:r>
              <a:endParaRPr b="1" sz="1100">
                <a:solidFill>
                  <a:srgbClr val="F17062"/>
                </a:solidFill>
                <a:latin typeface="Calibri"/>
                <a:ea typeface="Calibri"/>
                <a:cs typeface="Calibri"/>
                <a:sym typeface="Calibri"/>
              </a:endParaRPr>
            </a:p>
            <a:p>
              <a:pPr indent="0" lvl="0" marL="0" marR="5080" rtl="0" algn="l">
                <a:spcBef>
                  <a:spcPts val="100"/>
                </a:spcBef>
                <a:spcAft>
                  <a:spcPts val="0"/>
                </a:spcAft>
                <a:buClr>
                  <a:schemeClr val="dk1"/>
                </a:buClr>
                <a:buSzPts val="1100"/>
                <a:buFont typeface="Arial"/>
                <a:buNone/>
              </a:pPr>
              <a:r>
                <a:t/>
              </a:r>
              <a:endParaRPr b="1" sz="1100">
                <a:solidFill>
                  <a:srgbClr val="F1706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fr-FR" sz="1100">
                  <a:solidFill>
                    <a:schemeClr val="dk1"/>
                  </a:solidFill>
                  <a:latin typeface="Calibri"/>
                  <a:ea typeface="Calibri"/>
                  <a:cs typeface="Calibri"/>
                  <a:sym typeface="Calibri"/>
                </a:rPr>
                <a:t>Échanger</a:t>
              </a:r>
              <a:r>
                <a:rPr lang="fr-FR" sz="1100">
                  <a:solidFill>
                    <a:schemeClr val="dk1"/>
                  </a:solidFill>
                  <a:latin typeface="Calibri"/>
                  <a:ea typeface="Calibri"/>
                  <a:cs typeface="Calibri"/>
                  <a:sym typeface="Calibri"/>
                </a:rPr>
                <a:t> des connaissances et des idées</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fr-FR" sz="1100">
                  <a:solidFill>
                    <a:schemeClr val="dk1"/>
                  </a:solidFill>
                  <a:latin typeface="Calibri"/>
                  <a:ea typeface="Calibri"/>
                  <a:cs typeface="Calibri"/>
                  <a:sym typeface="Calibri"/>
                </a:rPr>
                <a:t>Faire ressortir </a:t>
              </a:r>
              <a:r>
                <a:rPr lang="fr-FR" sz="1100">
                  <a:solidFill>
                    <a:schemeClr val="dk1"/>
                  </a:solidFill>
                  <a:latin typeface="Calibri"/>
                  <a:ea typeface="Calibri"/>
                  <a:cs typeface="Calibri"/>
                  <a:sym typeface="Calibri"/>
                </a:rPr>
                <a:t>des points forts et grandes lignes relatifs à un sujet, une problématique</a:t>
              </a:r>
              <a:endParaRPr sz="1100">
                <a:solidFill>
                  <a:schemeClr val="dk1"/>
                </a:solidFill>
                <a:latin typeface="Calibri"/>
                <a:ea typeface="Calibri"/>
                <a:cs typeface="Calibri"/>
                <a:sym typeface="Calibri"/>
              </a:endParaRPr>
            </a:p>
            <a:p>
              <a:pPr indent="0" lvl="0" marL="0" marR="5080" rtl="0" algn="l">
                <a:spcBef>
                  <a:spcPts val="100"/>
                </a:spcBef>
                <a:spcAft>
                  <a:spcPts val="0"/>
                </a:spcAft>
                <a:buClr>
                  <a:schemeClr val="dk1"/>
                </a:buClr>
                <a:buSzPts val="1100"/>
                <a:buFont typeface="Arial"/>
                <a:buNone/>
              </a:pPr>
              <a:r>
                <a:t/>
              </a:r>
              <a:endParaRPr b="1" sz="1100">
                <a:solidFill>
                  <a:srgbClr val="F17062"/>
                </a:solidFill>
                <a:latin typeface="Calibri"/>
                <a:ea typeface="Calibri"/>
                <a:cs typeface="Calibri"/>
                <a:sym typeface="Calibri"/>
              </a:endParaRPr>
            </a:p>
          </p:txBody>
        </p:sp>
        <p:sp>
          <p:nvSpPr>
            <p:cNvPr id="95" name="Google Shape;95;p3"/>
            <p:cNvSpPr/>
            <p:nvPr/>
          </p:nvSpPr>
          <p:spPr>
            <a:xfrm>
              <a:off x="551854" y="3667100"/>
              <a:ext cx="716575" cy="23875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i="0" lang="fr-FR" sz="1200" u="none" cap="none" strike="noStrike">
                  <a:solidFill>
                    <a:schemeClr val="dk1"/>
                  </a:solidFill>
                  <a:latin typeface="Calibri"/>
                  <a:ea typeface="Calibri"/>
                  <a:cs typeface="Calibri"/>
                  <a:sym typeface="Calibri"/>
                </a:rPr>
                <a:t>Objectifs </a:t>
              </a:r>
              <a:endParaRPr i="0" sz="1200" u="none" cap="none" strike="noStrike">
                <a:solidFill>
                  <a:schemeClr val="dk1"/>
                </a:solidFill>
                <a:latin typeface="Calibri"/>
                <a:ea typeface="Calibri"/>
                <a:cs typeface="Calibri"/>
                <a:sym typeface="Calibri"/>
              </a:endParaRPr>
            </a:p>
          </p:txBody>
        </p:sp>
      </p:grpSp>
      <p:sp>
        <p:nvSpPr>
          <p:cNvPr id="96" name="Google Shape;96;p3"/>
          <p:cNvSpPr txBox="1"/>
          <p:nvPr>
            <p:ph type="title"/>
          </p:nvPr>
        </p:nvSpPr>
        <p:spPr>
          <a:xfrm>
            <a:off x="523237" y="469900"/>
            <a:ext cx="3712214" cy="553998"/>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fr-FR" sz="3600" u="sng">
                <a:latin typeface="Calibri"/>
                <a:ea typeface="Calibri"/>
                <a:cs typeface="Calibri"/>
                <a:sym typeface="Calibri"/>
              </a:rPr>
              <a:t>World café</a:t>
            </a:r>
            <a:endParaRPr/>
          </a:p>
        </p:txBody>
      </p:sp>
      <p:grpSp>
        <p:nvGrpSpPr>
          <p:cNvPr id="97" name="Google Shape;97;p3"/>
          <p:cNvGrpSpPr/>
          <p:nvPr/>
        </p:nvGrpSpPr>
        <p:grpSpPr>
          <a:xfrm>
            <a:off x="4464050" y="1583064"/>
            <a:ext cx="1510196" cy="715555"/>
            <a:chOff x="-315876" y="0"/>
            <a:chExt cx="1510800" cy="716343"/>
          </a:xfrm>
        </p:grpSpPr>
        <p:pic>
          <p:nvPicPr>
            <p:cNvPr id="98" name="Google Shape;98;p3"/>
            <p:cNvPicPr preferRelativeResize="0"/>
            <p:nvPr/>
          </p:nvPicPr>
          <p:blipFill rotWithShape="1">
            <a:blip r:embed="rId4">
              <a:alphaModFix/>
            </a:blip>
            <a:srcRect b="19395" l="9353" r="10035" t="6170"/>
            <a:stretch/>
          </p:blipFill>
          <p:spPr>
            <a:xfrm>
              <a:off x="299103" y="0"/>
              <a:ext cx="306705" cy="273050"/>
            </a:xfrm>
            <a:prstGeom prst="rect">
              <a:avLst/>
            </a:prstGeom>
            <a:noFill/>
            <a:ln>
              <a:noFill/>
            </a:ln>
          </p:spPr>
        </p:pic>
        <p:sp>
          <p:nvSpPr>
            <p:cNvPr id="99" name="Google Shape;99;p3"/>
            <p:cNvSpPr txBox="1"/>
            <p:nvPr/>
          </p:nvSpPr>
          <p:spPr>
            <a:xfrm>
              <a:off x="-315876" y="272043"/>
              <a:ext cx="1510800" cy="44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Montserrat"/>
                <a:buNone/>
              </a:pPr>
              <a:r>
                <a:rPr b="0" i="0" lang="fr-FR" sz="750" u="none" cap="none" strike="noStrike">
                  <a:solidFill>
                    <a:schemeClr val="dk1"/>
                  </a:solidFill>
                  <a:latin typeface="Montserrat"/>
                  <a:ea typeface="Montserrat"/>
                  <a:cs typeface="Montserrat"/>
                  <a:sym typeface="Montserrat"/>
                </a:rPr>
                <a:t>Tableaux blancs</a:t>
              </a:r>
              <a:br>
                <a:rPr b="0" i="0" lang="fr-FR" sz="750" u="none" cap="none" strike="noStrike">
                  <a:solidFill>
                    <a:schemeClr val="dk1"/>
                  </a:solidFill>
                  <a:latin typeface="Montserrat"/>
                  <a:ea typeface="Montserrat"/>
                  <a:cs typeface="Montserrat"/>
                  <a:sym typeface="Montserrat"/>
                </a:rPr>
              </a:br>
              <a:r>
                <a:rPr b="0" i="0" lang="fr-FR" sz="750" u="none" cap="none" strike="noStrike">
                  <a:solidFill>
                    <a:schemeClr val="dk1"/>
                  </a:solidFill>
                  <a:latin typeface="Montserrat"/>
                  <a:ea typeface="Montserrat"/>
                  <a:cs typeface="Montserrat"/>
                  <a:sym typeface="Montserrat"/>
                </a:rPr>
                <a:t>(ou paperboards)</a:t>
              </a:r>
              <a:endParaRPr b="0" i="0" sz="1200" u="none" cap="none" strike="noStrike">
                <a:solidFill>
                  <a:schemeClr val="dk1"/>
                </a:solidFill>
                <a:latin typeface="Calibri"/>
                <a:ea typeface="Calibri"/>
                <a:cs typeface="Calibri"/>
                <a:sym typeface="Calibri"/>
              </a:endParaRPr>
            </a:p>
          </p:txBody>
        </p:sp>
      </p:grpSp>
      <p:grpSp>
        <p:nvGrpSpPr>
          <p:cNvPr id="100" name="Google Shape;100;p3"/>
          <p:cNvGrpSpPr/>
          <p:nvPr/>
        </p:nvGrpSpPr>
        <p:grpSpPr>
          <a:xfrm>
            <a:off x="5994583" y="1639076"/>
            <a:ext cx="604598" cy="451212"/>
            <a:chOff x="0" y="-18905"/>
            <a:chExt cx="606600" cy="452162"/>
          </a:xfrm>
        </p:grpSpPr>
        <p:sp>
          <p:nvSpPr>
            <p:cNvPr id="101" name="Google Shape;101;p3"/>
            <p:cNvSpPr/>
            <p:nvPr/>
          </p:nvSpPr>
          <p:spPr>
            <a:xfrm rot="10800000">
              <a:off x="135380" y="-18905"/>
              <a:ext cx="309000" cy="144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2" name="Google Shape;102;p3"/>
            <p:cNvSpPr txBox="1"/>
            <p:nvPr/>
          </p:nvSpPr>
          <p:spPr>
            <a:xfrm>
              <a:off x="0" y="115240"/>
              <a:ext cx="606600" cy="3180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Montserrat"/>
                <a:buNone/>
              </a:pPr>
              <a:r>
                <a:rPr b="0" i="0" lang="fr-FR" sz="750" u="none" cap="none" strike="noStrike">
                  <a:solidFill>
                    <a:schemeClr val="dk1"/>
                  </a:solidFill>
                  <a:latin typeface="Montserrat"/>
                  <a:ea typeface="Montserrat"/>
                  <a:cs typeface="Montserrat"/>
                  <a:sym typeface="Montserrat"/>
                </a:rPr>
                <a:t>Tables mobiles</a:t>
              </a:r>
              <a:endParaRPr b="0" i="0" sz="1200" u="none" cap="none" strike="noStrike">
                <a:solidFill>
                  <a:schemeClr val="dk1"/>
                </a:solidFill>
                <a:latin typeface="Calibri"/>
                <a:ea typeface="Calibri"/>
                <a:cs typeface="Calibri"/>
                <a:sym typeface="Calibri"/>
              </a:endParaRPr>
            </a:p>
          </p:txBody>
        </p:sp>
      </p:grpSp>
      <p:sp>
        <p:nvSpPr>
          <p:cNvPr id="103" name="Google Shape;103;p3"/>
          <p:cNvSpPr/>
          <p:nvPr/>
        </p:nvSpPr>
        <p:spPr>
          <a:xfrm>
            <a:off x="4451248" y="6204455"/>
            <a:ext cx="211004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000"/>
                </a:solidFill>
                <a:latin typeface="Calibri"/>
                <a:ea typeface="Calibri"/>
                <a:cs typeface="Calibri"/>
                <a:sym typeface="Calibri"/>
              </a:rPr>
              <a:t>A l’issue du temps d’échange, les groupes tournent d’une table à l’autre, sauf les scribes, et la synthèse se fait lors du retour à la table à laquelle les groupes ont démarré. </a:t>
            </a:r>
            <a:endParaRPr b="0" i="0" sz="800" u="none" cap="none" strike="noStrike">
              <a:solidFill>
                <a:schemeClr val="dk1"/>
              </a:solidFill>
              <a:latin typeface="Calibri"/>
              <a:ea typeface="Calibri"/>
              <a:cs typeface="Calibri"/>
              <a:sym typeface="Calibri"/>
            </a:endParaRPr>
          </a:p>
        </p:txBody>
      </p:sp>
      <p:sp>
        <p:nvSpPr>
          <p:cNvPr id="104" name="Google Shape;104;p3"/>
          <p:cNvSpPr/>
          <p:nvPr/>
        </p:nvSpPr>
        <p:spPr>
          <a:xfrm>
            <a:off x="5630214" y="3872945"/>
            <a:ext cx="1382381" cy="2154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fr-FR" sz="800" u="none" cap="none" strike="noStrike">
                <a:solidFill>
                  <a:srgbClr val="000000"/>
                </a:solidFill>
                <a:latin typeface="Calibri"/>
                <a:ea typeface="Calibri"/>
                <a:cs typeface="Calibri"/>
                <a:sym typeface="Calibri"/>
              </a:rPr>
              <a:t>De 4 à 8 personnes par îlot</a:t>
            </a:r>
            <a:endParaRPr b="0" i="0" sz="800" u="none" cap="none" strike="noStrike">
              <a:solidFill>
                <a:schemeClr val="dk1"/>
              </a:solidFill>
              <a:latin typeface="Calibri"/>
              <a:ea typeface="Calibri"/>
              <a:cs typeface="Calibri"/>
              <a:sym typeface="Calibri"/>
            </a:endParaRPr>
          </a:p>
        </p:txBody>
      </p:sp>
      <p:grpSp>
        <p:nvGrpSpPr>
          <p:cNvPr id="105" name="Google Shape;105;p3"/>
          <p:cNvGrpSpPr/>
          <p:nvPr/>
        </p:nvGrpSpPr>
        <p:grpSpPr>
          <a:xfrm>
            <a:off x="4332085" y="4488535"/>
            <a:ext cx="2129715" cy="1510141"/>
            <a:chOff x="4336670" y="4487229"/>
            <a:chExt cx="2129715" cy="1510141"/>
          </a:xfrm>
        </p:grpSpPr>
        <p:grpSp>
          <p:nvGrpSpPr>
            <p:cNvPr id="106" name="Google Shape;106;p3"/>
            <p:cNvGrpSpPr/>
            <p:nvPr/>
          </p:nvGrpSpPr>
          <p:grpSpPr>
            <a:xfrm>
              <a:off x="4484975" y="4588713"/>
              <a:ext cx="1855840" cy="1316351"/>
              <a:chOff x="-269709" y="-22"/>
              <a:chExt cx="1753393" cy="1228334"/>
            </a:xfrm>
          </p:grpSpPr>
          <p:grpSp>
            <p:nvGrpSpPr>
              <p:cNvPr id="107" name="Google Shape;107;p3"/>
              <p:cNvGrpSpPr/>
              <p:nvPr/>
            </p:nvGrpSpPr>
            <p:grpSpPr>
              <a:xfrm rot="10800000">
                <a:off x="-269685" y="-22"/>
                <a:ext cx="517024" cy="520718"/>
                <a:chOff x="280653" y="0"/>
                <a:chExt cx="517543" cy="520875"/>
              </a:xfrm>
            </p:grpSpPr>
            <p:grpSp>
              <p:nvGrpSpPr>
                <p:cNvPr id="108" name="Google Shape;108;p3"/>
                <p:cNvGrpSpPr/>
                <p:nvPr/>
              </p:nvGrpSpPr>
              <p:grpSpPr>
                <a:xfrm>
                  <a:off x="280653" y="0"/>
                  <a:ext cx="304190" cy="300185"/>
                  <a:chOff x="280653" y="0"/>
                  <a:chExt cx="304190" cy="300185"/>
                </a:xfrm>
              </p:grpSpPr>
              <p:sp>
                <p:nvSpPr>
                  <p:cNvPr id="109" name="Google Shape;109;p3"/>
                  <p:cNvSpPr/>
                  <p:nvPr/>
                </p:nvSpPr>
                <p:spPr>
                  <a:xfrm rot="8135327">
                    <a:off x="311017"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10" name="Google Shape;110;p3"/>
                  <p:cNvSpPr/>
                  <p:nvPr/>
                </p:nvSpPr>
                <p:spPr>
                  <a:xfrm>
                    <a:off x="280653"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11" name="Google Shape;111;p3"/>
                  <p:cNvSpPr/>
                  <p:nvPr/>
                </p:nvSpPr>
                <p:spPr>
                  <a:xfrm>
                    <a:off x="369559"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12" name="Google Shape;112;p3"/>
                <p:cNvGrpSpPr/>
                <p:nvPr/>
              </p:nvGrpSpPr>
              <p:grpSpPr>
                <a:xfrm rot="5400000">
                  <a:off x="496161" y="99012"/>
                  <a:ext cx="303874" cy="300196"/>
                  <a:chOff x="12" y="-280653"/>
                  <a:chExt cx="304178" cy="300196"/>
                </a:xfrm>
              </p:grpSpPr>
              <p:sp>
                <p:nvSpPr>
                  <p:cNvPr id="113" name="Google Shape;113;p3"/>
                  <p:cNvSpPr/>
                  <p:nvPr/>
                </p:nvSpPr>
                <p:spPr>
                  <a:xfrm rot="8135327">
                    <a:off x="30364" y="-181643"/>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14" name="Google Shape;114;p3"/>
                  <p:cNvSpPr/>
                  <p:nvPr/>
                </p:nvSpPr>
                <p:spPr>
                  <a:xfrm>
                    <a:off x="12" y="-194298"/>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15" name="Google Shape;115;p3"/>
                  <p:cNvSpPr/>
                  <p:nvPr/>
                </p:nvSpPr>
                <p:spPr>
                  <a:xfrm>
                    <a:off x="88900" y="-280653"/>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16" name="Google Shape;116;p3"/>
                <p:cNvGrpSpPr/>
                <p:nvPr/>
              </p:nvGrpSpPr>
              <p:grpSpPr>
                <a:xfrm rot="-5400000">
                  <a:off x="374711" y="218696"/>
                  <a:ext cx="304182" cy="300175"/>
                  <a:chOff x="-3" y="280658"/>
                  <a:chExt cx="304182" cy="300175"/>
                </a:xfrm>
              </p:grpSpPr>
              <p:sp>
                <p:nvSpPr>
                  <p:cNvPr id="117" name="Google Shape;117;p3"/>
                  <p:cNvSpPr/>
                  <p:nvPr/>
                </p:nvSpPr>
                <p:spPr>
                  <a:xfrm rot="8135327">
                    <a:off x="30353" y="379647"/>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18" name="Google Shape;118;p3"/>
                  <p:cNvSpPr/>
                  <p:nvPr/>
                </p:nvSpPr>
                <p:spPr>
                  <a:xfrm>
                    <a:off x="-3" y="367008"/>
                    <a:ext cx="78000" cy="78000"/>
                  </a:xfrm>
                  <a:prstGeom prst="ellipse">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F06657"/>
                      </a:solidFill>
                      <a:highlight>
                        <a:srgbClr val="F06657"/>
                      </a:highlight>
                      <a:latin typeface="Calibri"/>
                      <a:ea typeface="Calibri"/>
                      <a:cs typeface="Calibri"/>
                      <a:sym typeface="Calibri"/>
                    </a:endParaRPr>
                  </a:p>
                </p:txBody>
              </p:sp>
              <p:sp>
                <p:nvSpPr>
                  <p:cNvPr id="119" name="Google Shape;119;p3"/>
                  <p:cNvSpPr/>
                  <p:nvPr/>
                </p:nvSpPr>
                <p:spPr>
                  <a:xfrm>
                    <a:off x="88900" y="280658"/>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grpSp>
            <p:nvGrpSpPr>
              <p:cNvPr id="120" name="Google Shape;120;p3"/>
              <p:cNvGrpSpPr/>
              <p:nvPr/>
            </p:nvGrpSpPr>
            <p:grpSpPr>
              <a:xfrm flipH="1" rot="10800000">
                <a:off x="966159" y="2"/>
                <a:ext cx="517525" cy="520853"/>
                <a:chOff x="0" y="0"/>
                <a:chExt cx="517526" cy="520853"/>
              </a:xfrm>
            </p:grpSpPr>
            <p:grpSp>
              <p:nvGrpSpPr>
                <p:cNvPr id="121" name="Google Shape;121;p3"/>
                <p:cNvGrpSpPr/>
                <p:nvPr/>
              </p:nvGrpSpPr>
              <p:grpSpPr>
                <a:xfrm>
                  <a:off x="0" y="0"/>
                  <a:ext cx="304190" cy="300185"/>
                  <a:chOff x="0" y="0"/>
                  <a:chExt cx="304190" cy="300185"/>
                </a:xfrm>
              </p:grpSpPr>
              <p:sp>
                <p:nvSpPr>
                  <p:cNvPr id="122" name="Google Shape;122;p3"/>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23" name="Google Shape;123;p3"/>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24" name="Google Shape;124;p3"/>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25" name="Google Shape;125;p3"/>
                <p:cNvGrpSpPr/>
                <p:nvPr/>
              </p:nvGrpSpPr>
              <p:grpSpPr>
                <a:xfrm rot="5400000">
                  <a:off x="215490" y="99005"/>
                  <a:ext cx="303886" cy="300185"/>
                  <a:chOff x="0" y="0"/>
                  <a:chExt cx="304190" cy="300185"/>
                </a:xfrm>
              </p:grpSpPr>
              <p:sp>
                <p:nvSpPr>
                  <p:cNvPr id="126" name="Google Shape;126;p3"/>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27" name="Google Shape;127;p3"/>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28" name="Google Shape;128;p3"/>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29" name="Google Shape;129;p3"/>
                <p:cNvGrpSpPr/>
                <p:nvPr/>
              </p:nvGrpSpPr>
              <p:grpSpPr>
                <a:xfrm rot="-5400000">
                  <a:off x="94035" y="218665"/>
                  <a:ext cx="304190" cy="300185"/>
                  <a:chOff x="0" y="0"/>
                  <a:chExt cx="304190" cy="300185"/>
                </a:xfrm>
              </p:grpSpPr>
              <p:sp>
                <p:nvSpPr>
                  <p:cNvPr id="130" name="Google Shape;130;p3"/>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31" name="Google Shape;131;p3"/>
                  <p:cNvSpPr/>
                  <p:nvPr/>
                </p:nvSpPr>
                <p:spPr>
                  <a:xfrm>
                    <a:off x="0" y="86360"/>
                    <a:ext cx="78000" cy="78000"/>
                  </a:xfrm>
                  <a:prstGeom prst="ellipse">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32" name="Google Shape;132;p3"/>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grpSp>
            <p:nvGrpSpPr>
              <p:cNvPr id="133" name="Google Shape;133;p3"/>
              <p:cNvGrpSpPr/>
              <p:nvPr/>
            </p:nvGrpSpPr>
            <p:grpSpPr>
              <a:xfrm flipH="1">
                <a:off x="-269709" y="707606"/>
                <a:ext cx="517022" cy="520707"/>
                <a:chOff x="280655" y="0"/>
                <a:chExt cx="517541" cy="520863"/>
              </a:xfrm>
            </p:grpSpPr>
            <p:grpSp>
              <p:nvGrpSpPr>
                <p:cNvPr id="134" name="Google Shape;134;p3"/>
                <p:cNvGrpSpPr/>
                <p:nvPr/>
              </p:nvGrpSpPr>
              <p:grpSpPr>
                <a:xfrm>
                  <a:off x="280655" y="0"/>
                  <a:ext cx="304194" cy="300185"/>
                  <a:chOff x="280655" y="0"/>
                  <a:chExt cx="304194" cy="300185"/>
                </a:xfrm>
              </p:grpSpPr>
              <p:sp>
                <p:nvSpPr>
                  <p:cNvPr id="135" name="Google Shape;135;p3"/>
                  <p:cNvSpPr/>
                  <p:nvPr/>
                </p:nvSpPr>
                <p:spPr>
                  <a:xfrm rot="8135327">
                    <a:off x="311023"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36" name="Google Shape;136;p3"/>
                  <p:cNvSpPr/>
                  <p:nvPr/>
                </p:nvSpPr>
                <p:spPr>
                  <a:xfrm>
                    <a:off x="280655"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37" name="Google Shape;137;p3"/>
                  <p:cNvSpPr/>
                  <p:nvPr/>
                </p:nvSpPr>
                <p:spPr>
                  <a:xfrm>
                    <a:off x="369562"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38" name="Google Shape;138;p3"/>
                <p:cNvGrpSpPr/>
                <p:nvPr/>
              </p:nvGrpSpPr>
              <p:grpSpPr>
                <a:xfrm rot="5400000">
                  <a:off x="496157" y="99021"/>
                  <a:ext cx="303890" cy="300188"/>
                  <a:chOff x="5" y="-280654"/>
                  <a:chExt cx="304194" cy="300188"/>
                </a:xfrm>
              </p:grpSpPr>
              <p:sp>
                <p:nvSpPr>
                  <p:cNvPr id="139" name="Google Shape;139;p3"/>
                  <p:cNvSpPr/>
                  <p:nvPr/>
                </p:nvSpPr>
                <p:spPr>
                  <a:xfrm rot="8135327">
                    <a:off x="30373" y="-181652"/>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40" name="Google Shape;140;p3"/>
                  <p:cNvSpPr/>
                  <p:nvPr/>
                </p:nvSpPr>
                <p:spPr>
                  <a:xfrm>
                    <a:off x="5" y="-194294"/>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41" name="Google Shape;141;p3"/>
                  <p:cNvSpPr/>
                  <p:nvPr/>
                </p:nvSpPr>
                <p:spPr>
                  <a:xfrm>
                    <a:off x="88900" y="-280654"/>
                    <a:ext cx="78000" cy="78000"/>
                  </a:xfrm>
                  <a:prstGeom prst="ellipse">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42" name="Google Shape;142;p3"/>
                <p:cNvGrpSpPr/>
                <p:nvPr/>
              </p:nvGrpSpPr>
              <p:grpSpPr>
                <a:xfrm rot="-5400000">
                  <a:off x="376429" y="214398"/>
                  <a:ext cx="306734" cy="306195"/>
                  <a:chOff x="-3" y="280653"/>
                  <a:chExt cx="306734" cy="306195"/>
                </a:xfrm>
              </p:grpSpPr>
              <p:sp>
                <p:nvSpPr>
                  <p:cNvPr id="143" name="Google Shape;143;p3"/>
                  <p:cNvSpPr/>
                  <p:nvPr/>
                </p:nvSpPr>
                <p:spPr>
                  <a:xfrm rot="8135327">
                    <a:off x="32905" y="385662"/>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44" name="Google Shape;144;p3"/>
                  <p:cNvSpPr/>
                  <p:nvPr/>
                </p:nvSpPr>
                <p:spPr>
                  <a:xfrm>
                    <a:off x="-3" y="367013"/>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45" name="Google Shape;145;p3"/>
                  <p:cNvSpPr/>
                  <p:nvPr/>
                </p:nvSpPr>
                <p:spPr>
                  <a:xfrm>
                    <a:off x="88903" y="280653"/>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grpSp>
            <p:nvGrpSpPr>
              <p:cNvPr id="146" name="Google Shape;146;p3"/>
              <p:cNvGrpSpPr/>
              <p:nvPr/>
            </p:nvGrpSpPr>
            <p:grpSpPr>
              <a:xfrm>
                <a:off x="966133" y="703295"/>
                <a:ext cx="517008" cy="520696"/>
                <a:chOff x="0" y="0"/>
                <a:chExt cx="517526" cy="520853"/>
              </a:xfrm>
            </p:grpSpPr>
            <p:grpSp>
              <p:nvGrpSpPr>
                <p:cNvPr id="147" name="Google Shape;147;p3"/>
                <p:cNvGrpSpPr/>
                <p:nvPr/>
              </p:nvGrpSpPr>
              <p:grpSpPr>
                <a:xfrm>
                  <a:off x="0" y="0"/>
                  <a:ext cx="304190" cy="300185"/>
                  <a:chOff x="0" y="0"/>
                  <a:chExt cx="304190" cy="300185"/>
                </a:xfrm>
              </p:grpSpPr>
              <p:sp>
                <p:nvSpPr>
                  <p:cNvPr id="148" name="Google Shape;148;p3"/>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49" name="Google Shape;149;p3"/>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50" name="Google Shape;150;p3"/>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51" name="Google Shape;151;p3"/>
                <p:cNvGrpSpPr/>
                <p:nvPr/>
              </p:nvGrpSpPr>
              <p:grpSpPr>
                <a:xfrm rot="5400000">
                  <a:off x="215490" y="99005"/>
                  <a:ext cx="303886" cy="300185"/>
                  <a:chOff x="0" y="0"/>
                  <a:chExt cx="304190" cy="300185"/>
                </a:xfrm>
              </p:grpSpPr>
              <p:sp>
                <p:nvSpPr>
                  <p:cNvPr id="152" name="Google Shape;152;p3"/>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53" name="Google Shape;153;p3"/>
                  <p:cNvSpPr/>
                  <p:nvPr/>
                </p:nvSpPr>
                <p:spPr>
                  <a:xfrm>
                    <a:off x="0" y="86360"/>
                    <a:ext cx="78000" cy="78000"/>
                  </a:xfrm>
                  <a:prstGeom prst="ellipse">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54" name="Google Shape;154;p3"/>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nvGrpSpPr>
                <p:cNvPr id="155" name="Google Shape;155;p3"/>
                <p:cNvGrpSpPr/>
                <p:nvPr/>
              </p:nvGrpSpPr>
              <p:grpSpPr>
                <a:xfrm rot="-5400000">
                  <a:off x="94035" y="218665"/>
                  <a:ext cx="304190" cy="300185"/>
                  <a:chOff x="0" y="0"/>
                  <a:chExt cx="304190" cy="300185"/>
                </a:xfrm>
              </p:grpSpPr>
              <p:sp>
                <p:nvSpPr>
                  <p:cNvPr id="156" name="Google Shape;156;p3"/>
                  <p:cNvSpPr/>
                  <p:nvPr/>
                </p:nvSpPr>
                <p:spPr>
                  <a:xfrm rot="8135327">
                    <a:off x="30364" y="98999"/>
                    <a:ext cx="268361" cy="1251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57" name="Google Shape;157;p3"/>
                  <p:cNvSpPr/>
                  <p:nvPr/>
                </p:nvSpPr>
                <p:spPr>
                  <a:xfrm>
                    <a:off x="0" y="8636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158" name="Google Shape;158;p3"/>
                  <p:cNvSpPr/>
                  <p:nvPr/>
                </p:nvSpPr>
                <p:spPr>
                  <a:xfrm>
                    <a:off x="88900" y="0"/>
                    <a:ext cx="78000" cy="7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grpSp>
          <p:sp>
            <p:nvSpPr>
              <p:cNvPr id="159" name="Google Shape;159;p3"/>
              <p:cNvSpPr txBox="1"/>
              <p:nvPr/>
            </p:nvSpPr>
            <p:spPr>
              <a:xfrm>
                <a:off x="122430" y="570818"/>
                <a:ext cx="962700" cy="59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b="0" i="0" lang="fr-FR" sz="1100" u="none" cap="none" strike="noStrike">
                    <a:solidFill>
                      <a:schemeClr val="dk1"/>
                    </a:solidFill>
                    <a:latin typeface="Calibri"/>
                    <a:ea typeface="Calibri"/>
                    <a:cs typeface="Calibri"/>
                    <a:sym typeface="Calibri"/>
                  </a:rPr>
                  <a:t>En îlots</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Calibri"/>
                  <a:buNone/>
                </a:pPr>
                <a:r>
                  <a:rPr b="0" i="0" lang="fr-FR"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grpSp>
        <p:pic>
          <p:nvPicPr>
            <p:cNvPr id="160" name="Google Shape;160;p3"/>
            <p:cNvPicPr preferRelativeResize="0"/>
            <p:nvPr/>
          </p:nvPicPr>
          <p:blipFill rotWithShape="1">
            <a:blip r:embed="rId4">
              <a:alphaModFix/>
            </a:blip>
            <a:srcRect b="19395" l="9353" r="10035" t="6170"/>
            <a:stretch/>
          </p:blipFill>
          <p:spPr>
            <a:xfrm>
              <a:off x="4336670" y="4495101"/>
              <a:ext cx="238327" cy="214621"/>
            </a:xfrm>
            <a:prstGeom prst="rect">
              <a:avLst/>
            </a:prstGeom>
            <a:noFill/>
            <a:ln>
              <a:noFill/>
            </a:ln>
          </p:spPr>
        </p:pic>
        <p:pic>
          <p:nvPicPr>
            <p:cNvPr id="161" name="Google Shape;161;p3"/>
            <p:cNvPicPr preferRelativeResize="0"/>
            <p:nvPr/>
          </p:nvPicPr>
          <p:blipFill rotWithShape="1">
            <a:blip r:embed="rId4">
              <a:alphaModFix/>
            </a:blip>
            <a:srcRect b="19395" l="9353" r="10035" t="6170"/>
            <a:stretch/>
          </p:blipFill>
          <p:spPr>
            <a:xfrm>
              <a:off x="4358841" y="5782749"/>
              <a:ext cx="238327" cy="214621"/>
            </a:xfrm>
            <a:prstGeom prst="rect">
              <a:avLst/>
            </a:prstGeom>
            <a:noFill/>
            <a:ln>
              <a:noFill/>
            </a:ln>
          </p:spPr>
        </p:pic>
        <p:pic>
          <p:nvPicPr>
            <p:cNvPr id="162" name="Google Shape;162;p3"/>
            <p:cNvPicPr preferRelativeResize="0"/>
            <p:nvPr/>
          </p:nvPicPr>
          <p:blipFill rotWithShape="1">
            <a:blip r:embed="rId4">
              <a:alphaModFix/>
            </a:blip>
            <a:srcRect b="19395" l="9353" r="10035" t="6170"/>
            <a:stretch/>
          </p:blipFill>
          <p:spPr>
            <a:xfrm>
              <a:off x="6228058" y="5763410"/>
              <a:ext cx="238327" cy="214621"/>
            </a:xfrm>
            <a:prstGeom prst="rect">
              <a:avLst/>
            </a:prstGeom>
            <a:noFill/>
            <a:ln>
              <a:noFill/>
            </a:ln>
          </p:spPr>
        </p:pic>
        <p:pic>
          <p:nvPicPr>
            <p:cNvPr id="163" name="Google Shape;163;p3"/>
            <p:cNvPicPr preferRelativeResize="0"/>
            <p:nvPr/>
          </p:nvPicPr>
          <p:blipFill rotWithShape="1">
            <a:blip r:embed="rId4">
              <a:alphaModFix/>
            </a:blip>
            <a:srcRect b="19395" l="9353" r="10035" t="6170"/>
            <a:stretch/>
          </p:blipFill>
          <p:spPr>
            <a:xfrm>
              <a:off x="6207689" y="4487229"/>
              <a:ext cx="238327" cy="214621"/>
            </a:xfrm>
            <a:prstGeom prst="rect">
              <a:avLst/>
            </a:prstGeom>
            <a:noFill/>
            <a:ln>
              <a:noFill/>
            </a:ln>
          </p:spPr>
        </p:pic>
      </p:grpSp>
      <p:sp>
        <p:nvSpPr>
          <p:cNvPr id="164" name="Google Shape;164;p3"/>
          <p:cNvSpPr/>
          <p:nvPr/>
        </p:nvSpPr>
        <p:spPr>
          <a:xfrm>
            <a:off x="3946722" y="3892901"/>
            <a:ext cx="1641275"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000"/>
                </a:solidFill>
                <a:latin typeface="Calibri"/>
                <a:ea typeface="Calibri"/>
                <a:cs typeface="Calibri"/>
                <a:sym typeface="Calibri"/>
              </a:rPr>
              <a:t>Chaque scribe prend des notes au tableau et reste à sa table tout au long du World Café. </a:t>
            </a:r>
            <a:endParaRPr b="0" i="0" sz="800" u="none" cap="none" strike="noStrike">
              <a:solidFill>
                <a:schemeClr val="dk1"/>
              </a:solidFill>
              <a:latin typeface="Calibri"/>
              <a:ea typeface="Calibri"/>
              <a:cs typeface="Calibri"/>
              <a:sym typeface="Calibri"/>
            </a:endParaRPr>
          </a:p>
        </p:txBody>
      </p:sp>
      <p:cxnSp>
        <p:nvCxnSpPr>
          <p:cNvPr id="165" name="Google Shape;165;p3"/>
          <p:cNvCxnSpPr/>
          <p:nvPr/>
        </p:nvCxnSpPr>
        <p:spPr>
          <a:xfrm>
            <a:off x="4698513" y="4351402"/>
            <a:ext cx="69462" cy="214621"/>
          </a:xfrm>
          <a:prstGeom prst="straightConnector1">
            <a:avLst/>
          </a:prstGeom>
          <a:noFill/>
          <a:ln cap="flat" cmpd="sng" w="9525">
            <a:solidFill>
              <a:srgbClr val="F17062"/>
            </a:solidFill>
            <a:prstDash val="dash"/>
            <a:round/>
            <a:headEnd len="sm" w="sm" type="none"/>
            <a:tailEnd len="sm" w="sm" type="none"/>
          </a:ln>
        </p:spPr>
      </p:cxnSp>
      <p:sp>
        <p:nvSpPr>
          <p:cNvPr id="166" name="Google Shape;166;p3"/>
          <p:cNvSpPr/>
          <p:nvPr/>
        </p:nvSpPr>
        <p:spPr>
          <a:xfrm>
            <a:off x="4963791" y="5086086"/>
            <a:ext cx="141000" cy="128400"/>
          </a:xfrm>
          <a:prstGeom prst="ellipse">
            <a:avLst/>
          </a:prstGeom>
          <a:noFill/>
          <a:ln cap="flat" cmpd="sng" w="9525">
            <a:solidFill>
              <a:srgbClr val="F066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fr-FR" sz="8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5717854" y="5094436"/>
            <a:ext cx="140910" cy="128379"/>
          </a:xfrm>
          <a:prstGeom prst="ellipse">
            <a:avLst/>
          </a:prstGeom>
          <a:noFill/>
          <a:ln cap="flat" cmpd="sng" w="9525">
            <a:solidFill>
              <a:srgbClr val="F066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fr-FR" sz="8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5661938" y="5561891"/>
            <a:ext cx="140909" cy="144083"/>
          </a:xfrm>
          <a:prstGeom prst="ellipse">
            <a:avLst/>
          </a:prstGeom>
          <a:noFill/>
          <a:ln cap="flat" cmpd="sng" w="9525">
            <a:solidFill>
              <a:srgbClr val="F066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fr-FR" sz="8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5010504" y="5556016"/>
            <a:ext cx="140910" cy="128379"/>
          </a:xfrm>
          <a:prstGeom prst="ellipse">
            <a:avLst/>
          </a:prstGeom>
          <a:noFill/>
          <a:ln cap="flat" cmpd="sng" w="9525">
            <a:solidFill>
              <a:srgbClr val="F066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fr-FR" sz="8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cxnSp>
        <p:nvCxnSpPr>
          <p:cNvPr id="170" name="Google Shape;170;p3"/>
          <p:cNvCxnSpPr/>
          <p:nvPr/>
        </p:nvCxnSpPr>
        <p:spPr>
          <a:xfrm>
            <a:off x="5069026" y="4713862"/>
            <a:ext cx="719283" cy="6370"/>
          </a:xfrm>
          <a:prstGeom prst="straightConnector1">
            <a:avLst/>
          </a:prstGeom>
          <a:noFill/>
          <a:ln cap="flat" cmpd="sng" w="9525">
            <a:solidFill>
              <a:srgbClr val="F17062"/>
            </a:solidFill>
            <a:prstDash val="solid"/>
            <a:round/>
            <a:headEnd len="sm" w="sm" type="none"/>
            <a:tailEnd len="med" w="med" type="stealth"/>
          </a:ln>
        </p:spPr>
      </p:cxnSp>
      <p:cxnSp>
        <p:nvCxnSpPr>
          <p:cNvPr id="171" name="Google Shape;171;p3"/>
          <p:cNvCxnSpPr/>
          <p:nvPr/>
        </p:nvCxnSpPr>
        <p:spPr>
          <a:xfrm>
            <a:off x="6330336" y="5078010"/>
            <a:ext cx="12300" cy="315495"/>
          </a:xfrm>
          <a:prstGeom prst="straightConnector1">
            <a:avLst/>
          </a:prstGeom>
          <a:noFill/>
          <a:ln cap="flat" cmpd="sng" w="9525">
            <a:solidFill>
              <a:srgbClr val="F17062"/>
            </a:solidFill>
            <a:prstDash val="solid"/>
            <a:round/>
            <a:headEnd len="sm" w="sm" type="none"/>
            <a:tailEnd len="med" w="med" type="stealth"/>
          </a:ln>
        </p:spPr>
      </p:cxnSp>
      <p:cxnSp>
        <p:nvCxnSpPr>
          <p:cNvPr id="172" name="Google Shape;172;p3"/>
          <p:cNvCxnSpPr/>
          <p:nvPr/>
        </p:nvCxnSpPr>
        <p:spPr>
          <a:xfrm rot="10800000">
            <a:off x="4499935" y="5044947"/>
            <a:ext cx="8066" cy="345187"/>
          </a:xfrm>
          <a:prstGeom prst="straightConnector1">
            <a:avLst/>
          </a:prstGeom>
          <a:noFill/>
          <a:ln cap="flat" cmpd="sng" w="9525">
            <a:solidFill>
              <a:srgbClr val="F17062"/>
            </a:solidFill>
            <a:prstDash val="solid"/>
            <a:round/>
            <a:headEnd len="sm" w="sm" type="none"/>
            <a:tailEnd len="med" w="med" type="stealth"/>
          </a:ln>
        </p:spPr>
      </p:cxnSp>
      <p:cxnSp>
        <p:nvCxnSpPr>
          <p:cNvPr id="173" name="Google Shape;173;p3"/>
          <p:cNvCxnSpPr/>
          <p:nvPr/>
        </p:nvCxnSpPr>
        <p:spPr>
          <a:xfrm rot="10800000">
            <a:off x="5051698" y="5882014"/>
            <a:ext cx="716343" cy="9202"/>
          </a:xfrm>
          <a:prstGeom prst="straightConnector1">
            <a:avLst/>
          </a:prstGeom>
          <a:noFill/>
          <a:ln cap="flat" cmpd="sng" w="9525">
            <a:solidFill>
              <a:srgbClr val="F17062"/>
            </a:solidFill>
            <a:prstDash val="solid"/>
            <a:round/>
            <a:headEnd len="sm" w="sm" type="none"/>
            <a:tailEnd len="med" w="med" type="stealth"/>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chemeClr val="lt1"/>
                </a:solidFill>
                <a:latin typeface="Calibri"/>
                <a:ea typeface="Calibri"/>
                <a:cs typeface="Calibri"/>
                <a:sym typeface="Calibri"/>
              </a:rPr>
              <a:t>2/2</a:t>
            </a:r>
            <a:endParaRPr b="0" i="0" sz="1400" u="none" cap="none" strike="noStrike">
              <a:solidFill>
                <a:srgbClr val="000000"/>
              </a:solidFill>
              <a:latin typeface="Arial"/>
              <a:ea typeface="Arial"/>
              <a:cs typeface="Arial"/>
              <a:sym typeface="Arial"/>
            </a:endParaRPr>
          </a:p>
        </p:txBody>
      </p:sp>
      <p:grpSp>
        <p:nvGrpSpPr>
          <p:cNvPr id="179" name="Google Shape;179;p4"/>
          <p:cNvGrpSpPr/>
          <p:nvPr/>
        </p:nvGrpSpPr>
        <p:grpSpPr>
          <a:xfrm>
            <a:off x="556400" y="5346770"/>
            <a:ext cx="6460747" cy="1765470"/>
            <a:chOff x="556394" y="5582192"/>
            <a:chExt cx="6460747" cy="1491863"/>
          </a:xfrm>
        </p:grpSpPr>
        <p:sp>
          <p:nvSpPr>
            <p:cNvPr id="180" name="Google Shape;180;p4"/>
            <p:cNvSpPr/>
            <p:nvPr/>
          </p:nvSpPr>
          <p:spPr>
            <a:xfrm>
              <a:off x="556394" y="5771325"/>
              <a:ext cx="6460747" cy="1302730"/>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200660" marR="122553" rtl="0" algn="just">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Les </a:t>
              </a:r>
              <a:r>
                <a:rPr lang="fr-FR" sz="1100">
                  <a:solidFill>
                    <a:schemeClr val="dk1"/>
                  </a:solidFill>
                  <a:latin typeface="Calibri"/>
                  <a:ea typeface="Calibri"/>
                  <a:cs typeface="Calibri"/>
                  <a:sym typeface="Calibri"/>
                </a:rPr>
                <a:t>personnes apprenantes à</a:t>
              </a:r>
              <a:r>
                <a:rPr b="0" i="0" lang="fr-FR" sz="1100" u="none" cap="none" strike="noStrike">
                  <a:solidFill>
                    <a:schemeClr val="dk1"/>
                  </a:solidFill>
                  <a:latin typeface="Calibri"/>
                  <a:ea typeface="Calibri"/>
                  <a:cs typeface="Calibri"/>
                  <a:sym typeface="Calibri"/>
                </a:rPr>
                <a:t> chaque table analysent ensemble les questions ou sous-thématiques étudiées. Les facilitateurs </a:t>
              </a:r>
              <a:r>
                <a:rPr lang="fr-FR" sz="1100">
                  <a:solidFill>
                    <a:schemeClr val="dk1"/>
                  </a:solidFill>
                  <a:latin typeface="Calibri"/>
                  <a:ea typeface="Calibri"/>
                  <a:cs typeface="Calibri"/>
                  <a:sym typeface="Calibri"/>
                </a:rPr>
                <a:t>les invitent à </a:t>
              </a:r>
              <a:r>
                <a:rPr b="0" i="0" lang="fr-FR" sz="1100" u="none" cap="none" strike="noStrike">
                  <a:solidFill>
                    <a:schemeClr val="dk1"/>
                  </a:solidFill>
                  <a:latin typeface="Calibri"/>
                  <a:ea typeface="Calibri"/>
                  <a:cs typeface="Calibri"/>
                  <a:sym typeface="Calibri"/>
                </a:rPr>
                <a:t>partager leurs perspectives individuelles et à </a:t>
              </a:r>
              <a:r>
                <a:rPr lang="fr-FR" sz="1100">
                  <a:solidFill>
                    <a:schemeClr val="dk1"/>
                  </a:solidFill>
                  <a:latin typeface="Calibri"/>
                  <a:ea typeface="Calibri"/>
                  <a:cs typeface="Calibri"/>
                  <a:sym typeface="Calibri"/>
                </a:rPr>
                <a:t> écouter les </a:t>
              </a:r>
              <a:r>
                <a:rPr lang="fr-FR" sz="1100">
                  <a:solidFill>
                    <a:schemeClr val="dk1"/>
                  </a:solidFill>
                  <a:latin typeface="Calibri"/>
                  <a:ea typeface="Calibri"/>
                  <a:cs typeface="Calibri"/>
                  <a:sym typeface="Calibri"/>
                </a:rPr>
                <a:t>apports</a:t>
              </a:r>
              <a:r>
                <a:rPr lang="fr-FR" sz="1100">
                  <a:solidFill>
                    <a:schemeClr val="dk1"/>
                  </a:solidFill>
                  <a:latin typeface="Calibri"/>
                  <a:ea typeface="Calibri"/>
                  <a:cs typeface="Calibri"/>
                  <a:sym typeface="Calibri"/>
                </a:rPr>
                <a:t> des autres. </a:t>
              </a:r>
              <a:endParaRPr b="0" i="0" sz="1400" u="none" cap="none" strike="noStrike">
                <a:solidFill>
                  <a:srgbClr val="000000"/>
                </a:solidFill>
                <a:latin typeface="Arial"/>
                <a:ea typeface="Arial"/>
                <a:cs typeface="Arial"/>
                <a:sym typeface="Arial"/>
              </a:endParaRPr>
            </a:p>
            <a:p>
              <a:pPr indent="-171450" lvl="0" marL="200660" marR="122554" rtl="0" algn="just">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Le scribe, quant à lui, note ou dessine les idées clés ou émergentes.</a:t>
              </a:r>
              <a:endParaRPr b="0" i="0" sz="1400" u="none" cap="none" strike="noStrike">
                <a:solidFill>
                  <a:srgbClr val="000000"/>
                </a:solidFill>
                <a:latin typeface="Arial"/>
                <a:ea typeface="Arial"/>
                <a:cs typeface="Arial"/>
                <a:sym typeface="Arial"/>
              </a:endParaRPr>
            </a:p>
            <a:p>
              <a:pPr indent="-171450" lvl="0" marL="200660" marR="122554" rtl="0" algn="just">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Les groupes tournent sur les tables jusqu’à ce qu’ils retrouvent leur table initiale. Ils sont alors en charge, avec l’aide du scribe,  de synthétiser les idées. Ils pourront restituer la pollinisation des idées et répondre aux questions des autres</a:t>
              </a:r>
              <a:r>
                <a:rPr lang="fr-FR" sz="1100">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71450" lvl="0" marL="200660" marR="122554" rtl="0" algn="just">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Chaque groupe bénéficiera de la restitution des autres.</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556400" y="5582192"/>
              <a:ext cx="2275278" cy="23875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lang="fr-FR" sz="1200">
                  <a:solidFill>
                    <a:schemeClr val="dk1"/>
                  </a:solidFill>
                  <a:latin typeface="Calibri"/>
                  <a:ea typeface="Calibri"/>
                  <a:cs typeface="Calibri"/>
                  <a:sym typeface="Calibri"/>
                </a:rPr>
                <a:t>C</a:t>
              </a:r>
              <a:r>
                <a:rPr i="0" lang="fr-FR" sz="1200" u="none" cap="none" strike="noStrike">
                  <a:solidFill>
                    <a:schemeClr val="dk1"/>
                  </a:solidFill>
                  <a:latin typeface="Calibri"/>
                  <a:ea typeface="Calibri"/>
                  <a:cs typeface="Calibri"/>
                  <a:sym typeface="Calibri"/>
                </a:rPr>
                <a:t>e que fait l</a:t>
              </a:r>
              <a:r>
                <a:rPr lang="fr-FR" sz="1200">
                  <a:solidFill>
                    <a:schemeClr val="dk1"/>
                  </a:solidFill>
                  <a:latin typeface="Calibri"/>
                  <a:ea typeface="Calibri"/>
                  <a:cs typeface="Calibri"/>
                  <a:sym typeface="Calibri"/>
                </a:rPr>
                <a:t>a personne </a:t>
              </a:r>
              <a:r>
                <a:rPr i="0" lang="fr-FR" sz="1200" u="none" cap="none" strike="noStrike">
                  <a:solidFill>
                    <a:schemeClr val="dk1"/>
                  </a:solidFill>
                  <a:latin typeface="Calibri"/>
                  <a:ea typeface="Calibri"/>
                  <a:cs typeface="Calibri"/>
                  <a:sym typeface="Calibri"/>
                </a:rPr>
                <a:t>apprenante</a:t>
              </a:r>
              <a:endParaRPr i="0" sz="1200" u="none" cap="none" strike="noStrike">
                <a:solidFill>
                  <a:schemeClr val="dk1"/>
                </a:solidFill>
                <a:latin typeface="Calibri"/>
                <a:ea typeface="Calibri"/>
                <a:cs typeface="Calibri"/>
                <a:sym typeface="Calibri"/>
              </a:endParaRPr>
            </a:p>
          </p:txBody>
        </p:sp>
      </p:grpSp>
      <p:grpSp>
        <p:nvGrpSpPr>
          <p:cNvPr id="182" name="Google Shape;182;p4"/>
          <p:cNvGrpSpPr/>
          <p:nvPr/>
        </p:nvGrpSpPr>
        <p:grpSpPr>
          <a:xfrm>
            <a:off x="539875" y="406427"/>
            <a:ext cx="6468797" cy="4698923"/>
            <a:chOff x="539879" y="-175169"/>
            <a:chExt cx="6468797" cy="5411635"/>
          </a:xfrm>
        </p:grpSpPr>
        <p:sp>
          <p:nvSpPr>
            <p:cNvPr id="183" name="Google Shape;183;p4"/>
            <p:cNvSpPr/>
            <p:nvPr/>
          </p:nvSpPr>
          <p:spPr>
            <a:xfrm>
              <a:off x="547876" y="52166"/>
              <a:ext cx="6460800" cy="5184300"/>
            </a:xfrm>
            <a:prstGeom prst="roundRect">
              <a:avLst>
                <a:gd fmla="val 880"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0"/>
                </a:spcBef>
                <a:spcAft>
                  <a:spcPts val="0"/>
                </a:spcAft>
                <a:buClr>
                  <a:srgbClr val="000000"/>
                </a:buClr>
                <a:buSzPts val="400"/>
                <a:buFont typeface="Arial"/>
                <a:buNone/>
              </a:pPr>
              <a:r>
                <a:t/>
              </a:r>
              <a:endParaRPr b="1" i="0" sz="400" u="none" cap="none" strike="noStrike">
                <a:solidFill>
                  <a:srgbClr val="F06657"/>
                </a:solidFill>
                <a:latin typeface="Calibri"/>
                <a:ea typeface="Calibri"/>
                <a:cs typeface="Calibri"/>
                <a:sym typeface="Calibri"/>
              </a:endParaRPr>
            </a:p>
            <a:p>
              <a:pPr indent="0" lvl="0" marL="29209" marR="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Préparation</a:t>
              </a:r>
              <a:endParaRPr b="0" i="0" sz="1100" u="none" cap="none" strike="noStrike">
                <a:solidFill>
                  <a:srgbClr val="36393B"/>
                </a:solidFill>
                <a:latin typeface="Calibri"/>
                <a:ea typeface="Calibri"/>
                <a:cs typeface="Calibri"/>
                <a:sym typeface="Calibri"/>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Définir la problématique/le sujet à aborder en lien avec les objectifs pédagogiques visés.</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Découper cette problématique en sous-thématiques ou questions pour chaque table.</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Préparer les règles de la discussion (écoute et contribution active, non jugement…).</a:t>
              </a:r>
              <a:endParaRPr b="0" i="0" sz="1400" u="none" cap="none" strike="noStrike">
                <a:solidFill>
                  <a:srgbClr val="000000"/>
                </a:solidFill>
                <a:latin typeface="Arial"/>
                <a:ea typeface="Arial"/>
                <a:cs typeface="Arial"/>
                <a:sym typeface="Arial"/>
              </a:endParaRPr>
            </a:p>
            <a:p>
              <a:pPr indent="0" lvl="0" marL="28575" marR="0" rtl="0" algn="l">
                <a:lnSpc>
                  <a:spcPct val="100000"/>
                </a:lnSpc>
                <a:spcBef>
                  <a:spcPts val="0"/>
                </a:spcBef>
                <a:spcAft>
                  <a:spcPts val="0"/>
                </a:spcAft>
                <a:buClr>
                  <a:srgbClr val="000000"/>
                </a:buClr>
                <a:buSzPts val="400"/>
                <a:buFont typeface="Arial"/>
                <a:buNone/>
              </a:pPr>
              <a:r>
                <a:t/>
              </a:r>
              <a:endParaRPr b="0" i="0" sz="400" u="none" cap="none" strike="noStrike">
                <a:solidFill>
                  <a:srgbClr val="36393B"/>
                </a:solidFill>
                <a:latin typeface="Calibri"/>
                <a:ea typeface="Calibri"/>
                <a:cs typeface="Calibri"/>
                <a:sym typeface="Calibri"/>
              </a:endParaRPr>
            </a:p>
            <a:p>
              <a:pPr indent="0" lvl="0" marL="29209" marR="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Démarrage</a:t>
              </a:r>
              <a:endParaRPr b="0" i="0" sz="1100" u="none" cap="none" strike="noStrike">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Introduire le sujet de discussion, les sous-thématiques ou questions ainsi que les règles.</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Constituer les groupes et les inviter à rejoindre une table. </a:t>
              </a:r>
              <a:r>
                <a:rPr b="1" i="0" lang="fr-FR"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28575" marR="0" rtl="0" algn="l">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a:p>
              <a:pPr indent="0" lvl="0" marL="29209" marR="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Discussion</a:t>
              </a:r>
              <a:endParaRPr b="0" i="0" sz="1100" u="none" cap="none" strike="noStrike">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Désigner un scribe pour chaque table en charge de la prise de notes.</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Lancer la discussion [10 à 15 min].</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Encourager les personnes </a:t>
              </a:r>
              <a:r>
                <a:rPr lang="fr-FR" sz="1100">
                  <a:solidFill>
                    <a:schemeClr val="dk1"/>
                  </a:solidFill>
                  <a:latin typeface="Calibri"/>
                  <a:ea typeface="Calibri"/>
                  <a:cs typeface="Calibri"/>
                  <a:sym typeface="Calibri"/>
                </a:rPr>
                <a:t>apprenantes </a:t>
              </a:r>
              <a:r>
                <a:rPr b="0" i="0" lang="fr-FR" sz="1100" u="none" cap="none" strike="noStrike">
                  <a:solidFill>
                    <a:schemeClr val="dk1"/>
                  </a:solidFill>
                  <a:latin typeface="Calibri"/>
                  <a:ea typeface="Calibri"/>
                  <a:cs typeface="Calibri"/>
                  <a:sym typeface="Calibri"/>
                </a:rPr>
                <a:t>à écouter attentivement les intervenants et à maintenir le cercle des interventions.</a:t>
              </a:r>
              <a:endParaRPr b="0" i="0" sz="1400" u="none" cap="none" strike="noStrike">
                <a:solidFill>
                  <a:srgbClr val="000000"/>
                </a:solidFill>
                <a:latin typeface="Arial"/>
                <a:ea typeface="Arial"/>
                <a:cs typeface="Arial"/>
                <a:sym typeface="Arial"/>
              </a:endParaRPr>
            </a:p>
            <a:p>
              <a:pPr indent="0" lvl="0" marL="28575" marR="0" rtl="0" algn="l">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a:p>
              <a:pPr indent="0" lvl="0" marL="28575" marR="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Rotation</a:t>
              </a:r>
              <a:endParaRPr b="0" i="0" sz="1100" u="none" cap="none" strike="noStrike">
                <a:solidFill>
                  <a:schemeClr val="lt1"/>
                </a:solidFill>
                <a:latin typeface="Calibri"/>
                <a:ea typeface="Calibri"/>
                <a:cs typeface="Calibri"/>
                <a:sym typeface="Calibri"/>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Inviter chaque groupe à changer de table (les rotations s’arrêtent lorsque les groupes reviennent à leur table initiale) , sauf le scribe qui dresse une synthèse des précédents échanges.</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Relancer la discussion [10 à 15 min].</a:t>
              </a:r>
              <a:endParaRPr b="0" i="0" sz="1400" u="none" cap="none" strike="noStrike">
                <a:solidFill>
                  <a:srgbClr val="000000"/>
                </a:solidFill>
                <a:latin typeface="Arial"/>
                <a:ea typeface="Arial"/>
                <a:cs typeface="Arial"/>
                <a:sym typeface="Arial"/>
              </a:endParaRPr>
            </a:p>
            <a:p>
              <a:pPr indent="0" lvl="0" marL="28575" marR="0" rtl="0" algn="l">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a:p>
              <a:pPr indent="0" lvl="0" marL="28575" marR="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Conclusion</a:t>
              </a:r>
              <a:r>
                <a:rPr b="0" i="0" lang="fr-FR"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Inviter chaque groupe à la rédaction d’une synthèse avec l’aide du scribe.</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Demander aux groupes de restituer cette synthèse. </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Conclure la discussion en résumant les principales idées et les conclusions qui ont été dégagées.</a:t>
              </a:r>
              <a:endParaRPr b="0" i="0" sz="1400" u="none" cap="none" strike="noStrike">
                <a:solidFill>
                  <a:srgbClr val="000000"/>
                </a:solidFill>
                <a:latin typeface="Arial"/>
                <a:ea typeface="Arial"/>
                <a:cs typeface="Arial"/>
                <a:sym typeface="Arial"/>
              </a:endParaRPr>
            </a:p>
            <a:p>
              <a:pPr indent="0" lvl="0" marL="28575" marR="0" rtl="0" algn="l">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a:p>
              <a:pPr indent="0" lvl="0" marL="28575" marR="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Évaluation / Feedback</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Remercier les p</a:t>
              </a:r>
              <a:r>
                <a:rPr lang="fr-FR" sz="1100">
                  <a:solidFill>
                    <a:schemeClr val="dk1"/>
                  </a:solidFill>
                  <a:latin typeface="Calibri"/>
                  <a:ea typeface="Calibri"/>
                  <a:cs typeface="Calibri"/>
                  <a:sym typeface="Calibri"/>
                </a:rPr>
                <a:t>ersonnes apprenantes</a:t>
              </a:r>
              <a:r>
                <a:rPr b="0" i="0" lang="fr-FR" sz="1100" u="none" cap="none" strike="noStrike">
                  <a:solidFill>
                    <a:schemeClr val="dk1"/>
                  </a:solidFill>
                  <a:latin typeface="Calibri"/>
                  <a:ea typeface="Calibri"/>
                  <a:cs typeface="Calibri"/>
                  <a:sym typeface="Calibri"/>
                </a:rPr>
                <a:t> pour leur </a:t>
              </a:r>
              <a:r>
                <a:rPr lang="fr-FR" sz="1100">
                  <a:solidFill>
                    <a:schemeClr val="dk1"/>
                  </a:solidFill>
                  <a:latin typeface="Calibri"/>
                  <a:ea typeface="Calibri"/>
                  <a:cs typeface="Calibri"/>
                  <a:sym typeface="Calibri"/>
                </a:rPr>
                <a:t>contribution</a:t>
              </a:r>
              <a:r>
                <a:rPr b="0" i="0" lang="fr-FR" sz="1100" u="none" cap="none" strike="noStrike">
                  <a:solidFill>
                    <a:schemeClr val="dk1"/>
                  </a:solidFill>
                  <a:latin typeface="Calibri"/>
                  <a:ea typeface="Calibri"/>
                  <a:cs typeface="Calibri"/>
                  <a:sym typeface="Calibri"/>
                </a:rPr>
                <a:t> et leur engagement dans la discussion.</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Donner des feedbacks aux participants sur leur</a:t>
              </a:r>
              <a:r>
                <a:rPr lang="fr-FR" sz="1100">
                  <a:solidFill>
                    <a:schemeClr val="dk1"/>
                  </a:solidFill>
                  <a:latin typeface="Calibri"/>
                  <a:ea typeface="Calibri"/>
                  <a:cs typeface="Calibri"/>
                  <a:sym typeface="Calibri"/>
                </a:rPr>
                <a:t> contribution</a:t>
              </a:r>
              <a:r>
                <a:rPr b="0" i="0" lang="fr-FR" sz="1100" u="none" cap="none" strike="noStrike">
                  <a:solidFill>
                    <a:schemeClr val="dk1"/>
                  </a:solidFill>
                  <a:latin typeface="Calibri"/>
                  <a:ea typeface="Calibri"/>
                  <a:cs typeface="Calibri"/>
                  <a:sym typeface="Calibri"/>
                </a:rPr>
                <a:t> et leur écoute.</a:t>
              </a:r>
              <a:endParaRPr b="0" i="0" sz="1400" u="none" cap="none" strike="noStrike">
                <a:solidFill>
                  <a:srgbClr val="000000"/>
                </a:solidFill>
                <a:latin typeface="Arial"/>
                <a:ea typeface="Arial"/>
                <a:cs typeface="Arial"/>
                <a:sym typeface="Arial"/>
              </a:endParaRPr>
            </a:p>
            <a:p>
              <a:pPr indent="-229234" lvl="0" marL="257809" marR="0" rtl="0" algn="l">
                <a:lnSpc>
                  <a:spcPct val="100000"/>
                </a:lnSpc>
                <a:spcBef>
                  <a:spcPts val="0"/>
                </a:spcBef>
                <a:spcAft>
                  <a:spcPts val="0"/>
                </a:spcAft>
                <a:buClr>
                  <a:schemeClr val="dk1"/>
                </a:buClr>
                <a:buSzPts val="1100"/>
                <a:buFont typeface="Calibri"/>
                <a:buChar char="•"/>
              </a:pPr>
              <a:r>
                <a:rPr b="0" i="0" lang="fr-FR" sz="1100" u="none" cap="none" strike="noStrike">
                  <a:solidFill>
                    <a:schemeClr val="dk1"/>
                  </a:solidFill>
                  <a:latin typeface="Calibri"/>
                  <a:ea typeface="Calibri"/>
                  <a:cs typeface="Calibri"/>
                  <a:sym typeface="Calibri"/>
                </a:rPr>
                <a:t>Évaluer les résultats de l'échange.</a:t>
              </a:r>
              <a:endParaRPr b="0" i="0" sz="1400" u="none" cap="none" strike="noStrike">
                <a:solidFill>
                  <a:srgbClr val="000000"/>
                </a:solidFill>
                <a:latin typeface="Arial"/>
                <a:ea typeface="Arial"/>
                <a:cs typeface="Arial"/>
                <a:sym typeface="Arial"/>
              </a:endParaRPr>
            </a:p>
            <a:p>
              <a:pPr indent="-159384" lvl="0" marL="257809"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159384" lvl="0" marL="257809"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p:txBody>
        </p:sp>
        <p:sp>
          <p:nvSpPr>
            <p:cNvPr id="184" name="Google Shape;184;p4"/>
            <p:cNvSpPr/>
            <p:nvPr/>
          </p:nvSpPr>
          <p:spPr>
            <a:xfrm>
              <a:off x="539879" y="-175169"/>
              <a:ext cx="1626073" cy="27337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i="0" lang="fr-FR" sz="1200" u="none" cap="none" strike="noStrike">
                  <a:solidFill>
                    <a:schemeClr val="dk1"/>
                  </a:solidFill>
                  <a:latin typeface="Calibri"/>
                  <a:ea typeface="Calibri"/>
                  <a:cs typeface="Calibri"/>
                  <a:sym typeface="Calibri"/>
                </a:rPr>
                <a:t>Ce que fait l’enseignant</a:t>
              </a:r>
              <a:endParaRPr i="0" sz="1400" u="none" cap="none" strike="noStrike">
                <a:solidFill>
                  <a:schemeClr val="dk1"/>
                </a:solidFill>
              </a:endParaRPr>
            </a:p>
          </p:txBody>
        </p:sp>
      </p:grpSp>
      <p:grpSp>
        <p:nvGrpSpPr>
          <p:cNvPr id="185" name="Google Shape;185;p4"/>
          <p:cNvGrpSpPr/>
          <p:nvPr/>
        </p:nvGrpSpPr>
        <p:grpSpPr>
          <a:xfrm>
            <a:off x="556392" y="7327900"/>
            <a:ext cx="3186431" cy="1733315"/>
            <a:chOff x="556392" y="7213876"/>
            <a:chExt cx="3186431" cy="1733315"/>
          </a:xfrm>
        </p:grpSpPr>
        <p:sp>
          <p:nvSpPr>
            <p:cNvPr id="186" name="Google Shape;186;p4"/>
            <p:cNvSpPr/>
            <p:nvPr/>
          </p:nvSpPr>
          <p:spPr>
            <a:xfrm>
              <a:off x="556392" y="7403003"/>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0"/>
                </a:spcBef>
                <a:spcAft>
                  <a:spcPts val="0"/>
                </a:spcAft>
                <a:buClr>
                  <a:srgbClr val="000000"/>
                </a:buClr>
                <a:buSzPts val="1100"/>
                <a:buFont typeface="Arial"/>
                <a:buNone/>
              </a:pPr>
              <a:r>
                <a:rPr b="0" i="0" lang="fr-FR" sz="1100" u="none" cap="none" strike="noStrike">
                  <a:solidFill>
                    <a:srgbClr val="36393B"/>
                  </a:solidFill>
                  <a:latin typeface="Calibri"/>
                  <a:ea typeface="Calibri"/>
                  <a:cs typeface="Calibri"/>
                  <a:sym typeface="Calibri"/>
                </a:rPr>
                <a:t>Il est conseillé de :</a:t>
              </a:r>
              <a:endParaRPr b="0" i="0" sz="1400" u="none" cap="none" strike="noStrike">
                <a:solidFill>
                  <a:srgbClr val="000000"/>
                </a:solidFill>
                <a:latin typeface="Arial"/>
                <a:ea typeface="Arial"/>
                <a:cs typeface="Arial"/>
                <a:sym typeface="Arial"/>
              </a:endParaRPr>
            </a:p>
            <a:p>
              <a:pPr indent="-171450" lvl="0" marL="200659"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Préparer soigneusement les questions/sous-thématiques</a:t>
              </a:r>
              <a:endParaRPr b="0" i="0" sz="1400" u="none" cap="none" strike="noStrike">
                <a:solidFill>
                  <a:srgbClr val="000000"/>
                </a:solidFill>
                <a:latin typeface="Arial"/>
                <a:ea typeface="Arial"/>
                <a:cs typeface="Arial"/>
                <a:sym typeface="Arial"/>
              </a:endParaRPr>
            </a:p>
            <a:p>
              <a:pPr indent="-171450" lvl="0" marL="200659"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Encourager l’écoute active</a:t>
              </a:r>
              <a:endParaRPr b="0" i="0" sz="1400" u="none" cap="none" strike="noStrike">
                <a:solidFill>
                  <a:srgbClr val="000000"/>
                </a:solidFill>
                <a:latin typeface="Arial"/>
                <a:ea typeface="Arial"/>
                <a:cs typeface="Arial"/>
                <a:sym typeface="Arial"/>
              </a:endParaRPr>
            </a:p>
            <a:p>
              <a:pPr indent="-171450" lvl="0" marL="200659"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Encourager les personnes </a:t>
              </a:r>
              <a:r>
                <a:rPr lang="fr-FR" sz="1100">
                  <a:solidFill>
                    <a:schemeClr val="dk1"/>
                  </a:solidFill>
                  <a:latin typeface="Calibri"/>
                  <a:ea typeface="Calibri"/>
                  <a:cs typeface="Calibri"/>
                  <a:sym typeface="Calibri"/>
                </a:rPr>
                <a:t>apprenantes </a:t>
              </a:r>
              <a:r>
                <a:rPr b="0" i="0" lang="fr-FR" sz="1100" u="none" cap="none" strike="noStrike">
                  <a:solidFill>
                    <a:schemeClr val="dk1"/>
                  </a:solidFill>
                  <a:latin typeface="Calibri"/>
                  <a:ea typeface="Calibri"/>
                  <a:cs typeface="Calibri"/>
                  <a:sym typeface="Calibri"/>
                </a:rPr>
                <a:t>à prendre part aux échanges</a:t>
              </a:r>
              <a:endParaRPr b="0" i="0" sz="1400" u="none" cap="none" strike="noStrike">
                <a:solidFill>
                  <a:srgbClr val="000000"/>
                </a:solidFill>
                <a:latin typeface="Arial"/>
                <a:ea typeface="Arial"/>
                <a:cs typeface="Arial"/>
                <a:sym typeface="Arial"/>
              </a:endParaRPr>
            </a:p>
            <a:p>
              <a:pPr indent="-171450" lvl="0" marL="200659"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Calibri"/>
                  <a:ea typeface="Calibri"/>
                  <a:cs typeface="Calibri"/>
                  <a:sym typeface="Calibri"/>
                </a:rPr>
                <a:t>Inciter au lien et à la connexion entre les idées (le scribe a une place centrale)</a:t>
              </a:r>
              <a:endParaRPr b="0" i="0" sz="1400" u="none" cap="none" strike="noStrike">
                <a:solidFill>
                  <a:srgbClr val="000000"/>
                </a:solidFill>
                <a:latin typeface="Arial"/>
                <a:ea typeface="Arial"/>
                <a:cs typeface="Arial"/>
                <a:sym typeface="Arial"/>
              </a:endParaRPr>
            </a:p>
          </p:txBody>
        </p:sp>
        <p:sp>
          <p:nvSpPr>
            <p:cNvPr id="187" name="Google Shape;187;p4"/>
            <p:cNvSpPr/>
            <p:nvPr/>
          </p:nvSpPr>
          <p:spPr>
            <a:xfrm>
              <a:off x="556394" y="7213876"/>
              <a:ext cx="138491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i="0" lang="fr-FR" sz="1200" u="none" cap="none" strike="noStrike">
                  <a:solidFill>
                    <a:schemeClr val="dk1"/>
                  </a:solidFill>
                  <a:latin typeface="Calibri"/>
                  <a:ea typeface="Calibri"/>
                  <a:cs typeface="Calibri"/>
                  <a:sym typeface="Calibri"/>
                </a:rPr>
                <a:t>Conseils / variantes</a:t>
              </a:r>
              <a:endParaRPr i="0" sz="1200" u="none" cap="none" strike="noStrike">
                <a:solidFill>
                  <a:schemeClr val="dk1"/>
                </a:solidFill>
                <a:latin typeface="Calibri"/>
                <a:ea typeface="Calibri"/>
                <a:cs typeface="Calibri"/>
                <a:sym typeface="Calibri"/>
              </a:endParaRPr>
            </a:p>
          </p:txBody>
        </p:sp>
      </p:grpSp>
      <p:grpSp>
        <p:nvGrpSpPr>
          <p:cNvPr id="188" name="Google Shape;188;p4"/>
          <p:cNvGrpSpPr/>
          <p:nvPr/>
        </p:nvGrpSpPr>
        <p:grpSpPr>
          <a:xfrm>
            <a:off x="3832252" y="7327900"/>
            <a:ext cx="3186431" cy="1733315"/>
            <a:chOff x="3832252" y="7207870"/>
            <a:chExt cx="3186431" cy="1733315"/>
          </a:xfrm>
        </p:grpSpPr>
        <p:sp>
          <p:nvSpPr>
            <p:cNvPr id="189" name="Google Shape;189;p4"/>
            <p:cNvSpPr/>
            <p:nvPr/>
          </p:nvSpPr>
          <p:spPr>
            <a:xfrm>
              <a:off x="3832252" y="7396997"/>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fr-FR"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Fiche descriptive (Réseau Canopé) : http://tinyurl.com/3685uchr  </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fr-FR"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World café » </a:t>
              </a:r>
              <a:r>
                <a:rPr b="0" i="0" lang="fr-FR" sz="1100" u="none" cap="none" strike="noStrike">
                  <a:solidFill>
                    <a:schemeClr val="dk1"/>
                  </a:solidFill>
                  <a:latin typeface="Calibri"/>
                  <a:ea typeface="Calibri"/>
                  <a:cs typeface="Calibri"/>
                  <a:sym typeface="Calibri"/>
                </a:rPr>
                <a:t>(Métacartes) : https://www.metacartes.cc/faire-ensemble/recettes/world-cafe/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fr-FR" sz="1100" u="sng" cap="none" strike="noStrike">
                  <a:solidFill>
                    <a:schemeClr val="dk1"/>
                  </a:solidFill>
                  <a:latin typeface="Calibri"/>
                  <a:ea typeface="Calibri"/>
                  <a:cs typeface="Calibri"/>
                  <a:sym typeface="Calibri"/>
                  <a:hlinkClick r:id="rId5">
                    <a:extLst>
                      <a:ext uri="{A12FA001-AC4F-418D-AE19-62706E023703}">
                        <ahyp:hlinkClr val="tx"/>
                      </a:ext>
                    </a:extLst>
                  </a:hlinkClick>
                </a:rPr>
                <a:t>Capsule </a:t>
              </a:r>
              <a:r>
                <a:rPr b="0" i="0" lang="fr-FR" sz="1100" u="sng" cap="none" strike="noStrike">
                  <a:solidFill>
                    <a:schemeClr val="dk1"/>
                  </a:solidFill>
                  <a:highlight>
                    <a:srgbClr val="FFFFFF"/>
                  </a:highlight>
                  <a:latin typeface="Calibri"/>
                  <a:ea typeface="Calibri"/>
                  <a:cs typeface="Calibri"/>
                  <a:sym typeface="Calibri"/>
                  <a:hlinkClick r:id="rId6">
                    <a:extLst>
                      <a:ext uri="{A12FA001-AC4F-418D-AE19-62706E023703}">
                        <ahyp:hlinkClr val="tx"/>
                      </a:ext>
                    </a:extLst>
                  </a:hlinkClick>
                </a:rPr>
                <a:t>microlearning IH2EF</a:t>
              </a:r>
              <a:r>
                <a:rPr b="0" i="0" lang="fr-FR" sz="1100" u="none" cap="none" strike="noStrike">
                  <a:solidFill>
                    <a:schemeClr val="dk1"/>
                  </a:solidFill>
                  <a:highlight>
                    <a:srgbClr val="FFFFFF"/>
                  </a:highlight>
                  <a:latin typeface="Calibri"/>
                  <a:ea typeface="Calibri"/>
                  <a:cs typeface="Calibri"/>
                  <a:sym typeface="Calibri"/>
                </a:rPr>
                <a:t> : </a:t>
              </a:r>
              <a:r>
                <a:rPr b="0" i="0" lang="fr-FR" sz="1100" u="sng" cap="none" strike="noStrike">
                  <a:solidFill>
                    <a:schemeClr val="dk1"/>
                  </a:solidFill>
                  <a:latin typeface="Calibri"/>
                  <a:ea typeface="Calibri"/>
                  <a:cs typeface="Calibri"/>
                  <a:sym typeface="Calibri"/>
                  <a:hlinkClick r:id="rId7">
                    <a:extLst>
                      <a:ext uri="{A12FA001-AC4F-418D-AE19-62706E023703}">
                        <ahyp:hlinkClr val="tx"/>
                      </a:ext>
                    </a:extLst>
                  </a:hlinkClick>
                </a:rPr>
                <a:t>http://tinyurl.com/2wwb42rf</a:t>
              </a:r>
              <a:r>
                <a:rPr b="0" i="0" lang="fr-FR"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sp>
          <p:nvSpPr>
            <p:cNvPr id="190" name="Google Shape;190;p4"/>
            <p:cNvSpPr/>
            <p:nvPr/>
          </p:nvSpPr>
          <p:spPr>
            <a:xfrm>
              <a:off x="3832254" y="7207870"/>
              <a:ext cx="1546196"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i="0" lang="fr-FR" sz="1200" u="none" cap="none" strike="noStrike">
                  <a:solidFill>
                    <a:schemeClr val="dk1"/>
                  </a:solidFill>
                  <a:latin typeface="Calibri"/>
                  <a:ea typeface="Calibri"/>
                  <a:cs typeface="Calibri"/>
                  <a:sym typeface="Calibri"/>
                </a:rPr>
                <a:t>Références inspirantes</a:t>
              </a:r>
              <a:endParaRPr i="0" sz="1200" u="none" cap="none" strike="noStrike">
                <a:solidFill>
                  <a:schemeClr val="dk1"/>
                </a:solidFill>
                <a:latin typeface="Calibri"/>
                <a:ea typeface="Calibri"/>
                <a:cs typeface="Calibri"/>
                <a:sym typeface="Calibri"/>
              </a:endParaRPr>
            </a:p>
          </p:txBody>
        </p:sp>
      </p:grpSp>
      <p:sp>
        <p:nvSpPr>
          <p:cNvPr id="191" name="Google Shape;191;p4"/>
          <p:cNvSpPr txBox="1"/>
          <p:nvPr/>
        </p:nvSpPr>
        <p:spPr>
          <a:xfrm>
            <a:off x="1796732" y="9208118"/>
            <a:ext cx="3963035" cy="69596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rgbClr val="36393B"/>
                </a:solidFill>
                <a:latin typeface="Calibri"/>
                <a:ea typeface="Calibri"/>
                <a:cs typeface="Calibri"/>
                <a:sym typeface="Calibri"/>
              </a:rPr>
              <a:t>Vous avez une question ou une remarque concernant cette fiche ?</a:t>
            </a:r>
            <a:endParaRPr b="0" i="0" sz="1100" u="none" cap="none" strike="noStrike">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Clr>
                <a:srgbClr val="000000"/>
              </a:buClr>
              <a:buSzPts val="1100"/>
              <a:buFont typeface="Arial"/>
              <a:buNone/>
            </a:pPr>
            <a:r>
              <a:rPr b="0" i="0" lang="fr-FR" sz="1100" u="none" cap="none" strike="noStrike">
                <a:solidFill>
                  <a:srgbClr val="36393B"/>
                </a:solidFill>
                <a:latin typeface="Calibri"/>
                <a:ea typeface="Calibri"/>
                <a:cs typeface="Calibri"/>
                <a:sym typeface="Calibri"/>
              </a:rPr>
              <a:t>Contactez nous : </a:t>
            </a:r>
            <a:r>
              <a:rPr b="0" i="0" lang="fr-FR" sz="1100" u="sng" cap="none" strike="noStrike">
                <a:solidFill>
                  <a:srgbClr val="36393B"/>
                </a:solidFill>
                <a:latin typeface="Calibri"/>
                <a:ea typeface="Calibri"/>
                <a:cs typeface="Calibri"/>
                <a:sym typeface="Calibri"/>
                <a:hlinkClick r:id="rId8">
                  <a:extLst>
                    <a:ext uri="{A12FA001-AC4F-418D-AE19-62706E023703}">
                      <ahyp:hlinkClr val="tx"/>
                    </a:ext>
                  </a:extLst>
                </a:hlinkClick>
              </a:rPr>
              <a:t>contact@learninglab-network.com</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55"/>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Clr>
                <a:srgbClr val="000000"/>
              </a:buClr>
              <a:buSzPts val="1100"/>
              <a:buFont typeface="Arial"/>
              <a:buNone/>
            </a:pPr>
            <a:r>
              <a:rPr b="0" i="0" lang="fr-FR" sz="1100" u="none" cap="none" strike="noStrike">
                <a:solidFill>
                  <a:srgbClr val="36393B"/>
                </a:solidFill>
                <a:latin typeface="Calibri"/>
                <a:ea typeface="Calibri"/>
                <a:cs typeface="Calibri"/>
                <a:sym typeface="Calibri"/>
              </a:rPr>
              <a:t>Plus de fiches sur : </a:t>
            </a:r>
            <a:r>
              <a:rPr b="0" i="0" lang="fr-FR" sz="1100" u="sng" cap="none" strike="noStrike">
                <a:solidFill>
                  <a:srgbClr val="36393B"/>
                </a:solidFill>
                <a:latin typeface="Calibri"/>
                <a:ea typeface="Calibri"/>
                <a:cs typeface="Calibri"/>
                <a:sym typeface="Calibri"/>
                <a:hlinkClick r:id="rId9">
                  <a:extLst>
                    <a:ext uri="{A12FA001-AC4F-418D-AE19-62706E023703}">
                      <ahyp:hlinkClr val="tx"/>
                    </a:ext>
                  </a:extLst>
                </a:hlinkClick>
              </a:rPr>
              <a:t>www.learninglab-network.com</a:t>
            </a:r>
            <a:r>
              <a:rPr b="0" i="0" lang="fr-FR" sz="1100" u="none" cap="none" strike="noStrike">
                <a:solidFill>
                  <a:srgbClr val="36393B"/>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2023-12-19T15:17:25Z</dcterms:created>
  <dc:creator>Marie-Chantal Baudier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ies>
</file>