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Palatino Linotype" panose="02040502050505030304" pitchFamily="18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814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mbZJSC4ErQBqgczSF2jp23ig7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428" y="-660"/>
      </p:cViewPr>
      <p:guideLst>
        <p:guide orient="horz" pos="2880"/>
        <p:guide pos="2160"/>
        <p:guide orient="horz" pos="1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9" descr="Une image contenant texte, capture d’écran, Police, logo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9" descr="Une image contenant symbole, cercle, Police, logo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0377" y="9804728"/>
            <a:ext cx="1241329" cy="41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-canope.fr/fileadmin/user_upload/Academies-ateliers/DT_Bretagne_Pays-de-la-Loire_BPL/Academie_Rennes/Technique_du_World_Cafe_-_clef_en_mai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arninglab-network.com/" TargetMode="External"/><Relationship Id="rId4" Type="http://schemas.openxmlformats.org/officeDocument/2006/relationships/hyperlink" Target="mailto:contact@learninglab-networ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586850" y="7182400"/>
            <a:ext cx="3958800" cy="2695800"/>
          </a:xfrm>
          <a:prstGeom prst="roundRect">
            <a:avLst>
              <a:gd name="adj" fmla="val 1931"/>
            </a:avLst>
          </a:prstGeom>
          <a:noFill/>
          <a:ln w="12700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551857" y="7031385"/>
            <a:ext cx="787007" cy="238759"/>
          </a:xfrm>
          <a:custGeom>
            <a:avLst/>
            <a:gdLst/>
            <a:ahLst/>
            <a:cxnLst/>
            <a:rect l="l" t="t" r="r" b="b"/>
            <a:pathLst>
              <a:path w="1224914" h="238759" extrusionOk="0">
                <a:moveTo>
                  <a:pt x="1174610" y="0"/>
                </a:moveTo>
                <a:lnTo>
                  <a:pt x="49936" y="0"/>
                </a:lnTo>
                <a:lnTo>
                  <a:pt x="30496" y="3923"/>
                </a:lnTo>
                <a:lnTo>
                  <a:pt x="14624" y="14624"/>
                </a:lnTo>
                <a:lnTo>
                  <a:pt x="3923" y="30496"/>
                </a:lnTo>
                <a:lnTo>
                  <a:pt x="0" y="49936"/>
                </a:lnTo>
                <a:lnTo>
                  <a:pt x="0" y="238353"/>
                </a:lnTo>
                <a:lnTo>
                  <a:pt x="1174610" y="238353"/>
                </a:lnTo>
                <a:lnTo>
                  <a:pt x="1194050" y="234430"/>
                </a:lnTo>
                <a:lnTo>
                  <a:pt x="1209922" y="223729"/>
                </a:lnTo>
                <a:lnTo>
                  <a:pt x="1220623" y="207856"/>
                </a:lnTo>
                <a:lnTo>
                  <a:pt x="1224546" y="188417"/>
                </a:lnTo>
                <a:lnTo>
                  <a:pt x="1224546" y="49936"/>
                </a:lnTo>
                <a:lnTo>
                  <a:pt x="1220623" y="30496"/>
                </a:lnTo>
                <a:lnTo>
                  <a:pt x="1209922" y="14624"/>
                </a:lnTo>
                <a:lnTo>
                  <a:pt x="1194050" y="3923"/>
                </a:lnTo>
                <a:lnTo>
                  <a:pt x="1174610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</a:t>
            </a:r>
            <a:endParaRPr sz="1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4689049" y="7989397"/>
            <a:ext cx="2299288" cy="10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>
              <a:buSzPts val="1100"/>
            </a:pPr>
            <a:r>
              <a:rPr lang="fr-F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La pensée latérale est la capacité à changer de direction de pensée pour résoudre un problème. »</a:t>
            </a:r>
            <a:br>
              <a:rPr lang="fr-FR" sz="1100" dirty="0"/>
            </a:br>
            <a:b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Edward DE BONO, psychologue et spécialiste en sciences cognitives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685800" y="9616724"/>
            <a:ext cx="380133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Les six chapeaux de Bono, Les cahiers de l’innovation</a:t>
            </a:r>
            <a:endParaRPr sz="1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543859" y="1246201"/>
            <a:ext cx="1339678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fr-FR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PenséeLatérale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522920" y="1596177"/>
            <a:ext cx="118800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#Collaboration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1948448" y="1246201"/>
            <a:ext cx="154800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fr-FR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Créativité</a:t>
            </a: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774774" y="1596175"/>
            <a:ext cx="1584000" cy="22380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fr-FR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Réflexion</a:t>
            </a: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Structurée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79" name="Google Shape;79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 – 120 min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2" name="Google Shape;82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à</a:t>
              </a: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3"/>
          <p:cNvGrpSpPr/>
          <p:nvPr/>
        </p:nvGrpSpPr>
        <p:grpSpPr>
          <a:xfrm>
            <a:off x="543850" y="2105384"/>
            <a:ext cx="6468745" cy="1469573"/>
            <a:chOff x="543859" y="2105339"/>
            <a:chExt cx="6468745" cy="1481158"/>
          </a:xfrm>
        </p:grpSpPr>
        <p:sp>
          <p:nvSpPr>
            <p:cNvPr id="85" name="Google Shape;85;p3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SzPts val="1100"/>
              </a:pP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La confusion est l’ennemie de la réflexion. Le concept de la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pensée latérale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ou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pensée parallèle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 été inventé en 1987 par le docteur Edward de Bono, psychologue maltais et spécialiste en sciences cognitives. Cette méthode permet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d’organiser le processus de raisonnement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selon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6 modes de réflexions complémentaires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symbolisés par 6 chapeaux de couleurs différentes. Ainsi, un sujet ou problème est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exploré dans son ensemble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fr-FR" sz="1100" dirty="0"/>
                <a:t>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Individuelle ou collective cette méthode peut s’appliquer à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 nombreux sujets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: amélioration de l’existant, recherche de nouvelles idées, prise de décisions, lancement d’un projet, régulation de conflits, résolution de problèmes.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4456569" y="1247744"/>
            <a:ext cx="2556034" cy="974755"/>
            <a:chOff x="4456569" y="1247745"/>
            <a:chExt cx="2556034" cy="901362"/>
          </a:xfrm>
        </p:grpSpPr>
        <p:sp>
          <p:nvSpPr>
            <p:cNvPr id="88" name="Google Shape;88;p3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56569" y="1247745"/>
              <a:ext cx="1224915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91" name="Google Shape;91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551854" y="3667100"/>
            <a:ext cx="3089047" cy="3296094"/>
            <a:chOff x="551854" y="3667100"/>
            <a:chExt cx="3089047" cy="3296094"/>
          </a:xfrm>
        </p:grpSpPr>
        <p:sp>
          <p:nvSpPr>
            <p:cNvPr id="94" name="Google Shape;94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rgbClr val="F17062"/>
                  </a:solidFill>
                  <a:latin typeface="Calibri"/>
                  <a:ea typeface="Calibri"/>
                  <a:cs typeface="Calibri"/>
                  <a:sym typeface="Calibri"/>
                </a:rPr>
                <a:t>Objectifs d’apprentissage :</a:t>
              </a:r>
              <a:endParaRPr sz="1100" b="1" i="0" u="none" strike="noStrike" cap="none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Développer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la pensée critique et la prise de décision collective éclairée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</a:p>
            <a:p>
              <a:pPr lvl="0">
                <a:buSzPts val="1100"/>
              </a:pPr>
              <a:endParaRPr lang="fr-FR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Favoriser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pensée divergente </a:t>
              </a:r>
              <a:endParaRPr sz="1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Expérimenter 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une méthode favorisant collaboration et écoute active</a:t>
              </a:r>
              <a:endParaRPr lang="fr-FR" sz="11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rgbClr val="F17062"/>
                  </a:solidFill>
                  <a:latin typeface="Calibri"/>
                  <a:ea typeface="Calibri"/>
                  <a:cs typeface="Calibri"/>
                  <a:sym typeface="Calibri"/>
                </a:rPr>
                <a:t>Objectifs de l’activité :</a:t>
              </a:r>
              <a:endParaRPr sz="1100" b="1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Améliorer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prise de décision collaborative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sujet ou une problématique  sous plusieurs angles (logique, émotionnel, créatif, critique,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etc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). 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51854" y="3667100"/>
              <a:ext cx="716575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 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 dirty="0">
                <a:latin typeface="Calibri"/>
                <a:ea typeface="Calibri"/>
                <a:cs typeface="Calibri"/>
                <a:sym typeface="Calibri"/>
              </a:rPr>
              <a:t>Chapeaux de Bono</a:t>
            </a:r>
            <a:endParaRPr dirty="0"/>
          </a:p>
        </p:txBody>
      </p:sp>
      <p:grpSp>
        <p:nvGrpSpPr>
          <p:cNvPr id="97" name="Google Shape;97;p3"/>
          <p:cNvGrpSpPr/>
          <p:nvPr/>
        </p:nvGrpSpPr>
        <p:grpSpPr>
          <a:xfrm>
            <a:off x="4464050" y="1583064"/>
            <a:ext cx="1510196" cy="715555"/>
            <a:chOff x="-315876" y="0"/>
            <a:chExt cx="1510800" cy="716343"/>
          </a:xfrm>
        </p:grpSpPr>
        <p:pic>
          <p:nvPicPr>
            <p:cNvPr id="98" name="Google Shape;98;p3"/>
            <p:cNvPicPr preferRelativeResize="0"/>
            <p:nvPr/>
          </p:nvPicPr>
          <p:blipFill rotWithShape="1">
            <a:blip r:embed="rId3">
              <a:alphaModFix/>
            </a:blip>
            <a:srcRect l="9353" t="6170" r="10035" b="19395"/>
            <a:stretch/>
          </p:blipFill>
          <p:spPr>
            <a:xfrm>
              <a:off x="299103" y="0"/>
              <a:ext cx="306705" cy="27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3"/>
            <p:cNvSpPr txBox="1"/>
            <p:nvPr/>
          </p:nvSpPr>
          <p:spPr>
            <a:xfrm>
              <a:off x="-315876" y="272043"/>
              <a:ext cx="15108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Tableaux blancs</a:t>
              </a:r>
              <a:b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(ou paperboards)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5994583" y="1639076"/>
            <a:ext cx="604598" cy="451212"/>
            <a:chOff x="0" y="-18905"/>
            <a:chExt cx="606600" cy="452162"/>
          </a:xfrm>
        </p:grpSpPr>
        <p:sp>
          <p:nvSpPr>
            <p:cNvPr id="101" name="Google Shape;101;p3"/>
            <p:cNvSpPr/>
            <p:nvPr/>
          </p:nvSpPr>
          <p:spPr>
            <a:xfrm rot="10800000">
              <a:off x="135380" y="-18905"/>
              <a:ext cx="309000" cy="144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115240"/>
              <a:ext cx="606600" cy="31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Tables mobiles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5560096" y="3995867"/>
            <a:ext cx="138238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dirty="0">
                <a:latin typeface="Calibri"/>
                <a:ea typeface="Calibri"/>
                <a:cs typeface="Calibri"/>
                <a:sym typeface="Calibri"/>
              </a:rPr>
              <a:t>3 à 5 personnes par groupe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401;p6">
            <a:extLst>
              <a:ext uri="{FF2B5EF4-FFF2-40B4-BE49-F238E27FC236}">
                <a16:creationId xmlns:a16="http://schemas.microsoft.com/office/drawing/2014/main" id="{C043D83A-3A45-4B38-A6C5-4D32C749E8B4}"/>
              </a:ext>
            </a:extLst>
          </p:cNvPr>
          <p:cNvGrpSpPr/>
          <p:nvPr/>
        </p:nvGrpSpPr>
        <p:grpSpPr>
          <a:xfrm>
            <a:off x="4362451" y="4321337"/>
            <a:ext cx="2236730" cy="1993738"/>
            <a:chOff x="-42" y="-87542"/>
            <a:chExt cx="1858751" cy="1628609"/>
          </a:xfrm>
        </p:grpSpPr>
        <p:grpSp>
          <p:nvGrpSpPr>
            <p:cNvPr id="177" name="Google Shape;402;p6">
              <a:extLst>
                <a:ext uri="{FF2B5EF4-FFF2-40B4-BE49-F238E27FC236}">
                  <a16:creationId xmlns:a16="http://schemas.microsoft.com/office/drawing/2014/main" id="{75188B71-CDD4-452C-9C49-C55093BEC9CC}"/>
                </a:ext>
              </a:extLst>
            </p:cNvPr>
            <p:cNvGrpSpPr/>
            <p:nvPr/>
          </p:nvGrpSpPr>
          <p:grpSpPr>
            <a:xfrm>
              <a:off x="-42" y="-87542"/>
              <a:ext cx="1858751" cy="1604747"/>
              <a:chOff x="-42" y="-87568"/>
              <a:chExt cx="1859309" cy="1605228"/>
            </a:xfrm>
          </p:grpSpPr>
          <p:grpSp>
            <p:nvGrpSpPr>
              <p:cNvPr id="180" name="Google Shape;403;p6">
                <a:extLst>
                  <a:ext uri="{FF2B5EF4-FFF2-40B4-BE49-F238E27FC236}">
                    <a16:creationId xmlns:a16="http://schemas.microsoft.com/office/drawing/2014/main" id="{D37281D3-956B-47B3-A90A-F7F912FB8834}"/>
                  </a:ext>
                </a:extLst>
              </p:cNvPr>
              <p:cNvGrpSpPr/>
              <p:nvPr/>
            </p:nvGrpSpPr>
            <p:grpSpPr>
              <a:xfrm>
                <a:off x="-42" y="77159"/>
                <a:ext cx="1752701" cy="1440501"/>
                <a:chOff x="-269710" y="-18"/>
                <a:chExt cx="1752876" cy="1440645"/>
              </a:xfrm>
            </p:grpSpPr>
            <p:grpSp>
              <p:nvGrpSpPr>
                <p:cNvPr id="215" name="Google Shape;404;p6">
                  <a:extLst>
                    <a:ext uri="{FF2B5EF4-FFF2-40B4-BE49-F238E27FC236}">
                      <a16:creationId xmlns:a16="http://schemas.microsoft.com/office/drawing/2014/main" id="{A85BA6C4-C7D3-47BC-B3E2-56C942BEBEB1}"/>
                    </a:ext>
                  </a:extLst>
                </p:cNvPr>
                <p:cNvGrpSpPr/>
                <p:nvPr/>
              </p:nvGrpSpPr>
              <p:grpSpPr>
                <a:xfrm rot="10800000">
                  <a:off x="-269710" y="-18"/>
                  <a:ext cx="421060" cy="423574"/>
                  <a:chOff x="376715" y="97173"/>
                  <a:chExt cx="421481" cy="423701"/>
                </a:xfrm>
              </p:grpSpPr>
              <p:grpSp>
                <p:nvGrpSpPr>
                  <p:cNvPr id="235" name="Google Shape;405;p6">
                    <a:extLst>
                      <a:ext uri="{FF2B5EF4-FFF2-40B4-BE49-F238E27FC236}">
                        <a16:creationId xmlns:a16="http://schemas.microsoft.com/office/drawing/2014/main" id="{CA655D91-3EEA-4543-BC78-3CAEDE64ECA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96161" y="99012"/>
                    <a:ext cx="303874" cy="300196"/>
                    <a:chOff x="12" y="-280653"/>
                    <a:chExt cx="304178" cy="300196"/>
                  </a:xfrm>
                </p:grpSpPr>
                <p:sp>
                  <p:nvSpPr>
                    <p:cNvPr id="240" name="Google Shape;406;p6">
                      <a:extLst>
                        <a:ext uri="{FF2B5EF4-FFF2-40B4-BE49-F238E27FC236}">
                          <a16:creationId xmlns:a16="http://schemas.microsoft.com/office/drawing/2014/main" id="{7BE34FAE-5A84-4523-B684-E1E525A63646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-181643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1" name="Google Shape;407;p6">
                      <a:extLst>
                        <a:ext uri="{FF2B5EF4-FFF2-40B4-BE49-F238E27FC236}">
                          <a16:creationId xmlns:a16="http://schemas.microsoft.com/office/drawing/2014/main" id="{465430BC-D1FD-4B2D-ABA5-8604BB4E7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" y="-19429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2" name="Google Shape;408;p6">
                      <a:extLst>
                        <a:ext uri="{FF2B5EF4-FFF2-40B4-BE49-F238E27FC236}">
                          <a16:creationId xmlns:a16="http://schemas.microsoft.com/office/drawing/2014/main" id="{81552C17-AB1C-45A1-B017-0DD7E1BE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-28065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36" name="Google Shape;409;p6">
                    <a:extLst>
                      <a:ext uri="{FF2B5EF4-FFF2-40B4-BE49-F238E27FC236}">
                        <a16:creationId xmlns:a16="http://schemas.microsoft.com/office/drawing/2014/main" id="{EBCE50F4-60B4-48E4-BD3B-41039AF8695B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374711" y="218696"/>
                    <a:ext cx="304182" cy="300175"/>
                    <a:chOff x="-3" y="280658"/>
                    <a:chExt cx="304182" cy="300175"/>
                  </a:xfrm>
                </p:grpSpPr>
                <p:sp>
                  <p:nvSpPr>
                    <p:cNvPr id="237" name="Google Shape;410;p6">
                      <a:extLst>
                        <a:ext uri="{FF2B5EF4-FFF2-40B4-BE49-F238E27FC236}">
                          <a16:creationId xmlns:a16="http://schemas.microsoft.com/office/drawing/2014/main" id="{BFF15117-2F89-4FA0-AD93-33FB328679F5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53" y="379647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8" name="Google Shape;411;p6">
                      <a:extLst>
                        <a:ext uri="{FF2B5EF4-FFF2-40B4-BE49-F238E27FC236}">
                          <a16:creationId xmlns:a16="http://schemas.microsoft.com/office/drawing/2014/main" id="{A21544E3-BBE8-4EC9-9560-F87CCF115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" y="36700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9" name="Google Shape;412;p6">
                      <a:extLst>
                        <a:ext uri="{FF2B5EF4-FFF2-40B4-BE49-F238E27FC236}">
                          <a16:creationId xmlns:a16="http://schemas.microsoft.com/office/drawing/2014/main" id="{47ECE765-A420-41B1-87DC-42B82787A6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28065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16" name="Google Shape;413;p6">
                  <a:extLst>
                    <a:ext uri="{FF2B5EF4-FFF2-40B4-BE49-F238E27FC236}">
                      <a16:creationId xmlns:a16="http://schemas.microsoft.com/office/drawing/2014/main" id="{E1ACA0ED-D443-4FFF-B001-51C8CEC60199}"/>
                    </a:ext>
                  </a:extLst>
                </p:cNvPr>
                <p:cNvGrpSpPr/>
                <p:nvPr/>
              </p:nvGrpSpPr>
              <p:grpSpPr>
                <a:xfrm flipH="1">
                  <a:off x="-269708" y="804747"/>
                  <a:ext cx="421076" cy="423565"/>
                  <a:chOff x="376699" y="97170"/>
                  <a:chExt cx="421498" cy="423693"/>
                </a:xfrm>
              </p:grpSpPr>
              <p:grpSp>
                <p:nvGrpSpPr>
                  <p:cNvPr id="227" name="Google Shape;414;p6">
                    <a:extLst>
                      <a:ext uri="{FF2B5EF4-FFF2-40B4-BE49-F238E27FC236}">
                        <a16:creationId xmlns:a16="http://schemas.microsoft.com/office/drawing/2014/main" id="{4F9DBF4D-EF8D-4C3E-AFCA-5815A94CDE4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96157" y="99021"/>
                    <a:ext cx="303890" cy="300188"/>
                    <a:chOff x="5" y="-280654"/>
                    <a:chExt cx="304194" cy="300188"/>
                  </a:xfrm>
                </p:grpSpPr>
                <p:sp>
                  <p:nvSpPr>
                    <p:cNvPr id="232" name="Google Shape;415;p6">
                      <a:extLst>
                        <a:ext uri="{FF2B5EF4-FFF2-40B4-BE49-F238E27FC236}">
                          <a16:creationId xmlns:a16="http://schemas.microsoft.com/office/drawing/2014/main" id="{BD3EF3E4-BD17-49E2-B373-010245BFCE41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73" y="-181652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3" name="Google Shape;416;p6">
                      <a:extLst>
                        <a:ext uri="{FF2B5EF4-FFF2-40B4-BE49-F238E27FC236}">
                          <a16:creationId xmlns:a16="http://schemas.microsoft.com/office/drawing/2014/main" id="{F684F896-1CC4-4559-BDED-7E64B7B92A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" y="-194294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4" name="Google Shape;417;p6">
                      <a:extLst>
                        <a:ext uri="{FF2B5EF4-FFF2-40B4-BE49-F238E27FC236}">
                          <a16:creationId xmlns:a16="http://schemas.microsoft.com/office/drawing/2014/main" id="{DB51F7E8-198B-4BD7-B895-9D94FC75AE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-280654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28" name="Google Shape;418;p6">
                    <a:extLst>
                      <a:ext uri="{FF2B5EF4-FFF2-40B4-BE49-F238E27FC236}">
                        <a16:creationId xmlns:a16="http://schemas.microsoft.com/office/drawing/2014/main" id="{24051230-68D5-4861-8355-484A398F59E0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376429" y="214398"/>
                    <a:ext cx="306734" cy="306195"/>
                    <a:chOff x="-3" y="280653"/>
                    <a:chExt cx="306734" cy="306195"/>
                  </a:xfrm>
                </p:grpSpPr>
                <p:sp>
                  <p:nvSpPr>
                    <p:cNvPr id="229" name="Google Shape;419;p6">
                      <a:extLst>
                        <a:ext uri="{FF2B5EF4-FFF2-40B4-BE49-F238E27FC236}">
                          <a16:creationId xmlns:a16="http://schemas.microsoft.com/office/drawing/2014/main" id="{5F076B5D-FB72-4046-B6E0-07FBAE9BD56D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2905" y="385662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0" name="Google Shape;420;p6">
                      <a:extLst>
                        <a:ext uri="{FF2B5EF4-FFF2-40B4-BE49-F238E27FC236}">
                          <a16:creationId xmlns:a16="http://schemas.microsoft.com/office/drawing/2014/main" id="{8A7A5F5F-7F78-45BC-9E10-6470E25D78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" y="36701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1" name="Google Shape;421;p6">
                      <a:extLst>
                        <a:ext uri="{FF2B5EF4-FFF2-40B4-BE49-F238E27FC236}">
                          <a16:creationId xmlns:a16="http://schemas.microsoft.com/office/drawing/2014/main" id="{FDD96DD2-38D1-43CA-AF65-D892A8670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3" y="28065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17" name="Google Shape;422;p6">
                  <a:extLst>
                    <a:ext uri="{FF2B5EF4-FFF2-40B4-BE49-F238E27FC236}">
                      <a16:creationId xmlns:a16="http://schemas.microsoft.com/office/drawing/2014/main" id="{CF9B63DD-C375-4955-82E5-473A9E1A6F21}"/>
                    </a:ext>
                  </a:extLst>
                </p:cNvPr>
                <p:cNvGrpSpPr/>
                <p:nvPr/>
              </p:nvGrpSpPr>
              <p:grpSpPr>
                <a:xfrm>
                  <a:off x="1062099" y="800418"/>
                  <a:ext cx="421066" cy="423571"/>
                  <a:chOff x="96038" y="97154"/>
                  <a:chExt cx="421488" cy="423698"/>
                </a:xfrm>
              </p:grpSpPr>
              <p:grpSp>
                <p:nvGrpSpPr>
                  <p:cNvPr id="219" name="Google Shape;423;p6">
                    <a:extLst>
                      <a:ext uri="{FF2B5EF4-FFF2-40B4-BE49-F238E27FC236}">
                        <a16:creationId xmlns:a16="http://schemas.microsoft.com/office/drawing/2014/main" id="{C919BE6E-3543-4A1C-8C31-DB3EA016BB2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215490" y="99005"/>
                    <a:ext cx="303886" cy="300185"/>
                    <a:chOff x="0" y="0"/>
                    <a:chExt cx="304190" cy="300185"/>
                  </a:xfrm>
                </p:grpSpPr>
                <p:sp>
                  <p:nvSpPr>
                    <p:cNvPr id="224" name="Google Shape;424;p6">
                      <a:extLst>
                        <a:ext uri="{FF2B5EF4-FFF2-40B4-BE49-F238E27FC236}">
                          <a16:creationId xmlns:a16="http://schemas.microsoft.com/office/drawing/2014/main" id="{47F07C7C-F02C-4258-833D-3676312E8C2D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5" name="Google Shape;425;p6">
                      <a:extLst>
                        <a:ext uri="{FF2B5EF4-FFF2-40B4-BE49-F238E27FC236}">
                          <a16:creationId xmlns:a16="http://schemas.microsoft.com/office/drawing/2014/main" id="{86F18C5F-D6EC-47B4-A1D3-6FFF53A870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6" name="Google Shape;426;p6">
                      <a:extLst>
                        <a:ext uri="{FF2B5EF4-FFF2-40B4-BE49-F238E27FC236}">
                          <a16:creationId xmlns:a16="http://schemas.microsoft.com/office/drawing/2014/main" id="{7BCEE873-83FF-4A0E-A74C-45B13B75D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20" name="Google Shape;427;p6">
                    <a:extLst>
                      <a:ext uri="{FF2B5EF4-FFF2-40B4-BE49-F238E27FC236}">
                        <a16:creationId xmlns:a16="http://schemas.microsoft.com/office/drawing/2014/main" id="{DDB370BF-C376-4AC3-A206-ED0F4BADB1EE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94035" y="218665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221" name="Google Shape;428;p6">
                      <a:extLst>
                        <a:ext uri="{FF2B5EF4-FFF2-40B4-BE49-F238E27FC236}">
                          <a16:creationId xmlns:a16="http://schemas.microsoft.com/office/drawing/2014/main" id="{CE5DDB65-A75D-4822-8440-73A6435BEF7C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" name="Google Shape;429;p6">
                      <a:extLst>
                        <a:ext uri="{FF2B5EF4-FFF2-40B4-BE49-F238E27FC236}">
                          <a16:creationId xmlns:a16="http://schemas.microsoft.com/office/drawing/2014/main" id="{17867B7B-A8CE-4457-AA63-E10E2E9CE3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3" name="Google Shape;430;p6">
                      <a:extLst>
                        <a:ext uri="{FF2B5EF4-FFF2-40B4-BE49-F238E27FC236}">
                          <a16:creationId xmlns:a16="http://schemas.microsoft.com/office/drawing/2014/main" id="{AA4671B8-53F2-43CB-84DC-25561C2AC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218" name="Google Shape;431;p6">
                  <a:extLst>
                    <a:ext uri="{FF2B5EF4-FFF2-40B4-BE49-F238E27FC236}">
                      <a16:creationId xmlns:a16="http://schemas.microsoft.com/office/drawing/2014/main" id="{CCBFE000-61B8-4817-8F58-0387A34A4DA1}"/>
                    </a:ext>
                  </a:extLst>
                </p:cNvPr>
                <p:cNvSpPr txBox="1"/>
                <p:nvPr/>
              </p:nvSpPr>
              <p:spPr>
                <a:xfrm>
                  <a:off x="61630" y="818427"/>
                  <a:ext cx="1084200" cy="622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rPr lang="fr-FR" sz="11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Par groupes</a:t>
                  </a:r>
                  <a:endParaRPr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rPr lang="fr-FR" sz="11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 </a:t>
                  </a:r>
                  <a:endParaRPr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1" name="Google Shape;432;p6">
                <a:extLst>
                  <a:ext uri="{FF2B5EF4-FFF2-40B4-BE49-F238E27FC236}">
                    <a16:creationId xmlns:a16="http://schemas.microsoft.com/office/drawing/2014/main" id="{1F88088A-5FD1-41DC-ACE0-65099141D47B}"/>
                  </a:ext>
                </a:extLst>
              </p:cNvPr>
              <p:cNvGrpSpPr/>
              <p:nvPr/>
            </p:nvGrpSpPr>
            <p:grpSpPr>
              <a:xfrm rot="2690520">
                <a:off x="676535" y="6"/>
                <a:ext cx="422478" cy="421949"/>
                <a:chOff x="0" y="0"/>
                <a:chExt cx="422451" cy="421922"/>
              </a:xfrm>
            </p:grpSpPr>
            <p:grpSp>
              <p:nvGrpSpPr>
                <p:cNvPr id="207" name="Google Shape;433;p6">
                  <a:extLst>
                    <a:ext uri="{FF2B5EF4-FFF2-40B4-BE49-F238E27FC236}">
                      <a16:creationId xmlns:a16="http://schemas.microsoft.com/office/drawing/2014/main" id="{7D3459CC-EB85-481D-A4CD-C601D5BE573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212" name="Google Shape;434;p6">
                    <a:extLst>
                      <a:ext uri="{FF2B5EF4-FFF2-40B4-BE49-F238E27FC236}">
                        <a16:creationId xmlns:a16="http://schemas.microsoft.com/office/drawing/2014/main" id="{DE48A794-6568-4E30-B7D7-1B553A11A189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435;p6">
                    <a:extLst>
                      <a:ext uri="{FF2B5EF4-FFF2-40B4-BE49-F238E27FC236}">
                        <a16:creationId xmlns:a16="http://schemas.microsoft.com/office/drawing/2014/main" id="{34B2D1B7-485D-462D-80F3-0977A777051A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436;p6">
                    <a:extLst>
                      <a:ext uri="{FF2B5EF4-FFF2-40B4-BE49-F238E27FC236}">
                        <a16:creationId xmlns:a16="http://schemas.microsoft.com/office/drawing/2014/main" id="{6411BB80-DC98-4BC6-B233-89C28B757215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" name="Google Shape;437;p6">
                  <a:extLst>
                    <a:ext uri="{FF2B5EF4-FFF2-40B4-BE49-F238E27FC236}">
                      <a16:creationId xmlns:a16="http://schemas.microsoft.com/office/drawing/2014/main" id="{CDEC35CF-4A80-4F0F-BD36-FB49CEE3BF9C}"/>
                    </a:ext>
                  </a:extLst>
                </p:cNvPr>
                <p:cNvGrpSpPr/>
                <p:nvPr/>
              </p:nvGrpSpPr>
              <p:grpSpPr>
                <a:xfrm rot="10800000">
                  <a:off x="118261" y="121737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209" name="Google Shape;438;p6">
                    <a:extLst>
                      <a:ext uri="{FF2B5EF4-FFF2-40B4-BE49-F238E27FC236}">
                        <a16:creationId xmlns:a16="http://schemas.microsoft.com/office/drawing/2014/main" id="{AAE87289-F618-44AC-BC47-BD53AA79D068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439;p6">
                    <a:extLst>
                      <a:ext uri="{FF2B5EF4-FFF2-40B4-BE49-F238E27FC236}">
                        <a16:creationId xmlns:a16="http://schemas.microsoft.com/office/drawing/2014/main" id="{913B47A2-B4D7-42F8-BA73-17A754CA8A85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440;p6">
                    <a:extLst>
                      <a:ext uri="{FF2B5EF4-FFF2-40B4-BE49-F238E27FC236}">
                        <a16:creationId xmlns:a16="http://schemas.microsoft.com/office/drawing/2014/main" id="{938F8B1F-A018-4217-B947-F61DB905CF91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2" name="Google Shape;441;p6">
                <a:extLst>
                  <a:ext uri="{FF2B5EF4-FFF2-40B4-BE49-F238E27FC236}">
                    <a16:creationId xmlns:a16="http://schemas.microsoft.com/office/drawing/2014/main" id="{E54079EC-CDF5-4DA6-BEF4-0AFE46F9450E}"/>
                  </a:ext>
                </a:extLst>
              </p:cNvPr>
              <p:cNvGrpSpPr/>
              <p:nvPr/>
            </p:nvGrpSpPr>
            <p:grpSpPr>
              <a:xfrm rot="8041170">
                <a:off x="308152" y="489985"/>
                <a:ext cx="422449" cy="421920"/>
                <a:chOff x="0" y="0"/>
                <a:chExt cx="422451" cy="421922"/>
              </a:xfrm>
            </p:grpSpPr>
            <p:grpSp>
              <p:nvGrpSpPr>
                <p:cNvPr id="199" name="Google Shape;442;p6">
                  <a:extLst>
                    <a:ext uri="{FF2B5EF4-FFF2-40B4-BE49-F238E27FC236}">
                      <a16:creationId xmlns:a16="http://schemas.microsoft.com/office/drawing/2014/main" id="{3BB055EC-DABD-4F5C-BC53-EE735999798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204" name="Google Shape;443;p6">
                    <a:extLst>
                      <a:ext uri="{FF2B5EF4-FFF2-40B4-BE49-F238E27FC236}">
                        <a16:creationId xmlns:a16="http://schemas.microsoft.com/office/drawing/2014/main" id="{05B6AF16-8846-4265-827D-88BAEF15F507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444;p6">
                    <a:extLst>
                      <a:ext uri="{FF2B5EF4-FFF2-40B4-BE49-F238E27FC236}">
                        <a16:creationId xmlns:a16="http://schemas.microsoft.com/office/drawing/2014/main" id="{BC3ABB1B-BCCE-4A73-B9C6-108A85E59472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445;p6">
                    <a:extLst>
                      <a:ext uri="{FF2B5EF4-FFF2-40B4-BE49-F238E27FC236}">
                        <a16:creationId xmlns:a16="http://schemas.microsoft.com/office/drawing/2014/main" id="{9A58CF24-8828-4196-A012-D40C6C58C352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446;p6">
                  <a:extLst>
                    <a:ext uri="{FF2B5EF4-FFF2-40B4-BE49-F238E27FC236}">
                      <a16:creationId xmlns:a16="http://schemas.microsoft.com/office/drawing/2014/main" id="{E3096CCB-EBB2-4948-98CC-DB657D2549DC}"/>
                    </a:ext>
                  </a:extLst>
                </p:cNvPr>
                <p:cNvGrpSpPr/>
                <p:nvPr/>
              </p:nvGrpSpPr>
              <p:grpSpPr>
                <a:xfrm rot="10800000">
                  <a:off x="118261" y="121737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201" name="Google Shape;447;p6">
                    <a:extLst>
                      <a:ext uri="{FF2B5EF4-FFF2-40B4-BE49-F238E27FC236}">
                        <a16:creationId xmlns:a16="http://schemas.microsoft.com/office/drawing/2014/main" id="{D6778E6A-E58C-47C1-AB6D-5955E98A7ECF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448;p6">
                    <a:extLst>
                      <a:ext uri="{FF2B5EF4-FFF2-40B4-BE49-F238E27FC236}">
                        <a16:creationId xmlns:a16="http://schemas.microsoft.com/office/drawing/2014/main" id="{29EB208F-3B5B-40FA-840B-900A4581BF4C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" name="Google Shape;449;p6">
                    <a:extLst>
                      <a:ext uri="{FF2B5EF4-FFF2-40B4-BE49-F238E27FC236}">
                        <a16:creationId xmlns:a16="http://schemas.microsoft.com/office/drawing/2014/main" id="{B4DA0B1F-34E1-4E83-9DB8-8AA949F2978F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" name="Google Shape;450;p6">
                <a:extLst>
                  <a:ext uri="{FF2B5EF4-FFF2-40B4-BE49-F238E27FC236}">
                    <a16:creationId xmlns:a16="http://schemas.microsoft.com/office/drawing/2014/main" id="{DA217FDB-6815-464E-9668-F488B5854823}"/>
                  </a:ext>
                </a:extLst>
              </p:cNvPr>
              <p:cNvGrpSpPr/>
              <p:nvPr/>
            </p:nvGrpSpPr>
            <p:grpSpPr>
              <a:xfrm>
                <a:off x="1437669" y="98296"/>
                <a:ext cx="421598" cy="421621"/>
                <a:chOff x="0" y="0"/>
                <a:chExt cx="421598" cy="421621"/>
              </a:xfrm>
            </p:grpSpPr>
            <p:sp>
              <p:nvSpPr>
                <p:cNvPr id="193" name="Google Shape;451;p6">
                  <a:extLst>
                    <a:ext uri="{FF2B5EF4-FFF2-40B4-BE49-F238E27FC236}">
                      <a16:creationId xmlns:a16="http://schemas.microsoft.com/office/drawing/2014/main" id="{C643A6D4-DB8F-48EF-A796-F4E8B1F40052}"/>
                    </a:ext>
                  </a:extLst>
                </p:cNvPr>
                <p:cNvSpPr/>
                <p:nvPr/>
              </p:nvSpPr>
              <p:spPr>
                <a:xfrm rot="-2735383" flipH="1">
                  <a:off x="124311" y="198205"/>
                  <a:ext cx="267937" cy="125164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452;p6">
                  <a:extLst>
                    <a:ext uri="{FF2B5EF4-FFF2-40B4-BE49-F238E27FC236}">
                      <a16:creationId xmlns:a16="http://schemas.microsoft.com/office/drawing/2014/main" id="{F9A66660-DE1B-44EE-9C33-C8540C7CEE27}"/>
                    </a:ext>
                  </a:extLst>
                </p:cNvPr>
                <p:cNvSpPr/>
                <p:nvPr/>
              </p:nvSpPr>
              <p:spPr>
                <a:xfrm rot="5400000" flipH="1">
                  <a:off x="259030" y="343621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453;p6">
                  <a:extLst>
                    <a:ext uri="{FF2B5EF4-FFF2-40B4-BE49-F238E27FC236}">
                      <a16:creationId xmlns:a16="http://schemas.microsoft.com/office/drawing/2014/main" id="{BD8A2B51-76DE-4E16-940F-4160914CBABC}"/>
                    </a:ext>
                  </a:extLst>
                </p:cNvPr>
                <p:cNvSpPr/>
                <p:nvPr/>
              </p:nvSpPr>
              <p:spPr>
                <a:xfrm rot="5400000" flipH="1">
                  <a:off x="343598" y="259052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454;p6">
                  <a:extLst>
                    <a:ext uri="{FF2B5EF4-FFF2-40B4-BE49-F238E27FC236}">
                      <a16:creationId xmlns:a16="http://schemas.microsoft.com/office/drawing/2014/main" id="{1F30E286-B0E8-4166-A393-961A0F05EA7D}"/>
                    </a:ext>
                  </a:extLst>
                </p:cNvPr>
                <p:cNvSpPr/>
                <p:nvPr/>
              </p:nvSpPr>
              <p:spPr>
                <a:xfrm rot="8064673" flipH="1">
                  <a:off x="28971" y="102928"/>
                  <a:ext cx="268361" cy="125164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455;p6">
                  <a:extLst>
                    <a:ext uri="{FF2B5EF4-FFF2-40B4-BE49-F238E27FC236}">
                      <a16:creationId xmlns:a16="http://schemas.microsoft.com/office/drawing/2014/main" id="{0BD611F8-1A17-45FD-9BE0-3E49611624CA}"/>
                    </a:ext>
                  </a:extLst>
                </p:cNvPr>
                <p:cNvSpPr/>
                <p:nvPr/>
              </p:nvSpPr>
              <p:spPr>
                <a:xfrm rot="-5400000" flipH="1">
                  <a:off x="84568" y="0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456;p6">
                  <a:extLst>
                    <a:ext uri="{FF2B5EF4-FFF2-40B4-BE49-F238E27FC236}">
                      <a16:creationId xmlns:a16="http://schemas.microsoft.com/office/drawing/2014/main" id="{236F048E-EB70-449F-B0DD-0B0282384702}"/>
                    </a:ext>
                  </a:extLst>
                </p:cNvPr>
                <p:cNvSpPr/>
                <p:nvPr/>
              </p:nvSpPr>
              <p:spPr>
                <a:xfrm rot="-5400000" flipH="1">
                  <a:off x="0" y="89854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" name="Google Shape;457;p6">
                <a:extLst>
                  <a:ext uri="{FF2B5EF4-FFF2-40B4-BE49-F238E27FC236}">
                    <a16:creationId xmlns:a16="http://schemas.microsoft.com/office/drawing/2014/main" id="{205D1A92-0E4B-4F92-A91E-6946A936FEBE}"/>
                  </a:ext>
                </a:extLst>
              </p:cNvPr>
              <p:cNvGrpSpPr/>
              <p:nvPr/>
            </p:nvGrpSpPr>
            <p:grpSpPr>
              <a:xfrm rot="8041170">
                <a:off x="974132" y="500556"/>
                <a:ext cx="422449" cy="421920"/>
                <a:chOff x="0" y="0"/>
                <a:chExt cx="422451" cy="421922"/>
              </a:xfrm>
            </p:grpSpPr>
            <p:grpSp>
              <p:nvGrpSpPr>
                <p:cNvPr id="185" name="Google Shape;458;p6">
                  <a:extLst>
                    <a:ext uri="{FF2B5EF4-FFF2-40B4-BE49-F238E27FC236}">
                      <a16:creationId xmlns:a16="http://schemas.microsoft.com/office/drawing/2014/main" id="{97BBE7A1-5D89-4F02-9C48-25D719CCE857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90" name="Google Shape;459;p6">
                    <a:extLst>
                      <a:ext uri="{FF2B5EF4-FFF2-40B4-BE49-F238E27FC236}">
                        <a16:creationId xmlns:a16="http://schemas.microsoft.com/office/drawing/2014/main" id="{C56EB3B4-6A35-4AE6-9952-6DDFA51EAD03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460;p6">
                    <a:extLst>
                      <a:ext uri="{FF2B5EF4-FFF2-40B4-BE49-F238E27FC236}">
                        <a16:creationId xmlns:a16="http://schemas.microsoft.com/office/drawing/2014/main" id="{C73A6E29-7C46-4779-B7AA-C6375F4B82A3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461;p6">
                    <a:extLst>
                      <a:ext uri="{FF2B5EF4-FFF2-40B4-BE49-F238E27FC236}">
                        <a16:creationId xmlns:a16="http://schemas.microsoft.com/office/drawing/2014/main" id="{7B8071AA-F21D-49D6-9A34-0AEF349F8634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" name="Google Shape;462;p6">
                  <a:extLst>
                    <a:ext uri="{FF2B5EF4-FFF2-40B4-BE49-F238E27FC236}">
                      <a16:creationId xmlns:a16="http://schemas.microsoft.com/office/drawing/2014/main" id="{99A989F1-F039-48CD-9FCF-24ACDFFCEAC7}"/>
                    </a:ext>
                  </a:extLst>
                </p:cNvPr>
                <p:cNvGrpSpPr/>
                <p:nvPr/>
              </p:nvGrpSpPr>
              <p:grpSpPr>
                <a:xfrm rot="10800000">
                  <a:off x="118261" y="121737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87" name="Google Shape;463;p6">
                    <a:extLst>
                      <a:ext uri="{FF2B5EF4-FFF2-40B4-BE49-F238E27FC236}">
                        <a16:creationId xmlns:a16="http://schemas.microsoft.com/office/drawing/2014/main" id="{487110E0-2917-4154-80AC-CD291B2A924D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464;p6">
                    <a:extLst>
                      <a:ext uri="{FF2B5EF4-FFF2-40B4-BE49-F238E27FC236}">
                        <a16:creationId xmlns:a16="http://schemas.microsoft.com/office/drawing/2014/main" id="{274A7153-7E99-415F-B086-DF3D4884C825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465;p6">
                    <a:extLst>
                      <a:ext uri="{FF2B5EF4-FFF2-40B4-BE49-F238E27FC236}">
                        <a16:creationId xmlns:a16="http://schemas.microsoft.com/office/drawing/2014/main" id="{AF158D70-3144-4778-A4E1-A1F67ECC53DF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78" name="Google Shape;466;p6">
              <a:extLst>
                <a:ext uri="{FF2B5EF4-FFF2-40B4-BE49-F238E27FC236}">
                  <a16:creationId xmlns:a16="http://schemas.microsoft.com/office/drawing/2014/main" id="{A3796061-550B-40FE-92F3-99B6B403E251}"/>
                </a:ext>
              </a:extLst>
            </p:cNvPr>
            <p:cNvSpPr/>
            <p:nvPr/>
          </p:nvSpPr>
          <p:spPr>
            <a:xfrm>
              <a:off x="606392" y="1498467"/>
              <a:ext cx="574800" cy="42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467;p6">
              <a:extLst>
                <a:ext uri="{FF2B5EF4-FFF2-40B4-BE49-F238E27FC236}">
                  <a16:creationId xmlns:a16="http://schemas.microsoft.com/office/drawing/2014/main" id="{3948D648-0CBE-4C3D-A3B2-412BFE10C069}"/>
                </a:ext>
              </a:extLst>
            </p:cNvPr>
            <p:cNvSpPr/>
            <p:nvPr/>
          </p:nvSpPr>
          <p:spPr>
            <a:xfrm rot="1621678">
              <a:off x="250329" y="1421477"/>
              <a:ext cx="215877" cy="4306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EB8F64D6-F7AE-4C44-BC8D-8B01FAE18C13}"/>
              </a:ext>
            </a:extLst>
          </p:cNvPr>
          <p:cNvGrpSpPr/>
          <p:nvPr/>
        </p:nvGrpSpPr>
        <p:grpSpPr>
          <a:xfrm>
            <a:off x="4919913" y="6545655"/>
            <a:ext cx="2030051" cy="261726"/>
            <a:chOff x="4005513" y="6673569"/>
            <a:chExt cx="2030051" cy="261726"/>
          </a:xfrm>
        </p:grpSpPr>
        <p:pic>
          <p:nvPicPr>
            <p:cNvPr id="4" name="Graphique 3" descr="Chapeau de lutin">
              <a:extLst>
                <a:ext uri="{FF2B5EF4-FFF2-40B4-BE49-F238E27FC236}">
                  <a16:creationId xmlns:a16="http://schemas.microsoft.com/office/drawing/2014/main" id="{D965F0C5-A9CA-4314-B3DE-59AD5E114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5513" y="6673569"/>
              <a:ext cx="261726" cy="261726"/>
            </a:xfrm>
            <a:prstGeom prst="rect">
              <a:avLst/>
            </a:prstGeom>
          </p:spPr>
        </p:pic>
        <p:pic>
          <p:nvPicPr>
            <p:cNvPr id="243" name="Graphique 242" descr="Chapeau de lutin">
              <a:extLst>
                <a:ext uri="{FF2B5EF4-FFF2-40B4-BE49-F238E27FC236}">
                  <a16:creationId xmlns:a16="http://schemas.microsoft.com/office/drawing/2014/main" id="{9EF12538-F072-4588-BC4D-DBC2D954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0234" y="6673569"/>
              <a:ext cx="261726" cy="261726"/>
            </a:xfrm>
            <a:prstGeom prst="rect">
              <a:avLst/>
            </a:prstGeom>
          </p:spPr>
        </p:pic>
        <p:pic>
          <p:nvPicPr>
            <p:cNvPr id="244" name="Graphique 243" descr="Chapeau de lutin">
              <a:extLst>
                <a:ext uri="{FF2B5EF4-FFF2-40B4-BE49-F238E27FC236}">
                  <a16:creationId xmlns:a16="http://schemas.microsoft.com/office/drawing/2014/main" id="{0EC2E506-305D-40D5-AF54-32F5F5705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4955" y="6673569"/>
              <a:ext cx="261726" cy="261726"/>
            </a:xfrm>
            <a:prstGeom prst="rect">
              <a:avLst/>
            </a:prstGeom>
          </p:spPr>
        </p:pic>
        <p:pic>
          <p:nvPicPr>
            <p:cNvPr id="245" name="Graphique 244" descr="Chapeau de lutin">
              <a:extLst>
                <a:ext uri="{FF2B5EF4-FFF2-40B4-BE49-F238E27FC236}">
                  <a16:creationId xmlns:a16="http://schemas.microsoft.com/office/drawing/2014/main" id="{6B571D2D-C1B7-42DE-8A00-3A73803C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73838" y="6673569"/>
              <a:ext cx="261726" cy="261726"/>
            </a:xfrm>
            <a:prstGeom prst="rect">
              <a:avLst/>
            </a:prstGeom>
          </p:spPr>
        </p:pic>
        <p:pic>
          <p:nvPicPr>
            <p:cNvPr id="246" name="Graphique 245" descr="Chapeau de lutin">
              <a:extLst>
                <a:ext uri="{FF2B5EF4-FFF2-40B4-BE49-F238E27FC236}">
                  <a16:creationId xmlns:a16="http://schemas.microsoft.com/office/drawing/2014/main" id="{15064278-B377-4BEA-B718-F5345CA7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89676" y="6673569"/>
              <a:ext cx="261726" cy="261726"/>
            </a:xfrm>
            <a:prstGeom prst="rect">
              <a:avLst/>
            </a:prstGeom>
          </p:spPr>
        </p:pic>
        <p:pic>
          <p:nvPicPr>
            <p:cNvPr id="247" name="Graphique 246" descr="Chapeau de lutin">
              <a:extLst>
                <a:ext uri="{FF2B5EF4-FFF2-40B4-BE49-F238E27FC236}">
                  <a16:creationId xmlns:a16="http://schemas.microsoft.com/office/drawing/2014/main" id="{C34F45F9-7B8F-4D78-A936-C6B0BCAF3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84397" y="6673569"/>
              <a:ext cx="261726" cy="261726"/>
            </a:xfrm>
            <a:prstGeom prst="rect">
              <a:avLst/>
            </a:prstGeom>
          </p:spPr>
        </p:pic>
        <p:pic>
          <p:nvPicPr>
            <p:cNvPr id="248" name="Graphique 247" descr="Chapeau de lutin">
              <a:extLst>
                <a:ext uri="{FF2B5EF4-FFF2-40B4-BE49-F238E27FC236}">
                  <a16:creationId xmlns:a16="http://schemas.microsoft.com/office/drawing/2014/main" id="{09194C5F-8E9E-48C3-A9D9-DE00C5676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79118" y="6673569"/>
              <a:ext cx="261726" cy="261726"/>
            </a:xfrm>
            <a:prstGeom prst="rect">
              <a:avLst/>
            </a:prstGeom>
          </p:spPr>
        </p:pic>
      </p:grpSp>
      <p:sp>
        <p:nvSpPr>
          <p:cNvPr id="249" name="Google Shape;104;p3">
            <a:extLst>
              <a:ext uri="{FF2B5EF4-FFF2-40B4-BE49-F238E27FC236}">
                <a16:creationId xmlns:a16="http://schemas.microsoft.com/office/drawing/2014/main" id="{67233E61-42B7-4BD3-B086-B92EED5CC052}"/>
              </a:ext>
            </a:extLst>
          </p:cNvPr>
          <p:cNvSpPr/>
          <p:nvPr/>
        </p:nvSpPr>
        <p:spPr>
          <a:xfrm>
            <a:off x="3904508" y="6384151"/>
            <a:ext cx="10980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dirty="0">
                <a:latin typeface="Calibri"/>
                <a:ea typeface="Calibri"/>
                <a:cs typeface="Calibri"/>
                <a:sym typeface="Calibri"/>
              </a:rPr>
              <a:t>Échanges en groupe durant un temps imparti pour chaque chapeau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2CB073-3F3D-474C-9EF0-107839FAFB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200" y="7400881"/>
            <a:ext cx="3415436" cy="21451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E65871-12AD-4703-A505-1EA1F5B80105}"/>
              </a:ext>
            </a:extLst>
          </p:cNvPr>
          <p:cNvSpPr txBox="1"/>
          <p:nvPr/>
        </p:nvSpPr>
        <p:spPr>
          <a:xfrm>
            <a:off x="4919913" y="6731181"/>
            <a:ext cx="2049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1      2      3      4      5      6      7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4"/>
          <p:cNvGrpSpPr/>
          <p:nvPr/>
        </p:nvGrpSpPr>
        <p:grpSpPr>
          <a:xfrm>
            <a:off x="556400" y="5891278"/>
            <a:ext cx="6460747" cy="1460491"/>
            <a:chOff x="556394" y="5582192"/>
            <a:chExt cx="6460747" cy="1234149"/>
          </a:xfrm>
        </p:grpSpPr>
        <p:sp>
          <p:nvSpPr>
            <p:cNvPr id="180" name="Google Shape;180;p4"/>
            <p:cNvSpPr/>
            <p:nvPr/>
          </p:nvSpPr>
          <p:spPr>
            <a:xfrm>
              <a:off x="556394" y="5771325"/>
              <a:ext cx="6460747" cy="1045016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marR="122553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personnes apprenantes échangent en adoptant le mode de pensée associé à chaque chapeau, dans un ordre préétabli par le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facilitateur·ice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Le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facilitateur·ice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invite chacun et chacune à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partager leurs perspectives individuelles et à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écouter les apports des autres.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60" marR="122554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scribe ou les scribes, quant à eux, notent les points clés des échanges.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60" marR="122554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l’issue des échanges, les scribes dressent, avec l’aide des autres personnes apprenantes, une synthèse qui est ensuite restituée collectivement. Chaque groupe bénéficie ainsi de la restitution des autres.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56400" y="5582192"/>
              <a:ext cx="2275278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que fait l</a:t>
              </a: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personne </a:t>
              </a: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apprenante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539875" y="406427"/>
            <a:ext cx="6468797" cy="5289643"/>
            <a:chOff x="539879" y="-175169"/>
            <a:chExt cx="6468797" cy="5850212"/>
          </a:xfrm>
        </p:grpSpPr>
        <p:sp>
          <p:nvSpPr>
            <p:cNvPr id="183" name="Google Shape;183;p4"/>
            <p:cNvSpPr/>
            <p:nvPr/>
          </p:nvSpPr>
          <p:spPr>
            <a:xfrm>
              <a:off x="547876" y="52166"/>
              <a:ext cx="6460800" cy="5622877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1" i="0" u="none" strike="noStrike" cap="none" dirty="0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Définir la problématique/le sujet à aborder en lien avec les objectifs pédagogiques visés.</a:t>
              </a:r>
              <a:endParaRPr lang="fr-FR" dirty="0">
                <a:ea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Définir la séquence associée des chapeaux en lien avec votre sujet ou problématique.</a:t>
              </a:r>
              <a:endParaRPr lang="fr-FR" dirty="0">
                <a:ea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Préparer les règles de la discussion (écoute et contribution active, non jugement…).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Introduire le sujet ou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problématique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ainsi que les règles de communication (le chapeau bleu, qui peut entamer et conclure chaque session des chapeaux de Bono, endosse ce rôle de cadrer les échanges).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Présenter les différents chapeaux et les modes de pensée associés ainsi que la séquence de couleurs retenue en lien avec le sujet ou la problématique : 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Blanc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Faits et informations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Rouge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Émotions et intuitions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Noir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Jugement critique et risques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Jaune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Optimisme et avantages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Vert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Créativité et nouvelles idées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Bleu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Organisation et gestion du processus</a:t>
              </a:r>
              <a:endParaRPr lang="fr-FR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Désigner une personne au sein de chaque groupe pour une prise de notes sur les échanges.  </a:t>
              </a:r>
              <a:endParaRPr sz="14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Amorcer une session d’échanges pour le premier chapeau. </a:t>
              </a: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à un ou une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participant·e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prendre des notes des échanges au sein du groupe. 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Réitérer l’opération pour chaque chapeau, selon la séquence préalablement retenue. 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Inviter les personnes ayant pris des notes à dresser une synthèse des échanges.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aux groupes de restituer cette synthèse. 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Conclure la discussion en résumant les principales idées et les conclusions qui ont été dégagées.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Évaluation / Feedback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Remercier les p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ersonnes apprenantes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pour leur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contribution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leur engagement dans la discussion.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Donner des feedbacks aux participantes et participants sur leur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contribution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leur écoute.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15938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39879" y="-175169"/>
              <a:ext cx="1626073" cy="27337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l’enseignant</a:t>
              </a: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85" name="Google Shape;185;p4"/>
          <p:cNvGrpSpPr/>
          <p:nvPr/>
        </p:nvGrpSpPr>
        <p:grpSpPr>
          <a:xfrm>
            <a:off x="556392" y="7546975"/>
            <a:ext cx="3186431" cy="1571628"/>
            <a:chOff x="556392" y="7213876"/>
            <a:chExt cx="3186431" cy="1571628"/>
          </a:xfrm>
        </p:grpSpPr>
        <p:sp>
          <p:nvSpPr>
            <p:cNvPr id="186" name="Google Shape;186;p4"/>
            <p:cNvSpPr/>
            <p:nvPr/>
          </p:nvSpPr>
          <p:spPr>
            <a:xfrm>
              <a:off x="556392" y="7403004"/>
              <a:ext cx="3186431" cy="138250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Il est conseillé de 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Préparer soigneusement la séquence de chapeaux en lien avec la problématique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Rester garant de l’adoption d’un mode de pensée associé à un chapeau lors des échanges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Encourager les personnes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apprenantes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à prendre part aux échanges</a:t>
              </a:r>
              <a:endParaRPr lang="fr-FR" dirty="0">
                <a:ea typeface="Calibri"/>
              </a:endParaRPr>
            </a:p>
            <a:p>
              <a:pPr marL="29209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3832252" y="7546976"/>
            <a:ext cx="3186431" cy="1571626"/>
            <a:chOff x="3832252" y="7207870"/>
            <a:chExt cx="3186431" cy="1733315"/>
          </a:xfrm>
        </p:grpSpPr>
        <p:sp>
          <p:nvSpPr>
            <p:cNvPr id="189" name="Google Shape;189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lvl="0" indent="-171450">
                <a:buSzPts val="1100"/>
                <a:buFont typeface="Arial"/>
                <a:buChar char="•"/>
              </a:pPr>
              <a:r>
                <a:rPr lang="fr-FR" sz="1100" b="0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Ouvrage « Les six chapeaux de la réflexion » (Eyrolles) : </a:t>
              </a:r>
              <a:r>
                <a:rPr lang="fr-FR" sz="1100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https://tinyurl.com/wtk6h5m9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4"/>
          <p:cNvSpPr txBox="1"/>
          <p:nvPr/>
        </p:nvSpPr>
        <p:spPr>
          <a:xfrm>
            <a:off x="1796732" y="9250650"/>
            <a:ext cx="3963035" cy="52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b="0" i="0" u="sng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b="0" i="0" u="sng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763</Words>
  <Application>Microsoft Office PowerPoint</Application>
  <PresentationFormat>Personnalisé</PresentationFormat>
  <Paragraphs>85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Calibri</vt:lpstr>
      <vt:lpstr>Montserrat</vt:lpstr>
      <vt:lpstr>Palatino Linotype</vt:lpstr>
      <vt:lpstr>Arial</vt:lpstr>
      <vt:lpstr>Courier New</vt:lpstr>
      <vt:lpstr>Tahoma</vt:lpstr>
      <vt:lpstr>Office Theme</vt:lpstr>
      <vt:lpstr>Chapeaux de Bono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café</dc:title>
  <dc:creator>Marie-Chantal Baudier</dc:creator>
  <cp:lastModifiedBy>Marie-Chantal Baudier</cp:lastModifiedBy>
  <cp:revision>20</cp:revision>
  <dcterms:created xsi:type="dcterms:W3CDTF">2023-12-19T15:17:25Z</dcterms:created>
  <dcterms:modified xsi:type="dcterms:W3CDTF">2024-12-10T10:26:45Z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</Properties>
</file>