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Palatino Linotype" panose="02040502050505030304" pitchFamily="18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814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mbZJSC4ErQBqgczSF2jp23ig7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78" d="100"/>
          <a:sy n="178" d="100"/>
        </p:scale>
        <p:origin x="582" y="-6420"/>
      </p:cViewPr>
      <p:guideLst>
        <p:guide orient="horz" pos="2880"/>
        <p:guide pos="2160"/>
        <p:guide orient="horz" pos="1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9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9" descr="Une image contenant texte, capture d’écran, Police, logo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9772" y="9706976"/>
            <a:ext cx="901278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9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9" descr="Une image contenant symbole, cercle, Police, logo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0377" y="9804728"/>
            <a:ext cx="1241329" cy="41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learninglab-network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tilo.org/outils/le-retro-vernissage/" TargetMode="External"/><Relationship Id="rId4" Type="http://schemas.openxmlformats.org/officeDocument/2006/relationships/hyperlink" Target="http://www.learninglab-networ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551854" y="7096675"/>
            <a:ext cx="3993796" cy="2695800"/>
          </a:xfrm>
          <a:prstGeom prst="roundRect">
            <a:avLst>
              <a:gd name="adj" fmla="val 1931"/>
            </a:avLst>
          </a:prstGeom>
          <a:noFill/>
          <a:ln w="12700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543859" y="6949915"/>
            <a:ext cx="787007" cy="238759"/>
          </a:xfrm>
          <a:custGeom>
            <a:avLst/>
            <a:gdLst/>
            <a:ahLst/>
            <a:cxnLst/>
            <a:rect l="l" t="t" r="r" b="b"/>
            <a:pathLst>
              <a:path w="1224914" h="238759" extrusionOk="0">
                <a:moveTo>
                  <a:pt x="1174610" y="0"/>
                </a:moveTo>
                <a:lnTo>
                  <a:pt x="49936" y="0"/>
                </a:lnTo>
                <a:lnTo>
                  <a:pt x="30496" y="3923"/>
                </a:lnTo>
                <a:lnTo>
                  <a:pt x="14624" y="14624"/>
                </a:lnTo>
                <a:lnTo>
                  <a:pt x="3923" y="30496"/>
                </a:lnTo>
                <a:lnTo>
                  <a:pt x="0" y="49936"/>
                </a:lnTo>
                <a:lnTo>
                  <a:pt x="0" y="238353"/>
                </a:lnTo>
                <a:lnTo>
                  <a:pt x="1174610" y="238353"/>
                </a:lnTo>
                <a:lnTo>
                  <a:pt x="1194050" y="234430"/>
                </a:lnTo>
                <a:lnTo>
                  <a:pt x="1209922" y="223729"/>
                </a:lnTo>
                <a:lnTo>
                  <a:pt x="1220623" y="207856"/>
                </a:lnTo>
                <a:lnTo>
                  <a:pt x="1224546" y="188417"/>
                </a:lnTo>
                <a:lnTo>
                  <a:pt x="1224546" y="49936"/>
                </a:lnTo>
                <a:lnTo>
                  <a:pt x="1220623" y="30496"/>
                </a:lnTo>
                <a:lnTo>
                  <a:pt x="1209922" y="14624"/>
                </a:lnTo>
                <a:lnTo>
                  <a:pt x="1194050" y="3923"/>
                </a:lnTo>
                <a:lnTo>
                  <a:pt x="1174610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5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</a:t>
            </a:r>
            <a:endParaRPr sz="1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4699833" y="7496125"/>
            <a:ext cx="2299288" cy="170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>
              <a:buSzPts val="1100"/>
            </a:pPr>
            <a:r>
              <a:rPr lang="fr-FR" sz="1100" i="1" dirty="0">
                <a:solidFill>
                  <a:schemeClr val="dk1"/>
                </a:solidFill>
                <a:latin typeface="Calibri"/>
                <a:cs typeface="Calibri"/>
              </a:rPr>
              <a:t>« Participer au rétro-vernissage m'a permis de revisiter l’étude de cas que nous avions préalablement réalisée avec un regard critique. J’ai également beaucoup apprécié le processus créatif de cette activité qui a nourri la réflexion et généré des retours riches.»</a:t>
            </a:r>
          </a:p>
          <a:p>
            <a:pPr lvl="0">
              <a:buSzPts val="1100"/>
            </a:pPr>
            <a:b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Milan, étudiant en 2</a:t>
            </a:r>
            <a:r>
              <a:rPr lang="fr-FR" sz="11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année BUT Info-com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665582" y="9759635"/>
            <a:ext cx="380133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image créée avec </a:t>
            </a:r>
            <a:r>
              <a:rPr lang="fr-FR" sz="11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Copilot</a:t>
            </a:r>
            <a:endParaRPr sz="1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543859" y="1246201"/>
            <a:ext cx="147600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fr-F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RéflexionCritique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522920" y="1596177"/>
            <a:ext cx="104553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#Créativité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2104699" y="1246201"/>
            <a:ext cx="136800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#Rétrospective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1636549" y="1596175"/>
            <a:ext cx="1859400" cy="22380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fr-F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PriseDeRecul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79" name="Google Shape;79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120 – 180 min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2" name="Google Shape;82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303902" y="532339"/>
              <a:ext cx="160194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 </a:t>
              </a: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à</a:t>
              </a: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24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3"/>
          <p:cNvGrpSpPr/>
          <p:nvPr/>
        </p:nvGrpSpPr>
        <p:grpSpPr>
          <a:xfrm>
            <a:off x="551854" y="2153039"/>
            <a:ext cx="6468745" cy="1275249"/>
            <a:chOff x="543859" y="2105339"/>
            <a:chExt cx="6468745" cy="1534547"/>
          </a:xfrm>
        </p:grpSpPr>
        <p:sp>
          <p:nvSpPr>
            <p:cNvPr id="85" name="Google Shape;85;p3"/>
            <p:cNvSpPr/>
            <p:nvPr/>
          </p:nvSpPr>
          <p:spPr>
            <a:xfrm>
              <a:off x="551856" y="2303797"/>
              <a:ext cx="6460748" cy="1336089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SzPts val="1100"/>
              </a:pP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Le terme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"rétro-vernissage"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s'inspire du concept d'une exposition, où l'on découvre et réfléchit à une œuvre. Il désigne une </a:t>
              </a:r>
              <a:r>
                <a:rPr lang="fr-FR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activité de réflexion collective </a:t>
              </a:r>
              <a:r>
                <a:rPr lang="fr-FR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qui permet aux participantes et participants de revenir sur une expérience ou une activité passée afin d’en tirer des enseignements, d’évaluer les points forts (s’il y a lieu), d’identifier les axes d’amélioration et de formuler des suggestions. Cette méthode s’appuie sur une présentation visuelle - d’où la notion de vernissage -  pour organiser et restituer ces retours de manière claire et structurée.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3859" y="2105339"/>
              <a:ext cx="864193" cy="285912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4465238" y="1226528"/>
            <a:ext cx="2547365" cy="922229"/>
            <a:chOff x="4465238" y="1296314"/>
            <a:chExt cx="2547365" cy="852792"/>
          </a:xfrm>
        </p:grpSpPr>
        <p:sp>
          <p:nvSpPr>
            <p:cNvPr id="88" name="Google Shape;88;p3"/>
            <p:cNvSpPr/>
            <p:nvPr/>
          </p:nvSpPr>
          <p:spPr>
            <a:xfrm>
              <a:off x="4465238" y="1438704"/>
              <a:ext cx="2547365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65238" y="1296314"/>
              <a:ext cx="1224915" cy="21971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3"/>
          <p:cNvGrpSpPr/>
          <p:nvPr/>
        </p:nvGrpSpPr>
        <p:grpSpPr>
          <a:xfrm>
            <a:off x="3917613" y="3559421"/>
            <a:ext cx="3094990" cy="3308524"/>
            <a:chOff x="3917613" y="3654671"/>
            <a:chExt cx="3094990" cy="3308524"/>
          </a:xfrm>
        </p:grpSpPr>
        <p:sp>
          <p:nvSpPr>
            <p:cNvPr id="91" name="Google Shape;91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917613" y="3654671"/>
              <a:ext cx="1689437" cy="23760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551854" y="3571849"/>
            <a:ext cx="3089047" cy="3296095"/>
            <a:chOff x="551854" y="3667100"/>
            <a:chExt cx="3089047" cy="3296094"/>
          </a:xfrm>
        </p:grpSpPr>
        <p:sp>
          <p:nvSpPr>
            <p:cNvPr id="94" name="Google Shape;94;p3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marL="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rgbClr val="F17062"/>
                  </a:solidFill>
                  <a:latin typeface="Calibri"/>
                  <a:ea typeface="Calibri"/>
                  <a:cs typeface="Calibri"/>
                  <a:sym typeface="Calibri"/>
                </a:rPr>
                <a:t>Objectifs d’apprentissage :</a:t>
              </a:r>
              <a:endParaRPr sz="1100" b="1" i="0" u="none" strike="noStrike" cap="none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buSzPts val="1100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Analyser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rapidement et collectivement un sujet</a:t>
              </a:r>
            </a:p>
            <a:p>
              <a:pPr lvl="0">
                <a:buSzPts val="1100"/>
              </a:pPr>
              <a:endParaRPr lang="fr-FR" sz="1100" b="1" dirty="0">
                <a:solidFill>
                  <a:schemeClr val="dk1"/>
                </a:solidFill>
                <a:latin typeface="Calibri"/>
                <a:cs typeface="Calibri"/>
              </a:endParaRPr>
            </a:p>
            <a:p>
              <a:pPr lvl="0">
                <a:buSzPts val="1100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</a:rPr>
                <a:t>Formuler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</a:rPr>
                <a:t>des retours sur ses propres apprentissages et actions, mais aussi ceux des autres, de manière constructive</a:t>
              </a:r>
            </a:p>
            <a:p>
              <a:pPr lvl="0">
                <a:buSzPts val="1100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SzPts val="1100"/>
              </a:pP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5080" lvl="0" indent="0" algn="l" rtl="0"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rgbClr val="F17062"/>
                  </a:solidFill>
                  <a:latin typeface="Calibri"/>
                  <a:ea typeface="Calibri"/>
                  <a:cs typeface="Calibri"/>
                  <a:sym typeface="Calibri"/>
                </a:rPr>
                <a:t>Objectifs de l’activité :</a:t>
              </a:r>
              <a:endParaRPr sz="1100" b="1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É</a:t>
              </a:r>
              <a:r>
                <a:rPr lang="fr-FR" sz="11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laborer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une représentation visuelle des retours sur une activité ou expérience pédagogique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fr-FR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buClr>
                  <a:schemeClr val="dk1"/>
                </a:buClr>
                <a:buSzPts val="1100"/>
              </a:pPr>
              <a:r>
                <a:rPr lang="fr-FR" sz="11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Renforcer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 la compréhension mutuelle au sein d’un groupe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5080" lvl="0" indent="0" algn="l" rtl="0"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 dirty="0">
                <a:solidFill>
                  <a:srgbClr val="F1706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51854" y="3667100"/>
              <a:ext cx="687011" cy="23760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Objectifs </a:t>
              </a:r>
              <a:endParaRPr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 dirty="0">
                <a:latin typeface="Calibri"/>
                <a:ea typeface="Calibri"/>
                <a:cs typeface="Calibri"/>
                <a:sym typeface="Calibri"/>
              </a:rPr>
              <a:t>Rétro-vernissage</a:t>
            </a:r>
            <a:endParaRPr dirty="0"/>
          </a:p>
        </p:txBody>
      </p:sp>
      <p:grpSp>
        <p:nvGrpSpPr>
          <p:cNvPr id="97" name="Google Shape;97;p3"/>
          <p:cNvGrpSpPr/>
          <p:nvPr/>
        </p:nvGrpSpPr>
        <p:grpSpPr>
          <a:xfrm>
            <a:off x="4223418" y="1509324"/>
            <a:ext cx="1510196" cy="715555"/>
            <a:chOff x="-315876" y="0"/>
            <a:chExt cx="1510800" cy="716343"/>
          </a:xfrm>
        </p:grpSpPr>
        <p:pic>
          <p:nvPicPr>
            <p:cNvPr id="98" name="Google Shape;98;p3"/>
            <p:cNvPicPr preferRelativeResize="0"/>
            <p:nvPr/>
          </p:nvPicPr>
          <p:blipFill rotWithShape="1">
            <a:blip r:embed="rId3">
              <a:alphaModFix/>
            </a:blip>
            <a:srcRect l="9353" t="6170" r="10035" b="19395"/>
            <a:stretch/>
          </p:blipFill>
          <p:spPr>
            <a:xfrm>
              <a:off x="299103" y="0"/>
              <a:ext cx="306705" cy="273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3"/>
            <p:cNvSpPr txBox="1"/>
            <p:nvPr/>
          </p:nvSpPr>
          <p:spPr>
            <a:xfrm>
              <a:off x="-315876" y="272043"/>
              <a:ext cx="15108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Tableaux blancs</a:t>
              </a:r>
              <a:br>
                <a:rPr lang="fr-FR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fr-FR" sz="75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(ou paperboards)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3"/>
          <p:cNvGrpSpPr/>
          <p:nvPr/>
        </p:nvGrpSpPr>
        <p:grpSpPr>
          <a:xfrm>
            <a:off x="6307410" y="1577368"/>
            <a:ext cx="604598" cy="451212"/>
            <a:chOff x="0" y="-18905"/>
            <a:chExt cx="606600" cy="452162"/>
          </a:xfrm>
        </p:grpSpPr>
        <p:sp>
          <p:nvSpPr>
            <p:cNvPr id="101" name="Google Shape;101;p3"/>
            <p:cNvSpPr/>
            <p:nvPr/>
          </p:nvSpPr>
          <p:spPr>
            <a:xfrm rot="10800000">
              <a:off x="135380" y="-18905"/>
              <a:ext cx="309000" cy="144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115240"/>
              <a:ext cx="606600" cy="31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 b="0" i="0" u="none" strike="noStrike" cap="none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Tables mobiles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3994325" y="3920141"/>
            <a:ext cx="138238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dirty="0">
                <a:latin typeface="Calibri"/>
                <a:ea typeface="Calibri"/>
                <a:cs typeface="Calibri"/>
                <a:sym typeface="Calibri"/>
              </a:rPr>
              <a:t>Groupes de 3 à 4 personnes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284;p6">
            <a:extLst>
              <a:ext uri="{FF2B5EF4-FFF2-40B4-BE49-F238E27FC236}">
                <a16:creationId xmlns:a16="http://schemas.microsoft.com/office/drawing/2014/main" id="{1F61EBB9-3ED0-425E-819D-25B46A279F3A}"/>
              </a:ext>
            </a:extLst>
          </p:cNvPr>
          <p:cNvGrpSpPr/>
          <p:nvPr/>
        </p:nvGrpSpPr>
        <p:grpSpPr>
          <a:xfrm>
            <a:off x="4379015" y="4444184"/>
            <a:ext cx="2233609" cy="1999847"/>
            <a:chOff x="-9152" y="0"/>
            <a:chExt cx="1783931" cy="1489458"/>
          </a:xfrm>
        </p:grpSpPr>
        <p:grpSp>
          <p:nvGrpSpPr>
            <p:cNvPr id="116" name="Google Shape;285;p6">
              <a:extLst>
                <a:ext uri="{FF2B5EF4-FFF2-40B4-BE49-F238E27FC236}">
                  <a16:creationId xmlns:a16="http://schemas.microsoft.com/office/drawing/2014/main" id="{C95F658A-6792-4918-89D5-3785040A6C31}"/>
                </a:ext>
              </a:extLst>
            </p:cNvPr>
            <p:cNvGrpSpPr/>
            <p:nvPr/>
          </p:nvGrpSpPr>
          <p:grpSpPr>
            <a:xfrm>
              <a:off x="-35" y="0"/>
              <a:ext cx="1774814" cy="1228335"/>
              <a:chOff x="-280393" y="-22"/>
              <a:chExt cx="1774814" cy="1228335"/>
            </a:xfrm>
          </p:grpSpPr>
          <p:grpSp>
            <p:nvGrpSpPr>
              <p:cNvPr id="123" name="Google Shape;286;p6">
                <a:extLst>
                  <a:ext uri="{FF2B5EF4-FFF2-40B4-BE49-F238E27FC236}">
                    <a16:creationId xmlns:a16="http://schemas.microsoft.com/office/drawing/2014/main" id="{C78DFE38-3E6D-497A-87DB-358DF7555A4B}"/>
                  </a:ext>
                </a:extLst>
              </p:cNvPr>
              <p:cNvGrpSpPr/>
              <p:nvPr/>
            </p:nvGrpSpPr>
            <p:grpSpPr>
              <a:xfrm>
                <a:off x="-280393" y="-22"/>
                <a:ext cx="431767" cy="423574"/>
                <a:chOff x="-280675" y="-22"/>
                <a:chExt cx="432201" cy="423702"/>
              </a:xfrm>
            </p:grpSpPr>
            <p:grpSp>
              <p:nvGrpSpPr>
                <p:cNvPr id="168" name="Google Shape;287;p6">
                  <a:extLst>
                    <a:ext uri="{FF2B5EF4-FFF2-40B4-BE49-F238E27FC236}">
                      <a16:creationId xmlns:a16="http://schemas.microsoft.com/office/drawing/2014/main" id="{73B8FD78-57E2-487E-BED3-9E2665EFF54F}"/>
                    </a:ext>
                  </a:extLst>
                </p:cNvPr>
                <p:cNvGrpSpPr/>
                <p:nvPr/>
              </p:nvGrpSpPr>
              <p:grpSpPr>
                <a:xfrm rot="10800000">
                  <a:off x="-269956" y="-22"/>
                  <a:ext cx="421482" cy="423702"/>
                  <a:chOff x="376714" y="97173"/>
                  <a:chExt cx="421482" cy="423702"/>
                </a:xfrm>
              </p:grpSpPr>
              <p:grpSp>
                <p:nvGrpSpPr>
                  <p:cNvPr id="171" name="Google Shape;292;p6">
                    <a:extLst>
                      <a:ext uri="{FF2B5EF4-FFF2-40B4-BE49-F238E27FC236}">
                        <a16:creationId xmlns:a16="http://schemas.microsoft.com/office/drawing/2014/main" id="{1335F13C-6901-4DED-8A51-4A0A9C79D20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496161" y="99012"/>
                    <a:ext cx="303874" cy="300196"/>
                    <a:chOff x="12" y="-280653"/>
                    <a:chExt cx="304178" cy="300196"/>
                  </a:xfrm>
                </p:grpSpPr>
                <p:sp>
                  <p:nvSpPr>
                    <p:cNvPr id="250" name="Google Shape;293;p6">
                      <a:extLst>
                        <a:ext uri="{FF2B5EF4-FFF2-40B4-BE49-F238E27FC236}">
                          <a16:creationId xmlns:a16="http://schemas.microsoft.com/office/drawing/2014/main" id="{69BC8EC9-4F07-4ACB-9147-E7CD81442A10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-181643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51" name="Google Shape;294;p6">
                      <a:extLst>
                        <a:ext uri="{FF2B5EF4-FFF2-40B4-BE49-F238E27FC236}">
                          <a16:creationId xmlns:a16="http://schemas.microsoft.com/office/drawing/2014/main" id="{02B3EFA6-625F-45B3-B19C-9BB5BC4E8D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" y="-19429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52" name="Google Shape;295;p6">
                      <a:extLst>
                        <a:ext uri="{FF2B5EF4-FFF2-40B4-BE49-F238E27FC236}">
                          <a16:creationId xmlns:a16="http://schemas.microsoft.com/office/drawing/2014/main" id="{CC7D5895-AFAB-433E-AF77-3C8A6B89DF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-280653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72" name="Google Shape;296;p6">
                    <a:extLst>
                      <a:ext uri="{FF2B5EF4-FFF2-40B4-BE49-F238E27FC236}">
                        <a16:creationId xmlns:a16="http://schemas.microsoft.com/office/drawing/2014/main" id="{E255C8B0-BA48-4191-ACFD-D522892C0C6F}"/>
                      </a:ext>
                    </a:extLst>
                  </p:cNvPr>
                  <p:cNvGrpSpPr/>
                  <p:nvPr/>
                </p:nvGrpSpPr>
                <p:grpSpPr>
                  <a:xfrm rot="-5400000">
                    <a:off x="374711" y="218696"/>
                    <a:ext cx="304182" cy="300175"/>
                    <a:chOff x="-3" y="280658"/>
                    <a:chExt cx="304182" cy="300175"/>
                  </a:xfrm>
                </p:grpSpPr>
                <p:sp>
                  <p:nvSpPr>
                    <p:cNvPr id="173" name="Google Shape;297;p6">
                      <a:extLst>
                        <a:ext uri="{FF2B5EF4-FFF2-40B4-BE49-F238E27FC236}">
                          <a16:creationId xmlns:a16="http://schemas.microsoft.com/office/drawing/2014/main" id="{59B1C5D0-046A-4653-A41C-46D3A502B998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53" y="379647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4" name="Google Shape;298;p6">
                      <a:extLst>
                        <a:ext uri="{FF2B5EF4-FFF2-40B4-BE49-F238E27FC236}">
                          <a16:creationId xmlns:a16="http://schemas.microsoft.com/office/drawing/2014/main" id="{41DFD151-5E6C-4283-A0A8-39C4C07AF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" y="36700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5" name="Google Shape;299;p6">
                      <a:extLst>
                        <a:ext uri="{FF2B5EF4-FFF2-40B4-BE49-F238E27FC236}">
                          <a16:creationId xmlns:a16="http://schemas.microsoft.com/office/drawing/2014/main" id="{67A5E322-74B1-49E2-B0A2-F36869077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28065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69" name="Google Shape;300;p6">
                  <a:extLst>
                    <a:ext uri="{FF2B5EF4-FFF2-40B4-BE49-F238E27FC236}">
                      <a16:creationId xmlns:a16="http://schemas.microsoft.com/office/drawing/2014/main" id="{0E399774-377A-4D6B-B962-7E833E94D7F8}"/>
                    </a:ext>
                  </a:extLst>
                </p:cNvPr>
                <p:cNvSpPr/>
                <p:nvPr/>
              </p:nvSpPr>
              <p:spPr>
                <a:xfrm rot="-2667569">
                  <a:off x="-280675" y="54781"/>
                  <a:ext cx="179896" cy="3606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4" name="Google Shape;301;p6">
                <a:extLst>
                  <a:ext uri="{FF2B5EF4-FFF2-40B4-BE49-F238E27FC236}">
                    <a16:creationId xmlns:a16="http://schemas.microsoft.com/office/drawing/2014/main" id="{F051AEFA-9218-40F0-8A06-5AE2B4200C51}"/>
                  </a:ext>
                </a:extLst>
              </p:cNvPr>
              <p:cNvGrpSpPr/>
              <p:nvPr/>
            </p:nvGrpSpPr>
            <p:grpSpPr>
              <a:xfrm flipH="1">
                <a:off x="1062196" y="1"/>
                <a:ext cx="432225" cy="423698"/>
                <a:chOff x="-22" y="1"/>
                <a:chExt cx="432226" cy="423698"/>
              </a:xfrm>
            </p:grpSpPr>
            <p:grpSp>
              <p:nvGrpSpPr>
                <p:cNvPr id="154" name="Google Shape;302;p6">
                  <a:extLst>
                    <a:ext uri="{FF2B5EF4-FFF2-40B4-BE49-F238E27FC236}">
                      <a16:creationId xmlns:a16="http://schemas.microsoft.com/office/drawing/2014/main" id="{1C41C6DC-94F7-4F0B-90CF-7DE1808A6850}"/>
                    </a:ext>
                  </a:extLst>
                </p:cNvPr>
                <p:cNvGrpSpPr/>
                <p:nvPr/>
              </p:nvGrpSpPr>
              <p:grpSpPr>
                <a:xfrm rot="10800000">
                  <a:off x="10716" y="1"/>
                  <a:ext cx="421488" cy="423698"/>
                  <a:chOff x="96037" y="97155"/>
                  <a:chExt cx="421488" cy="423698"/>
                </a:xfrm>
              </p:grpSpPr>
              <p:grpSp>
                <p:nvGrpSpPr>
                  <p:cNvPr id="157" name="Google Shape;307;p6">
                    <a:extLst>
                      <a:ext uri="{FF2B5EF4-FFF2-40B4-BE49-F238E27FC236}">
                        <a16:creationId xmlns:a16="http://schemas.microsoft.com/office/drawing/2014/main" id="{44407908-1A09-4A13-9F58-106391D0E080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215490" y="99005"/>
                    <a:ext cx="303886" cy="300185"/>
                    <a:chOff x="0" y="0"/>
                    <a:chExt cx="304190" cy="300185"/>
                  </a:xfrm>
                </p:grpSpPr>
                <p:sp>
                  <p:nvSpPr>
                    <p:cNvPr id="162" name="Google Shape;308;p6">
                      <a:extLst>
                        <a:ext uri="{FF2B5EF4-FFF2-40B4-BE49-F238E27FC236}">
                          <a16:creationId xmlns:a16="http://schemas.microsoft.com/office/drawing/2014/main" id="{1E745AD0-40D2-4E37-A680-427BCD847BCD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3" name="Google Shape;309;p6">
                      <a:extLst>
                        <a:ext uri="{FF2B5EF4-FFF2-40B4-BE49-F238E27FC236}">
                          <a16:creationId xmlns:a16="http://schemas.microsoft.com/office/drawing/2014/main" id="{41884192-5E51-4D85-964A-EB0E4545A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4" name="Google Shape;310;p6">
                      <a:extLst>
                        <a:ext uri="{FF2B5EF4-FFF2-40B4-BE49-F238E27FC236}">
                          <a16:creationId xmlns:a16="http://schemas.microsoft.com/office/drawing/2014/main" id="{086C5819-5EED-4446-9DB2-6D5424A920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58" name="Google Shape;311;p6">
                    <a:extLst>
                      <a:ext uri="{FF2B5EF4-FFF2-40B4-BE49-F238E27FC236}">
                        <a16:creationId xmlns:a16="http://schemas.microsoft.com/office/drawing/2014/main" id="{C8B1CFDA-2601-44C3-8CA6-A38AD8D6F13A}"/>
                      </a:ext>
                    </a:extLst>
                  </p:cNvPr>
                  <p:cNvGrpSpPr/>
                  <p:nvPr/>
                </p:nvGrpSpPr>
                <p:grpSpPr>
                  <a:xfrm rot="-5400000">
                    <a:off x="94035" y="218665"/>
                    <a:ext cx="304190" cy="300185"/>
                    <a:chOff x="0" y="0"/>
                    <a:chExt cx="304190" cy="300185"/>
                  </a:xfrm>
                </p:grpSpPr>
                <p:sp>
                  <p:nvSpPr>
                    <p:cNvPr id="159" name="Google Shape;312;p6">
                      <a:extLst>
                        <a:ext uri="{FF2B5EF4-FFF2-40B4-BE49-F238E27FC236}">
                          <a16:creationId xmlns:a16="http://schemas.microsoft.com/office/drawing/2014/main" id="{4146FD68-AD7E-4AD0-9CD8-A79CE0CCDDC1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0" name="Google Shape;313;p6">
                      <a:extLst>
                        <a:ext uri="{FF2B5EF4-FFF2-40B4-BE49-F238E27FC236}">
                          <a16:creationId xmlns:a16="http://schemas.microsoft.com/office/drawing/2014/main" id="{08F6DB59-2C43-4BB1-84D6-23123E5A04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1" name="Google Shape;314;p6">
                      <a:extLst>
                        <a:ext uri="{FF2B5EF4-FFF2-40B4-BE49-F238E27FC236}">
                          <a16:creationId xmlns:a16="http://schemas.microsoft.com/office/drawing/2014/main" id="{CFBB93BE-D04B-4848-8401-DFE5D0ECD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55" name="Google Shape;315;p6">
                  <a:extLst>
                    <a:ext uri="{FF2B5EF4-FFF2-40B4-BE49-F238E27FC236}">
                      <a16:creationId xmlns:a16="http://schemas.microsoft.com/office/drawing/2014/main" id="{A2BB48B7-9ECB-4142-BF23-A3278D5B81E1}"/>
                    </a:ext>
                  </a:extLst>
                </p:cNvPr>
                <p:cNvSpPr/>
                <p:nvPr/>
              </p:nvSpPr>
              <p:spPr>
                <a:xfrm rot="-2667569">
                  <a:off x="-22" y="54781"/>
                  <a:ext cx="179896" cy="3606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5" name="Google Shape;316;p6">
                <a:extLst>
                  <a:ext uri="{FF2B5EF4-FFF2-40B4-BE49-F238E27FC236}">
                    <a16:creationId xmlns:a16="http://schemas.microsoft.com/office/drawing/2014/main" id="{5B1A4EEB-C87D-40D5-B4F2-F3923BFA3576}"/>
                  </a:ext>
                </a:extLst>
              </p:cNvPr>
              <p:cNvGrpSpPr/>
              <p:nvPr/>
            </p:nvGrpSpPr>
            <p:grpSpPr>
              <a:xfrm flipH="1">
                <a:off x="-269708" y="804747"/>
                <a:ext cx="421075" cy="423566"/>
                <a:chOff x="376698" y="97170"/>
                <a:chExt cx="421498" cy="423693"/>
              </a:xfrm>
            </p:grpSpPr>
            <p:grpSp>
              <p:nvGrpSpPr>
                <p:cNvPr id="143" name="Google Shape;321;p6">
                  <a:extLst>
                    <a:ext uri="{FF2B5EF4-FFF2-40B4-BE49-F238E27FC236}">
                      <a16:creationId xmlns:a16="http://schemas.microsoft.com/office/drawing/2014/main" id="{F4244324-9219-42AB-9148-DD43C0C01E31}"/>
                    </a:ext>
                  </a:extLst>
                </p:cNvPr>
                <p:cNvGrpSpPr/>
                <p:nvPr/>
              </p:nvGrpSpPr>
              <p:grpSpPr>
                <a:xfrm rot="5400000">
                  <a:off x="496157" y="99021"/>
                  <a:ext cx="303890" cy="300188"/>
                  <a:chOff x="5" y="-280654"/>
                  <a:chExt cx="304194" cy="300188"/>
                </a:xfrm>
              </p:grpSpPr>
              <p:sp>
                <p:nvSpPr>
                  <p:cNvPr id="148" name="Google Shape;322;p6">
                    <a:extLst>
                      <a:ext uri="{FF2B5EF4-FFF2-40B4-BE49-F238E27FC236}">
                        <a16:creationId xmlns:a16="http://schemas.microsoft.com/office/drawing/2014/main" id="{E1947AE2-32A0-4A4A-AE70-A45219A813EC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0373" y="-181652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323;p6">
                    <a:extLst>
                      <a:ext uri="{FF2B5EF4-FFF2-40B4-BE49-F238E27FC236}">
                        <a16:creationId xmlns:a16="http://schemas.microsoft.com/office/drawing/2014/main" id="{02DD2E27-4D4E-488C-BE2A-AFEF6618A04A}"/>
                      </a:ext>
                    </a:extLst>
                  </p:cNvPr>
                  <p:cNvSpPr/>
                  <p:nvPr/>
                </p:nvSpPr>
                <p:spPr>
                  <a:xfrm>
                    <a:off x="5" y="-194294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324;p6">
                    <a:extLst>
                      <a:ext uri="{FF2B5EF4-FFF2-40B4-BE49-F238E27FC236}">
                        <a16:creationId xmlns:a16="http://schemas.microsoft.com/office/drawing/2014/main" id="{5C3013A3-107F-45FC-9FE8-2F6C13A657F6}"/>
                      </a:ext>
                    </a:extLst>
                  </p:cNvPr>
                  <p:cNvSpPr/>
                  <p:nvPr/>
                </p:nvSpPr>
                <p:spPr>
                  <a:xfrm>
                    <a:off x="88900" y="-280654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325;p6">
                  <a:extLst>
                    <a:ext uri="{FF2B5EF4-FFF2-40B4-BE49-F238E27FC236}">
                      <a16:creationId xmlns:a16="http://schemas.microsoft.com/office/drawing/2014/main" id="{ED036CA2-C3EA-48A9-B3C7-F547DEAC47A8}"/>
                    </a:ext>
                  </a:extLst>
                </p:cNvPr>
                <p:cNvGrpSpPr/>
                <p:nvPr/>
              </p:nvGrpSpPr>
              <p:grpSpPr>
                <a:xfrm rot="-5400000">
                  <a:off x="376429" y="214398"/>
                  <a:ext cx="306734" cy="306195"/>
                  <a:chOff x="-3" y="280653"/>
                  <a:chExt cx="306734" cy="306195"/>
                </a:xfrm>
              </p:grpSpPr>
              <p:sp>
                <p:nvSpPr>
                  <p:cNvPr id="145" name="Google Shape;326;p6">
                    <a:extLst>
                      <a:ext uri="{FF2B5EF4-FFF2-40B4-BE49-F238E27FC236}">
                        <a16:creationId xmlns:a16="http://schemas.microsoft.com/office/drawing/2014/main" id="{4A7C684B-E574-4725-9390-963DD1EEA051}"/>
                      </a:ext>
                    </a:extLst>
                  </p:cNvPr>
                  <p:cNvSpPr/>
                  <p:nvPr/>
                </p:nvSpPr>
                <p:spPr>
                  <a:xfrm rot="8135327">
                    <a:off x="32905" y="385662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327;p6">
                    <a:extLst>
                      <a:ext uri="{FF2B5EF4-FFF2-40B4-BE49-F238E27FC236}">
                        <a16:creationId xmlns:a16="http://schemas.microsoft.com/office/drawing/2014/main" id="{12A5F2A6-3F5C-43AB-A463-2701A9FEC004}"/>
                      </a:ext>
                    </a:extLst>
                  </p:cNvPr>
                  <p:cNvSpPr/>
                  <p:nvPr/>
                </p:nvSpPr>
                <p:spPr>
                  <a:xfrm>
                    <a:off x="-3" y="367013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328;p6">
                    <a:extLst>
                      <a:ext uri="{FF2B5EF4-FFF2-40B4-BE49-F238E27FC236}">
                        <a16:creationId xmlns:a16="http://schemas.microsoft.com/office/drawing/2014/main" id="{E20AC0F4-9DA6-426D-A212-AECF4D6AD9A6}"/>
                      </a:ext>
                    </a:extLst>
                  </p:cNvPr>
                  <p:cNvSpPr/>
                  <p:nvPr/>
                </p:nvSpPr>
                <p:spPr>
                  <a:xfrm>
                    <a:off x="88903" y="280653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6" name="Google Shape;329;p6">
                <a:extLst>
                  <a:ext uri="{FF2B5EF4-FFF2-40B4-BE49-F238E27FC236}">
                    <a16:creationId xmlns:a16="http://schemas.microsoft.com/office/drawing/2014/main" id="{6C3708CD-65A7-4149-8DEF-449DBBED8A29}"/>
                  </a:ext>
                </a:extLst>
              </p:cNvPr>
              <p:cNvGrpSpPr/>
              <p:nvPr/>
            </p:nvGrpSpPr>
            <p:grpSpPr>
              <a:xfrm rot="10800000">
                <a:off x="1062074" y="800420"/>
                <a:ext cx="431793" cy="423570"/>
                <a:chOff x="-22" y="1"/>
                <a:chExt cx="432226" cy="423698"/>
              </a:xfrm>
            </p:grpSpPr>
            <p:grpSp>
              <p:nvGrpSpPr>
                <p:cNvPr id="128" name="Google Shape;330;p6">
                  <a:extLst>
                    <a:ext uri="{FF2B5EF4-FFF2-40B4-BE49-F238E27FC236}">
                      <a16:creationId xmlns:a16="http://schemas.microsoft.com/office/drawing/2014/main" id="{5578BF22-655E-4FA7-B9FD-370488BBA282}"/>
                    </a:ext>
                  </a:extLst>
                </p:cNvPr>
                <p:cNvGrpSpPr/>
                <p:nvPr/>
              </p:nvGrpSpPr>
              <p:grpSpPr>
                <a:xfrm rot="10800000">
                  <a:off x="10716" y="1"/>
                  <a:ext cx="421488" cy="423698"/>
                  <a:chOff x="96037" y="97155"/>
                  <a:chExt cx="421488" cy="423698"/>
                </a:xfrm>
              </p:grpSpPr>
              <p:grpSp>
                <p:nvGrpSpPr>
                  <p:cNvPr id="131" name="Google Shape;335;p6">
                    <a:extLst>
                      <a:ext uri="{FF2B5EF4-FFF2-40B4-BE49-F238E27FC236}">
                        <a16:creationId xmlns:a16="http://schemas.microsoft.com/office/drawing/2014/main" id="{4244E0E9-009F-4234-A718-33A772B67D2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215490" y="99005"/>
                    <a:ext cx="303886" cy="300185"/>
                    <a:chOff x="0" y="0"/>
                    <a:chExt cx="304190" cy="300185"/>
                  </a:xfrm>
                </p:grpSpPr>
                <p:sp>
                  <p:nvSpPr>
                    <p:cNvPr id="136" name="Google Shape;336;p6">
                      <a:extLst>
                        <a:ext uri="{FF2B5EF4-FFF2-40B4-BE49-F238E27FC236}">
                          <a16:creationId xmlns:a16="http://schemas.microsoft.com/office/drawing/2014/main" id="{342D9F75-E43B-44EB-90A9-2C0AEB046105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7" name="Google Shape;337;p6">
                      <a:extLst>
                        <a:ext uri="{FF2B5EF4-FFF2-40B4-BE49-F238E27FC236}">
                          <a16:creationId xmlns:a16="http://schemas.microsoft.com/office/drawing/2014/main" id="{0BB059EF-DB88-4C11-8F79-D667878F0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8" name="Google Shape;338;p6">
                      <a:extLst>
                        <a:ext uri="{FF2B5EF4-FFF2-40B4-BE49-F238E27FC236}">
                          <a16:creationId xmlns:a16="http://schemas.microsoft.com/office/drawing/2014/main" id="{C7055D07-6C24-4343-AFF0-CB6D9A9E4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32" name="Google Shape;339;p6">
                    <a:extLst>
                      <a:ext uri="{FF2B5EF4-FFF2-40B4-BE49-F238E27FC236}">
                        <a16:creationId xmlns:a16="http://schemas.microsoft.com/office/drawing/2014/main" id="{4F2A10EE-CAFE-40C8-8FC2-47A8E4BC0B75}"/>
                      </a:ext>
                    </a:extLst>
                  </p:cNvPr>
                  <p:cNvGrpSpPr/>
                  <p:nvPr/>
                </p:nvGrpSpPr>
                <p:grpSpPr>
                  <a:xfrm rot="-5400000">
                    <a:off x="94035" y="218665"/>
                    <a:ext cx="304190" cy="300185"/>
                    <a:chOff x="0" y="0"/>
                    <a:chExt cx="304190" cy="300185"/>
                  </a:xfrm>
                </p:grpSpPr>
                <p:sp>
                  <p:nvSpPr>
                    <p:cNvPr id="133" name="Google Shape;340;p6">
                      <a:extLst>
                        <a:ext uri="{FF2B5EF4-FFF2-40B4-BE49-F238E27FC236}">
                          <a16:creationId xmlns:a16="http://schemas.microsoft.com/office/drawing/2014/main" id="{683E2DFE-6821-494B-A87E-5DD6633859F1}"/>
                        </a:ext>
                      </a:extLst>
                    </p:cNvPr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4" name="Google Shape;341;p6">
                      <a:extLst>
                        <a:ext uri="{FF2B5EF4-FFF2-40B4-BE49-F238E27FC236}">
                          <a16:creationId xmlns:a16="http://schemas.microsoft.com/office/drawing/2014/main" id="{EB7E8434-2EA4-4A04-B993-44BDC11A5C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5" name="Google Shape;342;p6">
                      <a:extLst>
                        <a:ext uri="{FF2B5EF4-FFF2-40B4-BE49-F238E27FC236}">
                          <a16:creationId xmlns:a16="http://schemas.microsoft.com/office/drawing/2014/main" id="{0EEA8C0E-36D1-404B-999C-E084C9AE74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129" name="Google Shape;343;p6">
                  <a:extLst>
                    <a:ext uri="{FF2B5EF4-FFF2-40B4-BE49-F238E27FC236}">
                      <a16:creationId xmlns:a16="http://schemas.microsoft.com/office/drawing/2014/main" id="{CBAAA932-D17E-4BB3-A4C4-A84C6EA63780}"/>
                    </a:ext>
                  </a:extLst>
                </p:cNvPr>
                <p:cNvSpPr/>
                <p:nvPr/>
              </p:nvSpPr>
              <p:spPr>
                <a:xfrm rot="-2667569">
                  <a:off x="-22" y="54781"/>
                  <a:ext cx="179896" cy="3606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" name="Google Shape;344;p6">
                <a:extLst>
                  <a:ext uri="{FF2B5EF4-FFF2-40B4-BE49-F238E27FC236}">
                    <a16:creationId xmlns:a16="http://schemas.microsoft.com/office/drawing/2014/main" id="{BE194E4A-4A61-4FBB-A1C9-E9A79BD45A77}"/>
                  </a:ext>
                </a:extLst>
              </p:cNvPr>
              <p:cNvSpPr txBox="1"/>
              <p:nvPr/>
            </p:nvSpPr>
            <p:spPr>
              <a:xfrm>
                <a:off x="83321" y="462480"/>
                <a:ext cx="962700" cy="1926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fr-FR" sz="11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îlots</a:t>
                </a:r>
                <a:endParaRPr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fr-FR" sz="11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345;p6">
              <a:extLst>
                <a:ext uri="{FF2B5EF4-FFF2-40B4-BE49-F238E27FC236}">
                  <a16:creationId xmlns:a16="http://schemas.microsoft.com/office/drawing/2014/main" id="{F8BF8DE0-C2A2-403B-9ADE-C596164DCA56}"/>
                </a:ext>
              </a:extLst>
            </p:cNvPr>
            <p:cNvGrpSpPr/>
            <p:nvPr/>
          </p:nvGrpSpPr>
          <p:grpSpPr>
            <a:xfrm>
              <a:off x="-9152" y="1061975"/>
              <a:ext cx="1533610" cy="427483"/>
              <a:chOff x="-354361" y="-159996"/>
              <a:chExt cx="1533610" cy="427483"/>
            </a:xfrm>
          </p:grpSpPr>
          <p:sp>
            <p:nvSpPr>
              <p:cNvPr id="118" name="Google Shape;346;p6">
                <a:extLst>
                  <a:ext uri="{FF2B5EF4-FFF2-40B4-BE49-F238E27FC236}">
                    <a16:creationId xmlns:a16="http://schemas.microsoft.com/office/drawing/2014/main" id="{435BBC3E-D94F-40B6-93A4-7FF42A6B401D}"/>
                  </a:ext>
                </a:extLst>
              </p:cNvPr>
              <p:cNvSpPr/>
              <p:nvPr/>
            </p:nvSpPr>
            <p:spPr>
              <a:xfrm rot="19227" flipH="1">
                <a:off x="336491" y="-50"/>
                <a:ext cx="268204" cy="12510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347;p6">
                <a:extLst>
                  <a:ext uri="{FF2B5EF4-FFF2-40B4-BE49-F238E27FC236}">
                    <a16:creationId xmlns:a16="http://schemas.microsoft.com/office/drawing/2014/main" id="{FE8F5554-66A4-4030-8204-DA2F9F0CB3DE}"/>
                  </a:ext>
                </a:extLst>
              </p:cNvPr>
              <p:cNvSpPr/>
              <p:nvPr/>
            </p:nvSpPr>
            <p:spPr>
              <a:xfrm rot="8147089" flipH="1">
                <a:off x="366556" y="138063"/>
                <a:ext cx="77435" cy="77435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348;p6">
                <a:extLst>
                  <a:ext uri="{FF2B5EF4-FFF2-40B4-BE49-F238E27FC236}">
                    <a16:creationId xmlns:a16="http://schemas.microsoft.com/office/drawing/2014/main" id="{F60D167C-F10A-47AC-ABC3-89FB7610D752}"/>
                  </a:ext>
                </a:extLst>
              </p:cNvPr>
              <p:cNvSpPr/>
              <p:nvPr/>
            </p:nvSpPr>
            <p:spPr>
              <a:xfrm rot="8147089" flipH="1">
                <a:off x="487325" y="138063"/>
                <a:ext cx="77435" cy="77435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49;p6">
                <a:extLst>
                  <a:ext uri="{FF2B5EF4-FFF2-40B4-BE49-F238E27FC236}">
                    <a16:creationId xmlns:a16="http://schemas.microsoft.com/office/drawing/2014/main" id="{C235C6B3-B9D5-4F04-B62F-F1E830BF370C}"/>
                  </a:ext>
                </a:extLst>
              </p:cNvPr>
              <p:cNvSpPr/>
              <p:nvPr/>
            </p:nvSpPr>
            <p:spPr>
              <a:xfrm>
                <a:off x="603849" y="224287"/>
                <a:ext cx="575400" cy="43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350;p6">
                <a:extLst>
                  <a:ext uri="{FF2B5EF4-FFF2-40B4-BE49-F238E27FC236}">
                    <a16:creationId xmlns:a16="http://schemas.microsoft.com/office/drawing/2014/main" id="{EF12BBE8-5222-4C67-B40C-95D0500FD2E0}"/>
                  </a:ext>
                </a:extLst>
              </p:cNvPr>
              <p:cNvSpPr/>
              <p:nvPr/>
            </p:nvSpPr>
            <p:spPr>
              <a:xfrm rot="2672985">
                <a:off x="-370210" y="-90464"/>
                <a:ext cx="215957" cy="43277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0EC1C47-B637-48C4-8427-F530A2221CB4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4685516" y="4135544"/>
            <a:ext cx="0" cy="20308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avec flèche 255">
            <a:extLst>
              <a:ext uri="{FF2B5EF4-FFF2-40B4-BE49-F238E27FC236}">
                <a16:creationId xmlns:a16="http://schemas.microsoft.com/office/drawing/2014/main" id="{45E76278-6F48-44D9-A688-5F3A1F341BB7}"/>
              </a:ext>
            </a:extLst>
          </p:cNvPr>
          <p:cNvCxnSpPr>
            <a:cxnSpLocks/>
            <a:stCxn id="104" idx="2"/>
          </p:cNvCxnSpPr>
          <p:nvPr/>
        </p:nvCxnSpPr>
        <p:spPr>
          <a:xfrm>
            <a:off x="4685516" y="4135544"/>
            <a:ext cx="1405931" cy="32306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oogle Shape;573;p6">
            <a:extLst>
              <a:ext uri="{FF2B5EF4-FFF2-40B4-BE49-F238E27FC236}">
                <a16:creationId xmlns:a16="http://schemas.microsoft.com/office/drawing/2014/main" id="{E6DA9368-C633-455F-946C-F51305F23538}"/>
              </a:ext>
            </a:extLst>
          </p:cNvPr>
          <p:cNvGrpSpPr/>
          <p:nvPr/>
        </p:nvGrpSpPr>
        <p:grpSpPr>
          <a:xfrm>
            <a:off x="5403745" y="1574129"/>
            <a:ext cx="920703" cy="488158"/>
            <a:chOff x="2368445" y="4808309"/>
            <a:chExt cx="920703" cy="488158"/>
          </a:xfrm>
        </p:grpSpPr>
        <p:sp>
          <p:nvSpPr>
            <p:cNvPr id="258" name="Google Shape;574;p6">
              <a:extLst>
                <a:ext uri="{FF2B5EF4-FFF2-40B4-BE49-F238E27FC236}">
                  <a16:creationId xmlns:a16="http://schemas.microsoft.com/office/drawing/2014/main" id="{E5C491AE-90AC-46C2-9CFE-6DDC06CC6E88}"/>
                </a:ext>
              </a:extLst>
            </p:cNvPr>
            <p:cNvSpPr txBox="1"/>
            <p:nvPr/>
          </p:nvSpPr>
          <p:spPr>
            <a:xfrm>
              <a:off x="2368445" y="4982493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Cloisons mobiles</a:t>
              </a: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575;p6">
              <a:extLst>
                <a:ext uri="{FF2B5EF4-FFF2-40B4-BE49-F238E27FC236}">
                  <a16:creationId xmlns:a16="http://schemas.microsoft.com/office/drawing/2014/main" id="{71A9384C-4BE2-4BA4-95C6-F0CEAD68FC1C}"/>
                </a:ext>
              </a:extLst>
            </p:cNvPr>
            <p:cNvSpPr/>
            <p:nvPr/>
          </p:nvSpPr>
          <p:spPr>
            <a:xfrm>
              <a:off x="2794384" y="4808309"/>
              <a:ext cx="96691" cy="17904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575;p6">
            <a:extLst>
              <a:ext uri="{FF2B5EF4-FFF2-40B4-BE49-F238E27FC236}">
                <a16:creationId xmlns:a16="http://schemas.microsoft.com/office/drawing/2014/main" id="{A41B7A3E-81FA-416B-AAB9-21B976089D59}"/>
              </a:ext>
            </a:extLst>
          </p:cNvPr>
          <p:cNvSpPr/>
          <p:nvPr/>
        </p:nvSpPr>
        <p:spPr>
          <a:xfrm>
            <a:off x="5336489" y="4412866"/>
            <a:ext cx="190800" cy="298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575;p6">
            <a:extLst>
              <a:ext uri="{FF2B5EF4-FFF2-40B4-BE49-F238E27FC236}">
                <a16:creationId xmlns:a16="http://schemas.microsoft.com/office/drawing/2014/main" id="{6C723112-56A6-4DA6-84CB-67070DC0F732}"/>
              </a:ext>
            </a:extLst>
          </p:cNvPr>
          <p:cNvSpPr/>
          <p:nvPr/>
        </p:nvSpPr>
        <p:spPr>
          <a:xfrm>
            <a:off x="6211592" y="5171228"/>
            <a:ext cx="190575" cy="29943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575;p6">
            <a:extLst>
              <a:ext uri="{FF2B5EF4-FFF2-40B4-BE49-F238E27FC236}">
                <a16:creationId xmlns:a16="http://schemas.microsoft.com/office/drawing/2014/main" id="{8B9C9D1C-EA16-4835-B5A8-7E6FDD6FF79B}"/>
              </a:ext>
            </a:extLst>
          </p:cNvPr>
          <p:cNvSpPr/>
          <p:nvPr/>
        </p:nvSpPr>
        <p:spPr>
          <a:xfrm>
            <a:off x="4357189" y="5188456"/>
            <a:ext cx="190800" cy="298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104;p3">
            <a:extLst>
              <a:ext uri="{FF2B5EF4-FFF2-40B4-BE49-F238E27FC236}">
                <a16:creationId xmlns:a16="http://schemas.microsoft.com/office/drawing/2014/main" id="{E86D3DE1-53D8-43FF-8A1B-1C10C8569AD1}"/>
              </a:ext>
            </a:extLst>
          </p:cNvPr>
          <p:cNvSpPr/>
          <p:nvPr/>
        </p:nvSpPr>
        <p:spPr>
          <a:xfrm>
            <a:off x="4003306" y="6478103"/>
            <a:ext cx="138238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dirty="0">
                <a:latin typeface="Calibri"/>
                <a:ea typeface="Calibri"/>
                <a:cs typeface="Calibri"/>
                <a:sym typeface="Calibri"/>
              </a:rPr>
              <a:t>Bureau enseignant facilitateur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Connecteur droit avec flèche 265">
            <a:extLst>
              <a:ext uri="{FF2B5EF4-FFF2-40B4-BE49-F238E27FC236}">
                <a16:creationId xmlns:a16="http://schemas.microsoft.com/office/drawing/2014/main" id="{C27AB3B6-9B33-43B6-8C2A-764CFB9588E4}"/>
              </a:ext>
            </a:extLst>
          </p:cNvPr>
          <p:cNvCxnSpPr>
            <a:cxnSpLocks/>
            <a:stCxn id="265" idx="0"/>
          </p:cNvCxnSpPr>
          <p:nvPr/>
        </p:nvCxnSpPr>
        <p:spPr>
          <a:xfrm flipV="1">
            <a:off x="4694497" y="6243541"/>
            <a:ext cx="450236" cy="23456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F580CB31-BC55-43B1-BC48-3F0B46E5C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47" y="7237243"/>
            <a:ext cx="2480287" cy="24802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4"/>
          <p:cNvGrpSpPr/>
          <p:nvPr/>
        </p:nvGrpSpPr>
        <p:grpSpPr>
          <a:xfrm>
            <a:off x="548140" y="5605723"/>
            <a:ext cx="6469007" cy="1809201"/>
            <a:chOff x="548134" y="5668216"/>
            <a:chExt cx="6469007" cy="1148125"/>
          </a:xfrm>
        </p:grpSpPr>
        <p:sp>
          <p:nvSpPr>
            <p:cNvPr id="180" name="Google Shape;180;p4"/>
            <p:cNvSpPr/>
            <p:nvPr/>
          </p:nvSpPr>
          <p:spPr>
            <a:xfrm>
              <a:off x="556394" y="5771325"/>
              <a:ext cx="6460747" cy="1045016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marR="122553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personnes apprenantes, réparties en groupe de 3 à 4 personnes, s’emparent de l’axe d’analyse ou de la question qui leur est attribuée. </a:t>
              </a:r>
            </a:p>
            <a:p>
              <a:pPr marL="200660" marR="122553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Elles recherchent des données pour y répondre (données, chiffres clés, éléments visuels…) qui leur permettront de réaliser le « tableur » de leur rétro-vernissage. Le </a:t>
              </a: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facilitateur·ice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invite chacun et chacune à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partager ses perspectives individuelles et à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écouter les apports des autres. 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660" marR="122554" lvl="0" indent="-171450" algn="just"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l’issue de ce temps de travail, un porte-parole désigné par le groupe présente le résultat du travail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Chaque groupe bénéficie ainsi de la restitution des autres.</a:t>
              </a: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660" marR="122554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autres membres du groupe répondent aux questions posées par les personnes présentes. 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48134" y="5668216"/>
              <a:ext cx="2275278" cy="150782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 que fait l</a:t>
              </a:r>
              <a:r>
                <a:rPr lang="fr-F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personne </a:t>
              </a: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apprenante</a:t>
              </a:r>
              <a:endParaRPr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4"/>
          <p:cNvGrpSpPr/>
          <p:nvPr/>
        </p:nvGrpSpPr>
        <p:grpSpPr>
          <a:xfrm>
            <a:off x="539874" y="406428"/>
            <a:ext cx="6468798" cy="4779184"/>
            <a:chOff x="539878" y="-175169"/>
            <a:chExt cx="6468798" cy="5850212"/>
          </a:xfrm>
        </p:grpSpPr>
        <p:sp>
          <p:nvSpPr>
            <p:cNvPr id="183" name="Google Shape;183;p4"/>
            <p:cNvSpPr/>
            <p:nvPr/>
          </p:nvSpPr>
          <p:spPr>
            <a:xfrm>
              <a:off x="547876" y="52166"/>
              <a:ext cx="6460800" cy="5622877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1" i="0" u="none" strike="noStrike" cap="none" dirty="0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Cibler l’expérience ou l’activité à analyser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lien avec les objectifs pédagogiques visés. </a:t>
              </a: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Définir les questions ou axes d’analyse en lien avec cette expérience ou activité et les écrire explicitement pour être visibles des personnes apprenantes.</a:t>
              </a:r>
              <a:endParaRPr lang="fr-FR" dirty="0">
                <a:ea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Préparer les règles de la discussion (écoute et contribution active, non jugement…).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Démarrage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Introduire l’expérience ou l’activité et les axes d’analyse ou questions retenues préalablement.</a:t>
              </a: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Constituer des groupes de 3 à 4 personnes. </a:t>
              </a:r>
              <a:r>
                <a:rPr lang="fr-FR" sz="1100" i="0" u="none" strike="noStrike" cap="none" dirty="0">
                  <a:solidFill>
                    <a:schemeClr val="dk1"/>
                  </a:solidFill>
                  <a:latin typeface="Calibri"/>
                  <a:ea typeface="Arial"/>
                  <a:cs typeface="Calibri"/>
                  <a:sym typeface="Calibri"/>
                </a:rPr>
                <a:t>  </a:t>
              </a:r>
              <a:endParaRPr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Amorcer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travail en groupe en demandant à chacun de ces groupes de répondre aux différents axes d'analyse, et aux questionnements par des recherches. </a:t>
              </a: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Demander à chaque groupe de consigner les mots, chiffres clés, éléments visuels sur un paperboard ou une ardoise [45 min].</a:t>
              </a: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Conclusion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Inviter un porte-parole au sein de chaque groupe à présenter le résultat de son travail.  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Demander pendant ce temps aux autres groupes de noter leurs questions et points d’incompréhension. </a:t>
              </a: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Inciter chaque groupe à répondre à ces questions ou points d’incompréhension à l’issue de chaque présentation. </a:t>
              </a:r>
            </a:p>
            <a:p>
              <a:pPr marL="200025" lvl="0" indent="-171450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Conclure la discussion,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une fois tous les rétro-vernissages présentés, en résumant les principales idées et les conclusions qui ont été dégagées.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Évaluation / Feedback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Remercier les p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ersonnes apprenantes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pour leur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contribution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 leur engagement dans la discussion.</a:t>
              </a:r>
              <a:endParaRPr lang="fr-FR" dirty="0">
                <a:ea typeface="Calibri"/>
              </a:endParaRPr>
            </a:p>
            <a:p>
              <a:pPr marL="200025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Donner des feedbacks aux participantes et participants sur leur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contribution et les intérêts pédagogiques de cette activité.</a:t>
              </a: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39878" y="-175169"/>
              <a:ext cx="2291810" cy="290847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enseignante</a:t>
              </a:r>
              <a:endParaRPr sz="1400" i="0" u="none" strike="noStrike" cap="none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85" name="Google Shape;185;p4"/>
          <p:cNvGrpSpPr/>
          <p:nvPr/>
        </p:nvGrpSpPr>
        <p:grpSpPr>
          <a:xfrm>
            <a:off x="556392" y="7546975"/>
            <a:ext cx="3186431" cy="1571628"/>
            <a:chOff x="556392" y="7213876"/>
            <a:chExt cx="3186431" cy="1571628"/>
          </a:xfrm>
        </p:grpSpPr>
        <p:sp>
          <p:nvSpPr>
            <p:cNvPr id="186" name="Google Shape;186;p4"/>
            <p:cNvSpPr/>
            <p:nvPr/>
          </p:nvSpPr>
          <p:spPr>
            <a:xfrm>
              <a:off x="556392" y="7403004"/>
              <a:ext cx="3186431" cy="1382500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ts val="123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Il est conseillé de :</a:t>
              </a:r>
              <a:endParaRPr sz="11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200659" lvl="0" indent="-171450">
                <a:lnSpc>
                  <a:spcPts val="123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Préparer soigneusement les axes d'analyse et question retenues pour chaque groupe</a:t>
              </a:r>
            </a:p>
            <a:p>
              <a:pPr marL="200659" lvl="0" indent="-171450">
                <a:lnSpc>
                  <a:spcPts val="123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Veiller à une restitution visuelle structurée et claire</a:t>
              </a:r>
            </a:p>
            <a:p>
              <a:pPr marL="200659" lvl="0" indent="-171450">
                <a:lnSpc>
                  <a:spcPts val="1230"/>
                </a:lnSpc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Encourager les retours des personnes apprenantes sur leur propre production et celle des autres, de façon constructive.</a:t>
              </a:r>
              <a:endParaRPr sz="11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4"/>
          <p:cNvSpPr txBox="1"/>
          <p:nvPr/>
        </p:nvSpPr>
        <p:spPr>
          <a:xfrm>
            <a:off x="1796732" y="9250650"/>
            <a:ext cx="3963035" cy="52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b="0" i="0" u="sng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b="0" i="0" u="sng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8;p4">
            <a:extLst>
              <a:ext uri="{FF2B5EF4-FFF2-40B4-BE49-F238E27FC236}">
                <a16:creationId xmlns:a16="http://schemas.microsoft.com/office/drawing/2014/main" id="{CFD957AC-D7EE-47E2-BE70-493FD58F3E25}"/>
              </a:ext>
            </a:extLst>
          </p:cNvPr>
          <p:cNvGrpSpPr/>
          <p:nvPr/>
        </p:nvGrpSpPr>
        <p:grpSpPr>
          <a:xfrm>
            <a:off x="3832252" y="7546976"/>
            <a:ext cx="3186431" cy="1571626"/>
            <a:chOff x="3832252" y="7207870"/>
            <a:chExt cx="3186431" cy="1733315"/>
          </a:xfrm>
        </p:grpSpPr>
        <p:sp>
          <p:nvSpPr>
            <p:cNvPr id="19" name="Google Shape;189;p4">
              <a:extLst>
                <a:ext uri="{FF2B5EF4-FFF2-40B4-BE49-F238E27FC236}">
                  <a16:creationId xmlns:a16="http://schemas.microsoft.com/office/drawing/2014/main" id="{1F47E391-8C4B-4791-8796-CF3F6434049F}"/>
                </a:ext>
              </a:extLst>
            </p:cNvPr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lvl="0" indent="-171450">
                <a:buSzPts val="1100"/>
                <a:buFont typeface="Arial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Fiche « rétro-vernissage » du site de la communauté de </a:t>
              </a: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faciltateur.trice.s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Utilo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: </a:t>
              </a: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h</a:t>
              </a:r>
              <a:r>
                <a:rPr lang="fr-FR" sz="1100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ttps://www.utilo.org/outils/le-retro-vernissage/</a:t>
              </a:r>
              <a:endParaRPr lang="fr-FR" sz="1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SzPts val="1100"/>
              </a:pP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90;p4">
              <a:extLst>
                <a:ext uri="{FF2B5EF4-FFF2-40B4-BE49-F238E27FC236}">
                  <a16:creationId xmlns:a16="http://schemas.microsoft.com/office/drawing/2014/main" id="{357305E6-1444-4EA1-9F39-D0C3451167A9}"/>
                </a:ext>
              </a:extLst>
            </p:cNvPr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735</Words>
  <Application>Microsoft Office PowerPoint</Application>
  <PresentationFormat>Personnalisé</PresentationFormat>
  <Paragraphs>79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Calibri</vt:lpstr>
      <vt:lpstr>Palatino Linotype</vt:lpstr>
      <vt:lpstr>Arial</vt:lpstr>
      <vt:lpstr>Tahoma</vt:lpstr>
      <vt:lpstr>Montserrat</vt:lpstr>
      <vt:lpstr>Office Theme</vt:lpstr>
      <vt:lpstr>Rétro-vernissage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café</dc:title>
  <dc:creator>Marie-Chantal Baudier</dc:creator>
  <cp:lastModifiedBy>VARROT Patrick</cp:lastModifiedBy>
  <cp:revision>38</cp:revision>
  <dcterms:created xsi:type="dcterms:W3CDTF">2023-12-19T15:17:25Z</dcterms:created>
  <dcterms:modified xsi:type="dcterms:W3CDTF">2025-01-20T07:33:59Z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</Properties>
</file>