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7" r:id="rId6"/>
  </p:sldIdLst>
  <p:sldSz cx="7556500" cy="10693400"/>
  <p:notesSz cx="7556500" cy="10693400"/>
  <p:embeddedFontLst>
    <p:embeddedFont>
      <p:font typeface="Montserrat" panose="020F0502020204030204" pitchFamily="2" charset="0"/>
      <p:regular r:id="rId8"/>
      <p:bold r:id="rId9"/>
      <p:italic r:id="rId10"/>
      <p:boldItalic r:id="rId11"/>
    </p:embeddedFont>
    <p:embeddedFont>
      <p:font typeface="Palatino Linotype" panose="02040502050505030304" pitchFamily="18" charset="0"/>
      <p:regular r:id="rId12"/>
      <p:bold r:id="rId13"/>
      <p:italic r:id="rId14"/>
      <p:boldItalic r:id="rId15"/>
    </p:embeddedFont>
    <p:embeddedFont>
      <p:font typeface="Tahoma" panose="020B060403050404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YGl30lbziI0HqT0A/CYahymhu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90305-8313-4529-81CA-AB4F68E1E0A2}" v="1" dt="2025-12-19T14:29:25.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92" y="-110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23"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755650" y="5079350"/>
            <a:ext cx="604520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755650" y="5079350"/>
            <a:ext cx="604520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20https:/creativecommons.org/by-nc-sa/4.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4"/>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4"/>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15" name="Google Shape;15;p4"/>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4"/>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17" name="Google Shape;17;p4"/>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19" name="Google Shape;19;p4"/>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4"/>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1" name="Google Shape;21;p4"/>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4"/>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4"/>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4"/>
          <p:cNvSpPr/>
          <p:nvPr/>
        </p:nvSpPr>
        <p:spPr>
          <a:xfrm>
            <a:off x="282353" y="347785"/>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4"/>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27" name="Google Shape;27;p4" descr="Une image contenant texte, capture d’écran, Police, logo&#10;&#10;Description générée automatiquement"/>
          <p:cNvPicPr preferRelativeResize="0"/>
          <p:nvPr/>
        </p:nvPicPr>
        <p:blipFill rotWithShape="1">
          <a:blip r:embed="rId5">
            <a:alphaModFix/>
          </a:blip>
          <a:srcRect/>
          <a:stretch/>
        </p:blipFill>
        <p:spPr>
          <a:xfrm>
            <a:off x="6621082" y="9925129"/>
            <a:ext cx="497934" cy="385102"/>
          </a:xfrm>
          <a:prstGeom prst="rect">
            <a:avLst/>
          </a:prstGeom>
          <a:noFill/>
          <a:ln>
            <a:noFill/>
          </a:ln>
        </p:spPr>
      </p:pic>
      <p:grpSp>
        <p:nvGrpSpPr>
          <p:cNvPr id="28" name="Google Shape;28;p4"/>
          <p:cNvGrpSpPr/>
          <p:nvPr/>
        </p:nvGrpSpPr>
        <p:grpSpPr>
          <a:xfrm>
            <a:off x="1687424" y="9917244"/>
            <a:ext cx="793515" cy="241544"/>
            <a:chOff x="4680794" y="9427183"/>
            <a:chExt cx="1251653" cy="381000"/>
          </a:xfrm>
        </p:grpSpPr>
        <p:pic>
          <p:nvPicPr>
            <p:cNvPr id="29" name="Google Shape;29;p4" descr="Creative-Commons-Icons - birnbaum media.lab"/>
            <p:cNvPicPr preferRelativeResize="0"/>
            <p:nvPr/>
          </p:nvPicPr>
          <p:blipFill rotWithShape="1">
            <a:blip r:embed="rId6">
              <a:alphaModFix/>
            </a:blip>
            <a:srcRect l="14816" t="7492" r="71599" b="41394"/>
            <a:stretch/>
          </p:blipFill>
          <p:spPr>
            <a:xfrm>
              <a:off x="5021898" y="9446288"/>
              <a:ext cx="304801" cy="344057"/>
            </a:xfrm>
            <a:prstGeom prst="rect">
              <a:avLst/>
            </a:prstGeom>
            <a:noFill/>
            <a:ln>
              <a:noFill/>
            </a:ln>
          </p:spPr>
        </p:pic>
        <p:pic>
          <p:nvPicPr>
            <p:cNvPr id="30" name="Google Shape;30;p4" descr="Creative-Commons-Icons - birnbaum media.lab"/>
            <p:cNvPicPr preferRelativeResize="0"/>
            <p:nvPr/>
          </p:nvPicPr>
          <p:blipFill rotWithShape="1">
            <a:blip r:embed="rId6">
              <a:alphaModFix/>
            </a:blip>
            <a:srcRect l="-1005" t="12217" r="84312" b="40730"/>
            <a:stretch/>
          </p:blipFill>
          <p:spPr>
            <a:xfrm>
              <a:off x="4680794" y="9479793"/>
              <a:ext cx="374565" cy="316731"/>
            </a:xfrm>
            <a:prstGeom prst="ellipse">
              <a:avLst/>
            </a:prstGeom>
            <a:noFill/>
            <a:ln>
              <a:noFill/>
            </a:ln>
          </p:spPr>
        </p:pic>
        <p:pic>
          <p:nvPicPr>
            <p:cNvPr id="31" name="Google Shape;31;p4" descr="Creative-Commons-Icons - birnbaum media.lab"/>
            <p:cNvPicPr preferRelativeResize="0"/>
            <p:nvPr/>
          </p:nvPicPr>
          <p:blipFill rotWithShape="1">
            <a:blip r:embed="rId6">
              <a:alphaModFix/>
            </a:blip>
            <a:srcRect l="29256" t="7974" r="57160" b="38983"/>
            <a:stretch/>
          </p:blipFill>
          <p:spPr>
            <a:xfrm>
              <a:off x="5330551" y="9445655"/>
              <a:ext cx="304800" cy="357048"/>
            </a:xfrm>
            <a:prstGeom prst="rect">
              <a:avLst/>
            </a:prstGeom>
            <a:noFill/>
            <a:ln>
              <a:noFill/>
            </a:ln>
          </p:spPr>
        </p:pic>
        <p:pic>
          <p:nvPicPr>
            <p:cNvPr id="32" name="Google Shape;32;p4" descr="Creative-Commons-Icons - birnbaum media.lab"/>
            <p:cNvPicPr preferRelativeResize="0"/>
            <p:nvPr/>
          </p:nvPicPr>
          <p:blipFill rotWithShape="1">
            <a:blip r:embed="rId6">
              <a:alphaModFix/>
            </a:blip>
            <a:srcRect l="43212" t="5671" r="43204" b="37728"/>
            <a:stretch/>
          </p:blipFill>
          <p:spPr>
            <a:xfrm>
              <a:off x="5627647" y="9427183"/>
              <a:ext cx="304800" cy="381000"/>
            </a:xfrm>
            <a:prstGeom prst="rect">
              <a:avLst/>
            </a:prstGeom>
            <a:noFill/>
            <a:ln>
              <a:noFill/>
            </a:ln>
          </p:spPr>
        </p:pic>
      </p:grpSp>
      <p:pic>
        <p:nvPicPr>
          <p:cNvPr id="33" name="Google Shape;33;p4" descr="Une image contenant Police, Graphique, logo, capture d’écran&#10;&#10;Description générée automatiquement"/>
          <p:cNvPicPr preferRelativeResize="0"/>
          <p:nvPr/>
        </p:nvPicPr>
        <p:blipFill rotWithShape="1">
          <a:blip r:embed="rId7">
            <a:alphaModFix/>
          </a:blip>
          <a:srcRect t="19708" b="21586"/>
          <a:stretch/>
        </p:blipFill>
        <p:spPr>
          <a:xfrm>
            <a:off x="255048" y="9817078"/>
            <a:ext cx="1449455" cy="601205"/>
          </a:xfrm>
          <a:prstGeom prst="rect">
            <a:avLst/>
          </a:prstGeom>
          <a:noFill/>
          <a:ln>
            <a:noFill/>
          </a:ln>
        </p:spPr>
      </p:pic>
      <p:sp>
        <p:nvSpPr>
          <p:cNvPr id="2" name="ZoneTexte 1">
            <a:extLst>
              <a:ext uri="{FF2B5EF4-FFF2-40B4-BE49-F238E27FC236}">
                <a16:creationId xmlns:a16="http://schemas.microsoft.com/office/drawing/2014/main" id="{D6389A85-19FE-6B6D-91A0-C9EFF0954951}"/>
              </a:ext>
            </a:extLst>
          </p:cNvPr>
          <p:cNvSpPr txBox="1"/>
          <p:nvPr userDrawn="1"/>
        </p:nvSpPr>
        <p:spPr>
          <a:xfrm>
            <a:off x="1638932" y="10133706"/>
            <a:ext cx="1682576" cy="184666"/>
          </a:xfrm>
          <a:prstGeom prst="rect">
            <a:avLst/>
          </a:prstGeom>
          <a:noFill/>
        </p:spPr>
        <p:txBody>
          <a:bodyPr wrap="square" rtlCol="0">
            <a:spAutoFit/>
          </a:bodyPr>
          <a:lstStyle/>
          <a:p>
            <a:r>
              <a:rPr lang="fr-FR" sz="600" b="1" dirty="0"/>
              <a:t>CC     BY     NC SA 4.0</a:t>
            </a:r>
          </a:p>
        </p:txBody>
      </p:sp>
      <p:sp>
        <p:nvSpPr>
          <p:cNvPr id="3" name="ZoneTexte 2">
            <a:extLst>
              <a:ext uri="{FF2B5EF4-FFF2-40B4-BE49-F238E27FC236}">
                <a16:creationId xmlns:a16="http://schemas.microsoft.com/office/drawing/2014/main" id="{2E29A6CC-655A-BE93-BBEA-CEBC8AAB459B}"/>
              </a:ext>
            </a:extLst>
          </p:cNvPr>
          <p:cNvSpPr txBox="1"/>
          <p:nvPr userDrawn="1"/>
        </p:nvSpPr>
        <p:spPr>
          <a:xfrm>
            <a:off x="2546228" y="9933014"/>
            <a:ext cx="3305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i="0" u="none" strike="noStrike" cap="none" dirty="0">
                <a:solidFill>
                  <a:srgbClr val="000000"/>
                </a:solidFill>
                <a:effectLst/>
                <a:latin typeface="Arial"/>
                <a:ea typeface="Arial"/>
                <a:cs typeface="Arial"/>
                <a:sym typeface="Arial"/>
              </a:rPr>
              <a:t>Fiche pratique activités « Arpentage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 2025 by </a:t>
            </a:r>
            <a:r>
              <a:rPr lang="fr-FR" sz="600" b="0" i="0" u="none" strike="noStrike" cap="none" dirty="0" err="1">
                <a:solidFill>
                  <a:srgbClr val="000000"/>
                </a:solidFill>
                <a:effectLst/>
                <a:latin typeface="Arial"/>
                <a:ea typeface="Arial"/>
                <a:cs typeface="Arial"/>
                <a:sym typeface="Arial"/>
              </a:rPr>
              <a:t>LearningLab</a:t>
            </a:r>
            <a:r>
              <a:rPr lang="fr-FR" sz="600" b="0" i="0" u="none" strike="noStrike" cap="none" dirty="0">
                <a:solidFill>
                  <a:srgbClr val="000000"/>
                </a:solidFill>
                <a:effectLst/>
                <a:latin typeface="Arial"/>
                <a:ea typeface="Arial"/>
                <a:cs typeface="Arial"/>
                <a:sym typeface="Arial"/>
              </a:rPr>
              <a:t> Network </a:t>
            </a:r>
            <a:r>
              <a:rPr lang="fr-FR" sz="600" b="0" i="0" u="none" strike="noStrike" cap="none" dirty="0" err="1">
                <a:solidFill>
                  <a:srgbClr val="000000"/>
                </a:solidFill>
                <a:effectLst/>
                <a:latin typeface="Arial"/>
                <a:ea typeface="Arial"/>
                <a:cs typeface="Arial"/>
                <a:sym typeface="Arial"/>
              </a:rPr>
              <a:t>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licensed</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under</a:t>
            </a:r>
            <a:r>
              <a:rPr lang="fr-FR" sz="600" b="0" i="0" u="none" strike="noStrike" cap="none" dirty="0">
                <a:solidFill>
                  <a:srgbClr val="000000"/>
                </a:solidFill>
                <a:effectLst/>
                <a:latin typeface="Arial"/>
                <a:ea typeface="Arial"/>
                <a:cs typeface="Arial"/>
                <a:sym typeface="Arial"/>
              </a:rPr>
              <a:t> CC-BY-NC-SA 4.0.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To </a:t>
            </a:r>
            <a:r>
              <a:rPr lang="fr-FR" sz="600" b="0" i="0" u="none" strike="noStrike" cap="none" dirty="0" err="1">
                <a:solidFill>
                  <a:srgbClr val="000000"/>
                </a:solidFill>
                <a:effectLst/>
                <a:latin typeface="Arial"/>
                <a:ea typeface="Arial"/>
                <a:cs typeface="Arial"/>
                <a:sym typeface="Arial"/>
              </a:rPr>
              <a:t>view</a:t>
            </a:r>
            <a:r>
              <a:rPr lang="fr-FR" sz="600" b="0" i="0" u="none" strike="noStrike" cap="none" dirty="0">
                <a:solidFill>
                  <a:srgbClr val="000000"/>
                </a:solidFill>
                <a:effectLst/>
                <a:latin typeface="Arial"/>
                <a:ea typeface="Arial"/>
                <a:cs typeface="Arial"/>
                <a:sym typeface="Arial"/>
              </a:rPr>
              <a:t> a copy of </a:t>
            </a:r>
            <a:r>
              <a:rPr lang="fr-FR" sz="600" b="0" i="0" u="none" strike="noStrike" cap="none" dirty="0" err="1">
                <a:solidFill>
                  <a:srgbClr val="000000"/>
                </a:solidFill>
                <a:effectLst/>
                <a:latin typeface="Arial"/>
                <a:ea typeface="Arial"/>
                <a:cs typeface="Arial"/>
                <a:sym typeface="Arial"/>
              </a:rPr>
              <a:t>this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visit</a:t>
            </a:r>
            <a:r>
              <a:rPr lang="fr-FR" sz="600" b="0" i="0" u="none" strike="noStrike" cap="none" dirty="0">
                <a:solidFill>
                  <a:srgbClr val="000000"/>
                </a:solidFill>
                <a:effectLst/>
                <a:latin typeface="Arial"/>
                <a:ea typeface="Arial"/>
                <a:cs typeface="Arial"/>
                <a:sym typeface="Arial"/>
              </a:rPr>
              <a:t>. </a:t>
            </a:r>
            <a:r>
              <a:rPr lang="fr-FR" sz="600" b="0" i="0" u="none" strike="noStrike" cap="none" dirty="0">
                <a:solidFill>
                  <a:srgbClr val="000000"/>
                </a:solidFill>
                <a:effectLst/>
                <a:latin typeface="Arial"/>
                <a:ea typeface="Arial"/>
                <a:cs typeface="Arial"/>
                <a:sym typeface="Arial"/>
                <a:hlinkClick r:id="rId8"/>
              </a:rPr>
              <a:t>https://creativecommons.org/by-nc-sa/4.0/</a:t>
            </a:r>
            <a:endParaRPr lang="fr-FR" sz="600" b="0" i="0" u="none" strike="noStrike" cap="none" dirty="0">
              <a:solidFill>
                <a:srgbClr val="000000"/>
              </a:solidFill>
              <a:effectLst/>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567213" y="3314954"/>
            <a:ext cx="6428422" cy="22456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134427" y="5988304"/>
            <a:ext cx="5293995" cy="2673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6"/>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2"/>
        <p:cNvGrpSpPr/>
        <p:nvPr/>
      </p:nvGrpSpPr>
      <p:grpSpPr>
        <a:xfrm>
          <a:off x="0" y="0"/>
          <a:ext cx="0" cy="0"/>
          <a:chOff x="0" y="0"/>
          <a:chExt cx="0" cy="0"/>
        </a:xfrm>
      </p:grpSpPr>
      <p:sp>
        <p:nvSpPr>
          <p:cNvPr id="53" name="Google Shape;53;p8"/>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8"/>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55" name="Google Shape;55;p8"/>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8"/>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57" name="Google Shape;57;p8"/>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 name="Google Shape;58;p8"/>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59" name="Google Shape;59;p8"/>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8"/>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8"/>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8"/>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8"/>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3"/>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000" b="0" i="0" u="sng" strike="noStrike" cap="none">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3"/>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1" i="0" u="none">
                <a:solidFill>
                  <a:schemeClr val="lt1"/>
                </a:solidFill>
                <a:latin typeface="Tahoma"/>
                <a:ea typeface="Tahoma"/>
                <a:cs typeface="Tahoma"/>
                <a:sym typeface="Tahoma"/>
              </a:defRPr>
            </a:lvl1pPr>
            <a:lvl2pPr marL="38100" marR="0" lvl="1" indent="0" algn="l" rtl="0">
              <a:lnSpc>
                <a:spcPct val="100000"/>
              </a:lnSpc>
              <a:spcBef>
                <a:spcPts val="0"/>
              </a:spcBef>
              <a:buNone/>
              <a:defRPr sz="1200" b="1" i="0" u="none">
                <a:solidFill>
                  <a:schemeClr val="lt1"/>
                </a:solidFill>
                <a:latin typeface="Tahoma"/>
                <a:ea typeface="Tahoma"/>
                <a:cs typeface="Tahoma"/>
                <a:sym typeface="Tahoma"/>
              </a:defRPr>
            </a:lvl2pPr>
            <a:lvl3pPr marL="38100" marR="0" lvl="2" indent="0" algn="l" rtl="0">
              <a:lnSpc>
                <a:spcPct val="100000"/>
              </a:lnSpc>
              <a:spcBef>
                <a:spcPts val="0"/>
              </a:spcBef>
              <a:buNone/>
              <a:defRPr sz="1200" b="1" i="0" u="none">
                <a:solidFill>
                  <a:schemeClr val="lt1"/>
                </a:solidFill>
                <a:latin typeface="Tahoma"/>
                <a:ea typeface="Tahoma"/>
                <a:cs typeface="Tahoma"/>
                <a:sym typeface="Tahoma"/>
              </a:defRPr>
            </a:lvl3pPr>
            <a:lvl4pPr marL="38100" marR="0" lvl="3" indent="0" algn="l" rtl="0">
              <a:lnSpc>
                <a:spcPct val="100000"/>
              </a:lnSpc>
              <a:spcBef>
                <a:spcPts val="0"/>
              </a:spcBef>
              <a:buNone/>
              <a:defRPr sz="1200" b="1" i="0" u="none">
                <a:solidFill>
                  <a:schemeClr val="lt1"/>
                </a:solidFill>
                <a:latin typeface="Tahoma"/>
                <a:ea typeface="Tahoma"/>
                <a:cs typeface="Tahoma"/>
                <a:sym typeface="Tahoma"/>
              </a:defRPr>
            </a:lvl4pPr>
            <a:lvl5pPr marL="38100" marR="0" lvl="4" indent="0" algn="l" rtl="0">
              <a:lnSpc>
                <a:spcPct val="100000"/>
              </a:lnSpc>
              <a:spcBef>
                <a:spcPts val="0"/>
              </a:spcBef>
              <a:buNone/>
              <a:defRPr sz="1200" b="1" i="0" u="none">
                <a:solidFill>
                  <a:schemeClr val="lt1"/>
                </a:solidFill>
                <a:latin typeface="Tahoma"/>
                <a:ea typeface="Tahoma"/>
                <a:cs typeface="Tahoma"/>
                <a:sym typeface="Tahoma"/>
              </a:defRPr>
            </a:lvl5pPr>
            <a:lvl6pPr marL="38100" marR="0" lvl="5" indent="0" algn="l" rtl="0">
              <a:lnSpc>
                <a:spcPct val="100000"/>
              </a:lnSpc>
              <a:spcBef>
                <a:spcPts val="0"/>
              </a:spcBef>
              <a:buNone/>
              <a:defRPr sz="1200" b="1" i="0" u="none">
                <a:solidFill>
                  <a:schemeClr val="lt1"/>
                </a:solidFill>
                <a:latin typeface="Tahoma"/>
                <a:ea typeface="Tahoma"/>
                <a:cs typeface="Tahoma"/>
                <a:sym typeface="Tahoma"/>
              </a:defRPr>
            </a:lvl6pPr>
            <a:lvl7pPr marL="38100" marR="0" lvl="6" indent="0" algn="l" rtl="0">
              <a:lnSpc>
                <a:spcPct val="100000"/>
              </a:lnSpc>
              <a:spcBef>
                <a:spcPts val="0"/>
              </a:spcBef>
              <a:buNone/>
              <a:defRPr sz="1200" b="1" i="0" u="none">
                <a:solidFill>
                  <a:schemeClr val="lt1"/>
                </a:solidFill>
                <a:latin typeface="Tahoma"/>
                <a:ea typeface="Tahoma"/>
                <a:cs typeface="Tahoma"/>
                <a:sym typeface="Tahoma"/>
              </a:defRPr>
            </a:lvl7pPr>
            <a:lvl8pPr marL="38100" marR="0" lvl="7" indent="0" algn="l" rtl="0">
              <a:lnSpc>
                <a:spcPct val="100000"/>
              </a:lnSpc>
              <a:spcBef>
                <a:spcPts val="0"/>
              </a:spcBef>
              <a:buNone/>
              <a:defRPr sz="1200" b="1" i="0" u="none">
                <a:solidFill>
                  <a:schemeClr val="lt1"/>
                </a:solidFill>
                <a:latin typeface="Tahoma"/>
                <a:ea typeface="Tahoma"/>
                <a:cs typeface="Tahoma"/>
                <a:sym typeface="Tahoma"/>
              </a:defRPr>
            </a:lvl8pPr>
            <a:lvl9pPr marL="38100" marR="0" lvl="8" indent="0" algn="l" rtl="0">
              <a:lnSpc>
                <a:spcPct val="100000"/>
              </a:lnSpc>
              <a:spcBef>
                <a:spcPts val="0"/>
              </a:spcBef>
              <a:buNone/>
              <a:defRPr sz="1200" b="1" i="0" u="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learningportal.iiep.unesco.org/en/library/guidelines-in-learning-space-innova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learninglab-network.com/" TargetMode="External"/><Relationship Id="rId4" Type="http://schemas.openxmlformats.org/officeDocument/2006/relationships/hyperlink" Target="mailto:contact@learninglab-networ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a:solidFill>
                  <a:schemeClr val="lt1"/>
                </a:solidFill>
                <a:latin typeface="Calibri"/>
                <a:ea typeface="Calibri"/>
                <a:cs typeface="Calibri"/>
                <a:sym typeface="Calibri"/>
              </a:rPr>
              <a:t>1/2</a:t>
            </a:r>
            <a:endParaRPr/>
          </a:p>
        </p:txBody>
      </p:sp>
      <p:sp>
        <p:nvSpPr>
          <p:cNvPr id="73" name="Google Shape;73;p1"/>
          <p:cNvSpPr/>
          <p:nvPr/>
        </p:nvSpPr>
        <p:spPr>
          <a:xfrm>
            <a:off x="543858" y="1246201"/>
            <a:ext cx="1710391"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#IntelligenceCollective</a:t>
            </a:r>
            <a:endParaRPr/>
          </a:p>
        </p:txBody>
      </p:sp>
      <p:sp>
        <p:nvSpPr>
          <p:cNvPr id="74" name="Google Shape;74;p1"/>
          <p:cNvSpPr/>
          <p:nvPr/>
        </p:nvSpPr>
        <p:spPr>
          <a:xfrm>
            <a:off x="522920" y="1596177"/>
            <a:ext cx="16551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#RéflexionIndividuelle</a:t>
            </a:r>
            <a:endParaRPr/>
          </a:p>
        </p:txBody>
      </p:sp>
      <p:sp>
        <p:nvSpPr>
          <p:cNvPr id="75" name="Google Shape;75;p1"/>
          <p:cNvSpPr/>
          <p:nvPr/>
        </p:nvSpPr>
        <p:spPr>
          <a:xfrm>
            <a:off x="2330450" y="1246201"/>
            <a:ext cx="137160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#Co-construction</a:t>
            </a:r>
            <a:endParaRPr/>
          </a:p>
        </p:txBody>
      </p:sp>
      <p:sp>
        <p:nvSpPr>
          <p:cNvPr id="76" name="Google Shape;76;p1"/>
          <p:cNvSpPr/>
          <p:nvPr/>
        </p:nvSpPr>
        <p:spPr>
          <a:xfrm>
            <a:off x="2254250" y="1596177"/>
            <a:ext cx="10455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#Echange</a:t>
            </a:r>
            <a:endParaRPr/>
          </a:p>
        </p:txBody>
      </p:sp>
      <p:grpSp>
        <p:nvGrpSpPr>
          <p:cNvPr id="77" name="Google Shape;77;p1"/>
          <p:cNvGrpSpPr/>
          <p:nvPr/>
        </p:nvGrpSpPr>
        <p:grpSpPr>
          <a:xfrm>
            <a:off x="4443397" y="577872"/>
            <a:ext cx="2569206" cy="223902"/>
            <a:chOff x="4367196" y="512585"/>
            <a:chExt cx="2569206" cy="223902"/>
          </a:xfrm>
        </p:grpSpPr>
        <p:sp>
          <p:nvSpPr>
            <p:cNvPr id="78" name="Google Shape;78;p1"/>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Durée</a:t>
              </a:r>
              <a:endParaRPr/>
            </a:p>
          </p:txBody>
        </p:sp>
        <p:sp>
          <p:nvSpPr>
            <p:cNvPr id="79" name="Google Shape;79;p1"/>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60 – 120 (en mn)</a:t>
              </a:r>
              <a:endParaRPr/>
            </a:p>
          </p:txBody>
        </p:sp>
      </p:grpSp>
      <p:grpSp>
        <p:nvGrpSpPr>
          <p:cNvPr id="80" name="Google Shape;80;p1"/>
          <p:cNvGrpSpPr/>
          <p:nvPr/>
        </p:nvGrpSpPr>
        <p:grpSpPr>
          <a:xfrm>
            <a:off x="4440000" y="855598"/>
            <a:ext cx="2572603" cy="223902"/>
            <a:chOff x="4367196" y="512585"/>
            <a:chExt cx="2572603" cy="223902"/>
          </a:xfrm>
        </p:grpSpPr>
        <p:sp>
          <p:nvSpPr>
            <p:cNvPr id="81" name="Google Shape;81;p1"/>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Participants</a:t>
              </a:r>
              <a:endParaRPr/>
            </a:p>
          </p:txBody>
        </p:sp>
        <p:sp>
          <p:nvSpPr>
            <p:cNvPr id="82" name="Google Shape;82;p1"/>
            <p:cNvSpPr/>
            <p:nvPr/>
          </p:nvSpPr>
          <p:spPr>
            <a:xfrm>
              <a:off x="5249398" y="532339"/>
              <a:ext cx="1656448"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35 – 70</a:t>
              </a:r>
              <a:endParaRPr/>
            </a:p>
          </p:txBody>
        </p:sp>
      </p:grpSp>
      <p:grpSp>
        <p:nvGrpSpPr>
          <p:cNvPr id="83" name="Google Shape;83;p1"/>
          <p:cNvGrpSpPr/>
          <p:nvPr/>
        </p:nvGrpSpPr>
        <p:grpSpPr>
          <a:xfrm>
            <a:off x="543859" y="2105339"/>
            <a:ext cx="6468745" cy="1481158"/>
            <a:chOff x="543859" y="2105339"/>
            <a:chExt cx="6468745" cy="1481158"/>
          </a:xfrm>
        </p:grpSpPr>
        <p:sp>
          <p:nvSpPr>
            <p:cNvPr id="84" name="Google Shape;84;p1"/>
            <p:cNvSpPr/>
            <p:nvPr/>
          </p:nvSpPr>
          <p:spPr>
            <a:xfrm>
              <a:off x="551856" y="2303797"/>
              <a:ext cx="6460748" cy="1282700"/>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L’enseignant propose l’exploration collective d’un document en partageant la lecture en différentes parties. Chaque apprenant lit d’abord sa propre partie individuellement et prend des notes. </a:t>
              </a:r>
              <a:endParaRPr/>
            </a:p>
            <a:p>
              <a:pPr marL="0" marR="0" lvl="0" indent="0" algn="l" rtl="0">
                <a:spcBef>
                  <a:spcPts val="0"/>
                </a:spcBef>
                <a:spcAft>
                  <a:spcPts val="0"/>
                </a:spcAft>
                <a:buNone/>
              </a:pPr>
              <a:r>
                <a:rPr lang="fr-FR" sz="1100">
                  <a:solidFill>
                    <a:schemeClr val="dk1"/>
                  </a:solidFill>
                  <a:latin typeface="Calibri"/>
                  <a:ea typeface="Calibri"/>
                  <a:cs typeface="Calibri"/>
                  <a:sym typeface="Calibri"/>
                </a:rPr>
                <a:t>L’enseignant réunit ensuite la classe et aide à la compréhension du document en donnant la parole aux volontaires, selon un processus plus réactif que linéaire : tout le monde peut partager ses notes, où que se situe la partie du texte dans le récit, et tout le monde peut réagir et donner des informations en fonction de ce qui vient d’être dit par les autres participants.</a:t>
              </a:r>
              <a:endParaRPr sz="1100" b="1">
                <a:solidFill>
                  <a:schemeClr val="dk1"/>
                </a:solidFill>
                <a:latin typeface="Calibri"/>
                <a:ea typeface="Calibri"/>
                <a:cs typeface="Calibri"/>
                <a:sym typeface="Calibri"/>
              </a:endParaRPr>
            </a:p>
          </p:txBody>
        </p:sp>
        <p:sp>
          <p:nvSpPr>
            <p:cNvPr id="85" name="Google Shape;85;p1"/>
            <p:cNvSpPr/>
            <p:nvPr/>
          </p:nvSpPr>
          <p:spPr>
            <a:xfrm>
              <a:off x="543859" y="2105339"/>
              <a:ext cx="864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Description</a:t>
              </a:r>
              <a:endParaRPr sz="1200">
                <a:solidFill>
                  <a:schemeClr val="dk1"/>
                </a:solidFill>
                <a:latin typeface="Calibri"/>
                <a:ea typeface="Calibri"/>
                <a:cs typeface="Calibri"/>
                <a:sym typeface="Calibri"/>
              </a:endParaRPr>
            </a:p>
          </p:txBody>
        </p:sp>
      </p:grpSp>
      <p:grpSp>
        <p:nvGrpSpPr>
          <p:cNvPr id="86" name="Google Shape;86;p1"/>
          <p:cNvGrpSpPr/>
          <p:nvPr/>
        </p:nvGrpSpPr>
        <p:grpSpPr>
          <a:xfrm>
            <a:off x="4456569" y="1247745"/>
            <a:ext cx="2556034" cy="901362"/>
            <a:chOff x="4456569" y="1247745"/>
            <a:chExt cx="2556034" cy="901362"/>
          </a:xfrm>
        </p:grpSpPr>
        <p:sp>
          <p:nvSpPr>
            <p:cNvPr id="87" name="Google Shape;87;p1"/>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p:txBody>
        </p:sp>
        <p:sp>
          <p:nvSpPr>
            <p:cNvPr id="88" name="Google Shape;88;p1"/>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Équipements clés</a:t>
              </a:r>
              <a:endParaRPr sz="1200">
                <a:solidFill>
                  <a:schemeClr val="dk1"/>
                </a:solidFill>
                <a:latin typeface="Calibri"/>
                <a:ea typeface="Calibri"/>
                <a:cs typeface="Calibri"/>
                <a:sym typeface="Calibri"/>
              </a:endParaRPr>
            </a:p>
          </p:txBody>
        </p:sp>
      </p:grpSp>
      <p:grpSp>
        <p:nvGrpSpPr>
          <p:cNvPr id="89" name="Google Shape;89;p1"/>
          <p:cNvGrpSpPr/>
          <p:nvPr/>
        </p:nvGrpSpPr>
        <p:grpSpPr>
          <a:xfrm>
            <a:off x="3917613" y="3654671"/>
            <a:ext cx="3094990" cy="3308524"/>
            <a:chOff x="3917613" y="3654671"/>
            <a:chExt cx="3094990" cy="3308524"/>
          </a:xfrm>
        </p:grpSpPr>
        <p:sp>
          <p:nvSpPr>
            <p:cNvPr id="90" name="Google Shape;90;p1"/>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Pour la lecture individuelle</a:t>
              </a:r>
              <a:endParaRPr/>
            </a:p>
            <a:p>
              <a:pPr marL="41910" marR="28575"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Les apprenants choisissent eux-mêmes leur espace dans ou dehors de la salle de cours.</a:t>
              </a:r>
              <a:endParaRPr/>
            </a:p>
            <a:p>
              <a:pPr marL="41910" marR="28575" lvl="0" indent="0" algn="l" rtl="0">
                <a:lnSpc>
                  <a:spcPct val="100000"/>
                </a:lnSpc>
                <a:spcBef>
                  <a:spcPts val="100"/>
                </a:spcBef>
                <a:spcAft>
                  <a:spcPts val="0"/>
                </a:spcAft>
                <a:buNone/>
              </a:pPr>
              <a:endParaRPr sz="1100">
                <a:solidFill>
                  <a:schemeClr val="dk1"/>
                </a:solidFill>
                <a:latin typeface="Calibri"/>
                <a:ea typeface="Calibri"/>
                <a:cs typeface="Calibri"/>
                <a:sym typeface="Calibri"/>
              </a:endParaRPr>
            </a:p>
            <a:p>
              <a:pPr marL="41910" marR="28575"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Pour l’échange</a:t>
              </a:r>
              <a:endParaRPr/>
            </a:p>
            <a:p>
              <a:pPr marL="41910" marR="28575"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Une configuration en U où tout le monde peut voir et être vu est idéale.</a:t>
              </a:r>
              <a:endParaRPr/>
            </a:p>
            <a:p>
              <a:pPr marL="41910" marR="28575"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Un tableau d’affichage (mobile) aide à partager et organiser les contenus</a:t>
              </a:r>
              <a:endParaRPr/>
            </a:p>
          </p:txBody>
        </p:sp>
        <p:sp>
          <p:nvSpPr>
            <p:cNvPr id="91" name="Google Shape;91;p1"/>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Configuration de l’espace</a:t>
              </a:r>
              <a:endParaRPr sz="1200">
                <a:solidFill>
                  <a:schemeClr val="dk1"/>
                </a:solidFill>
                <a:latin typeface="Calibri"/>
                <a:ea typeface="Calibri"/>
                <a:cs typeface="Calibri"/>
                <a:sym typeface="Calibri"/>
              </a:endParaRPr>
            </a:p>
          </p:txBody>
        </p:sp>
      </p:grpSp>
      <p:grpSp>
        <p:nvGrpSpPr>
          <p:cNvPr id="92" name="Google Shape;92;p1"/>
          <p:cNvGrpSpPr/>
          <p:nvPr/>
        </p:nvGrpSpPr>
        <p:grpSpPr>
          <a:xfrm>
            <a:off x="551849" y="3667100"/>
            <a:ext cx="3089052" cy="3296094"/>
            <a:chOff x="551849" y="3667100"/>
            <a:chExt cx="3089052" cy="3296094"/>
          </a:xfrm>
        </p:grpSpPr>
        <p:sp>
          <p:nvSpPr>
            <p:cNvPr id="93" name="Google Shape;93;p1"/>
            <p:cNvSpPr/>
            <p:nvPr/>
          </p:nvSpPr>
          <p:spPr>
            <a:xfrm>
              <a:off x="551856" y="3844269"/>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84150" marR="508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Analyser un document de manière collaborative</a:t>
              </a:r>
              <a:endParaRPr sz="1100">
                <a:solidFill>
                  <a:schemeClr val="dk1"/>
                </a:solidFill>
                <a:latin typeface="Calibri"/>
                <a:ea typeface="Calibri"/>
                <a:cs typeface="Calibri"/>
                <a:sym typeface="Calibri"/>
              </a:endParaRPr>
            </a:p>
            <a:p>
              <a:pPr marL="184150" marR="5080" lvl="0" indent="-171450" algn="l" rtl="0">
                <a:lnSpc>
                  <a:spcPct val="100000"/>
                </a:lnSpc>
                <a:spcBef>
                  <a:spcPts val="0"/>
                </a:spcBef>
                <a:spcAft>
                  <a:spcPts val="0"/>
                </a:spcAft>
                <a:buClr>
                  <a:srgbClr val="0D0D0D"/>
                </a:buClr>
                <a:buSzPts val="1100"/>
                <a:buFont typeface="Calibri"/>
                <a:buChar char="•"/>
              </a:pPr>
              <a:r>
                <a:rPr lang="fr-FR" sz="1100">
                  <a:solidFill>
                    <a:srgbClr val="0D0D0D"/>
                  </a:solidFill>
                  <a:latin typeface="Calibri"/>
                  <a:ea typeface="Calibri"/>
                  <a:cs typeface="Calibri"/>
                  <a:sym typeface="Calibri"/>
                </a:rPr>
                <a:t>Identifier les éléments clés à retenir d'un document</a:t>
              </a:r>
              <a:endParaRPr sz="1100">
                <a:solidFill>
                  <a:srgbClr val="0D0D0D"/>
                </a:solidFill>
                <a:latin typeface="Calibri"/>
                <a:ea typeface="Calibri"/>
                <a:cs typeface="Calibri"/>
                <a:sym typeface="Calibri"/>
              </a:endParaRPr>
            </a:p>
          </p:txBody>
        </p:sp>
        <p:sp>
          <p:nvSpPr>
            <p:cNvPr id="94" name="Google Shape;94;p1"/>
            <p:cNvSpPr/>
            <p:nvPr/>
          </p:nvSpPr>
          <p:spPr>
            <a:xfrm>
              <a:off x="551849" y="3667100"/>
              <a:ext cx="790070"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Objectifs </a:t>
              </a:r>
              <a:endParaRPr sz="1200">
                <a:solidFill>
                  <a:schemeClr val="dk1"/>
                </a:solidFill>
                <a:latin typeface="Calibri"/>
                <a:ea typeface="Calibri"/>
                <a:cs typeface="Calibri"/>
                <a:sym typeface="Calibri"/>
              </a:endParaRPr>
            </a:p>
          </p:txBody>
        </p:sp>
      </p:grpSp>
      <p:grpSp>
        <p:nvGrpSpPr>
          <p:cNvPr id="95" name="Google Shape;95;p1"/>
          <p:cNvGrpSpPr/>
          <p:nvPr/>
        </p:nvGrpSpPr>
        <p:grpSpPr>
          <a:xfrm>
            <a:off x="551856" y="7024522"/>
            <a:ext cx="3904713" cy="2825423"/>
            <a:chOff x="551856" y="7024522"/>
            <a:chExt cx="3958685" cy="2825423"/>
          </a:xfrm>
        </p:grpSpPr>
        <p:sp>
          <p:nvSpPr>
            <p:cNvPr id="96" name="Google Shape;96;p1"/>
            <p:cNvSpPr/>
            <p:nvPr/>
          </p:nvSpPr>
          <p:spPr>
            <a:xfrm>
              <a:off x="551857" y="7024522"/>
              <a:ext cx="78799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Illustration</a:t>
              </a:r>
              <a:endParaRPr sz="1200">
                <a:solidFill>
                  <a:schemeClr val="dk1"/>
                </a:solidFill>
                <a:latin typeface="Calibri"/>
                <a:ea typeface="Calibri"/>
                <a:cs typeface="Calibri"/>
                <a:sym typeface="Calibri"/>
              </a:endParaRPr>
            </a:p>
          </p:txBody>
        </p:sp>
        <p:sp>
          <p:nvSpPr>
            <p:cNvPr id="97" name="Google Shape;97;p1"/>
            <p:cNvSpPr/>
            <p:nvPr/>
          </p:nvSpPr>
          <p:spPr>
            <a:xfrm>
              <a:off x="551856" y="7213649"/>
              <a:ext cx="3958685" cy="2636296"/>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p:txBody>
        </p:sp>
      </p:grpSp>
      <p:sp>
        <p:nvSpPr>
          <p:cNvPr id="98" name="Google Shape;98;p1"/>
          <p:cNvSpPr txBox="1">
            <a:spLocks noGrp="1"/>
          </p:cNvSpPr>
          <p:nvPr>
            <p:ph type="title"/>
          </p:nvPr>
        </p:nvSpPr>
        <p:spPr>
          <a:xfrm>
            <a:off x="523237" y="469900"/>
            <a:ext cx="371221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fr-FR" sz="3600" u="sng">
                <a:latin typeface="Calibri"/>
                <a:ea typeface="Calibri"/>
                <a:cs typeface="Calibri"/>
                <a:sym typeface="Calibri"/>
              </a:rPr>
              <a:t>L’arpentage</a:t>
            </a:r>
            <a:endParaRPr/>
          </a:p>
        </p:txBody>
      </p:sp>
      <p:grpSp>
        <p:nvGrpSpPr>
          <p:cNvPr id="99" name="Google Shape;99;p1"/>
          <p:cNvGrpSpPr/>
          <p:nvPr/>
        </p:nvGrpSpPr>
        <p:grpSpPr>
          <a:xfrm>
            <a:off x="4535924" y="5495405"/>
            <a:ext cx="1864311" cy="1400017"/>
            <a:chOff x="-16136" y="-72894"/>
            <a:chExt cx="1864498" cy="1400297"/>
          </a:xfrm>
        </p:grpSpPr>
        <p:grpSp>
          <p:nvGrpSpPr>
            <p:cNvPr id="100" name="Google Shape;100;p1"/>
            <p:cNvGrpSpPr/>
            <p:nvPr/>
          </p:nvGrpSpPr>
          <p:grpSpPr>
            <a:xfrm>
              <a:off x="10378" y="-72894"/>
              <a:ext cx="1810626" cy="426475"/>
              <a:chOff x="-88620" y="-72894"/>
              <a:chExt cx="1810626" cy="426475"/>
            </a:xfrm>
          </p:grpSpPr>
          <p:grpSp>
            <p:nvGrpSpPr>
              <p:cNvPr id="101" name="Google Shape;101;p1"/>
              <p:cNvGrpSpPr/>
              <p:nvPr/>
            </p:nvGrpSpPr>
            <p:grpSpPr>
              <a:xfrm>
                <a:off x="-88620" y="-72894"/>
                <a:ext cx="1534581" cy="426475"/>
                <a:chOff x="-88620" y="-72894"/>
                <a:chExt cx="1534581" cy="426475"/>
              </a:xfrm>
            </p:grpSpPr>
            <p:grpSp>
              <p:nvGrpSpPr>
                <p:cNvPr id="102" name="Google Shape;102;p1"/>
                <p:cNvGrpSpPr/>
                <p:nvPr/>
              </p:nvGrpSpPr>
              <p:grpSpPr>
                <a:xfrm>
                  <a:off x="-88620" y="-72894"/>
                  <a:ext cx="1258535" cy="426475"/>
                  <a:chOff x="-88620" y="-72894"/>
                  <a:chExt cx="1258535" cy="426475"/>
                </a:xfrm>
              </p:grpSpPr>
              <p:grpSp>
                <p:nvGrpSpPr>
                  <p:cNvPr id="103" name="Google Shape;103;p1"/>
                  <p:cNvGrpSpPr/>
                  <p:nvPr/>
                </p:nvGrpSpPr>
                <p:grpSpPr>
                  <a:xfrm>
                    <a:off x="-88620" y="-72894"/>
                    <a:ext cx="982490" cy="426475"/>
                    <a:chOff x="-88620" y="-72894"/>
                    <a:chExt cx="982490" cy="426475"/>
                  </a:xfrm>
                </p:grpSpPr>
                <p:grpSp>
                  <p:nvGrpSpPr>
                    <p:cNvPr id="104" name="Google Shape;104;p1"/>
                    <p:cNvGrpSpPr/>
                    <p:nvPr/>
                  </p:nvGrpSpPr>
                  <p:grpSpPr>
                    <a:xfrm>
                      <a:off x="-88620" y="-72894"/>
                      <a:ext cx="702538" cy="426475"/>
                      <a:chOff x="-88620" y="-72894"/>
                      <a:chExt cx="702538" cy="426475"/>
                    </a:xfrm>
                  </p:grpSpPr>
                  <p:grpSp>
                    <p:nvGrpSpPr>
                      <p:cNvPr id="105" name="Google Shape;105;p1"/>
                      <p:cNvGrpSpPr/>
                      <p:nvPr/>
                    </p:nvGrpSpPr>
                    <p:grpSpPr>
                      <a:xfrm rot="2692222">
                        <a:off x="-27490" y="-9112"/>
                        <a:ext cx="304231" cy="298909"/>
                        <a:chOff x="0" y="0"/>
                        <a:chExt cx="304190" cy="300185"/>
                      </a:xfrm>
                    </p:grpSpPr>
                    <p:sp>
                      <p:nvSpPr>
                        <p:cNvPr id="106" name="Google Shape;106;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07" name="Google Shape;107;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08" name="Google Shape;108;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09" name="Google Shape;109;p1"/>
                      <p:cNvGrpSpPr/>
                      <p:nvPr/>
                    </p:nvGrpSpPr>
                    <p:grpSpPr>
                      <a:xfrm rot="2692222">
                        <a:off x="248556" y="-9112"/>
                        <a:ext cx="304231" cy="298909"/>
                        <a:chOff x="0" y="0"/>
                        <a:chExt cx="304190" cy="300185"/>
                      </a:xfrm>
                    </p:grpSpPr>
                    <p:sp>
                      <p:nvSpPr>
                        <p:cNvPr id="110" name="Google Shape;110;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1" name="Google Shape;111;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2" name="Google Shape;112;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13" name="Google Shape;113;p1"/>
                    <p:cNvGrpSpPr/>
                    <p:nvPr/>
                  </p:nvGrpSpPr>
                  <p:grpSpPr>
                    <a:xfrm rot="2692213">
                      <a:off x="528952" y="-9094"/>
                      <a:ext cx="303887" cy="298485"/>
                      <a:chOff x="0" y="0"/>
                      <a:chExt cx="304190" cy="300185"/>
                    </a:xfrm>
                  </p:grpSpPr>
                  <p:sp>
                    <p:nvSpPr>
                      <p:cNvPr id="114" name="Google Shape;114;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5" name="Google Shape;115;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6" name="Google Shape;116;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17" name="Google Shape;117;p1"/>
                  <p:cNvGrpSpPr/>
                  <p:nvPr/>
                </p:nvGrpSpPr>
                <p:grpSpPr>
                  <a:xfrm rot="2692213">
                    <a:off x="804997" y="-9094"/>
                    <a:ext cx="303887" cy="298485"/>
                    <a:chOff x="0" y="0"/>
                    <a:chExt cx="304190" cy="300185"/>
                  </a:xfrm>
                </p:grpSpPr>
                <p:sp>
                  <p:nvSpPr>
                    <p:cNvPr id="118" name="Google Shape;118;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9" name="Google Shape;119;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0" name="Google Shape;120;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21" name="Google Shape;121;p1"/>
                <p:cNvGrpSpPr/>
                <p:nvPr/>
              </p:nvGrpSpPr>
              <p:grpSpPr>
                <a:xfrm rot="2692213">
                  <a:off x="1081043" y="-9094"/>
                  <a:ext cx="303887" cy="298485"/>
                  <a:chOff x="0" y="0"/>
                  <a:chExt cx="304190" cy="300185"/>
                </a:xfrm>
              </p:grpSpPr>
              <p:sp>
                <p:nvSpPr>
                  <p:cNvPr id="122" name="Google Shape;122;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3" name="Google Shape;123;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4" name="Google Shape;124;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25" name="Google Shape;125;p1"/>
              <p:cNvGrpSpPr/>
              <p:nvPr/>
            </p:nvGrpSpPr>
            <p:grpSpPr>
              <a:xfrm rot="2692213">
                <a:off x="1357088" y="-9094"/>
                <a:ext cx="303887" cy="298485"/>
                <a:chOff x="0" y="0"/>
                <a:chExt cx="304190" cy="300185"/>
              </a:xfrm>
            </p:grpSpPr>
            <p:sp>
              <p:nvSpPr>
                <p:cNvPr id="126" name="Google Shape;126;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7" name="Google Shape;127;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8" name="Google Shape;128;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29" name="Google Shape;129;p1"/>
            <p:cNvGrpSpPr/>
            <p:nvPr/>
          </p:nvGrpSpPr>
          <p:grpSpPr>
            <a:xfrm rot="5400000">
              <a:off x="1460225" y="525791"/>
              <a:ext cx="544323" cy="231949"/>
              <a:chOff x="-493" y="-16136"/>
              <a:chExt cx="544323" cy="231949"/>
            </a:xfrm>
          </p:grpSpPr>
          <p:sp>
            <p:nvSpPr>
              <p:cNvPr id="130" name="Google Shape;130;p1"/>
              <p:cNvSpPr/>
              <p:nvPr/>
            </p:nvSpPr>
            <p:spPr>
              <a:xfrm rot="-10773083">
                <a:off x="-11" y="90562"/>
                <a:ext cx="268208" cy="1242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1" name="Google Shape;131;p1"/>
              <p:cNvSpPr/>
              <p:nvPr/>
            </p:nvSpPr>
            <p:spPr>
              <a:xfrm rot="2690582">
                <a:off x="30167"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2" name="Google Shape;132;p1"/>
              <p:cNvSpPr/>
              <p:nvPr/>
            </p:nvSpPr>
            <p:spPr>
              <a:xfrm rot="2690582">
                <a:off x="155250"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3" name="Google Shape;133;p1"/>
              <p:cNvSpPr/>
              <p:nvPr/>
            </p:nvSpPr>
            <p:spPr>
              <a:xfrm rot="-10772992">
                <a:off x="276042" y="90456"/>
                <a:ext cx="267308" cy="1233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4" name="Google Shape;134;p1"/>
              <p:cNvSpPr/>
              <p:nvPr/>
            </p:nvSpPr>
            <p:spPr>
              <a:xfrm rot="2690582">
                <a:off x="306213"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5" name="Google Shape;135;p1"/>
              <p:cNvSpPr/>
              <p:nvPr/>
            </p:nvSpPr>
            <p:spPr>
              <a:xfrm rot="2690582">
                <a:off x="431296"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36" name="Google Shape;136;p1"/>
            <p:cNvGrpSpPr/>
            <p:nvPr/>
          </p:nvGrpSpPr>
          <p:grpSpPr>
            <a:xfrm rot="-5400000">
              <a:off x="-172323" y="538773"/>
              <a:ext cx="544323" cy="231949"/>
              <a:chOff x="-493" y="-16136"/>
              <a:chExt cx="544323" cy="231949"/>
            </a:xfrm>
          </p:grpSpPr>
          <p:sp>
            <p:nvSpPr>
              <p:cNvPr id="137" name="Google Shape;137;p1"/>
              <p:cNvSpPr/>
              <p:nvPr/>
            </p:nvSpPr>
            <p:spPr>
              <a:xfrm rot="-10773083">
                <a:off x="-11" y="90562"/>
                <a:ext cx="268208" cy="1242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8" name="Google Shape;138;p1"/>
              <p:cNvSpPr/>
              <p:nvPr/>
            </p:nvSpPr>
            <p:spPr>
              <a:xfrm rot="2690582">
                <a:off x="30167"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9" name="Google Shape;139;p1"/>
              <p:cNvSpPr/>
              <p:nvPr/>
            </p:nvSpPr>
            <p:spPr>
              <a:xfrm rot="2690582">
                <a:off x="155250"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0" name="Google Shape;140;p1"/>
              <p:cNvSpPr/>
              <p:nvPr/>
            </p:nvSpPr>
            <p:spPr>
              <a:xfrm rot="-10772992">
                <a:off x="276042" y="90456"/>
                <a:ext cx="267308" cy="1233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1" name="Google Shape;141;p1"/>
              <p:cNvSpPr/>
              <p:nvPr/>
            </p:nvSpPr>
            <p:spPr>
              <a:xfrm rot="2690582">
                <a:off x="306213"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2" name="Google Shape;142;p1"/>
              <p:cNvSpPr/>
              <p:nvPr/>
            </p:nvSpPr>
            <p:spPr>
              <a:xfrm rot="2690582">
                <a:off x="431296"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43" name="Google Shape;143;p1"/>
            <p:cNvGrpSpPr/>
            <p:nvPr/>
          </p:nvGrpSpPr>
          <p:grpSpPr>
            <a:xfrm rot="8152264" flipH="1">
              <a:off x="421143" y="963662"/>
              <a:ext cx="304204" cy="300197"/>
              <a:chOff x="-75084" y="-77417"/>
              <a:chExt cx="304193" cy="300186"/>
            </a:xfrm>
          </p:grpSpPr>
          <p:sp>
            <p:nvSpPr>
              <p:cNvPr id="144" name="Google Shape;144;p1"/>
              <p:cNvSpPr/>
              <p:nvPr/>
            </p:nvSpPr>
            <p:spPr>
              <a:xfrm rot="8135327">
                <a:off x="-44717" y="21583"/>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5" name="Google Shape;145;p1"/>
              <p:cNvSpPr/>
              <p:nvPr/>
            </p:nvSpPr>
            <p:spPr>
              <a:xfrm>
                <a:off x="-75084" y="8955"/>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6" name="Google Shape;146;p1"/>
              <p:cNvSpPr/>
              <p:nvPr/>
            </p:nvSpPr>
            <p:spPr>
              <a:xfrm>
                <a:off x="13811" y="-77417"/>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sp>
          <p:nvSpPr>
            <p:cNvPr id="147" name="Google Shape;147;p1"/>
            <p:cNvSpPr/>
            <p:nvPr/>
          </p:nvSpPr>
          <p:spPr>
            <a:xfrm>
              <a:off x="707400" y="1259476"/>
              <a:ext cx="575700" cy="43200"/>
            </a:xfrm>
            <a:prstGeom prst="rect">
              <a:avLst/>
            </a:prstGeom>
            <a:noFill/>
            <a:ln w="9525" cap="flat" cmpd="sng">
              <a:solidFill>
                <a:schemeClr val="dk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8" name="Google Shape;148;p1"/>
            <p:cNvSpPr txBox="1"/>
            <p:nvPr/>
          </p:nvSpPr>
          <p:spPr>
            <a:xfrm>
              <a:off x="231880" y="495692"/>
              <a:ext cx="1368600" cy="58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En U</a:t>
              </a: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9" name="Google Shape;149;p1"/>
            <p:cNvSpPr/>
            <p:nvPr/>
          </p:nvSpPr>
          <p:spPr>
            <a:xfrm rot="1621678">
              <a:off x="103401" y="1180611"/>
              <a:ext cx="215877" cy="43068"/>
            </a:xfrm>
            <a:prstGeom prst="rect">
              <a:avLst/>
            </a:prstGeom>
            <a:noFill/>
            <a:ln w="9525" cap="flat" cmpd="sng">
              <a:solidFill>
                <a:schemeClr val="dk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pic>
        <p:nvPicPr>
          <p:cNvPr id="150" name="Google Shape;150;p1"/>
          <p:cNvPicPr preferRelativeResize="0"/>
          <p:nvPr/>
        </p:nvPicPr>
        <p:blipFill rotWithShape="1">
          <a:blip r:embed="rId3">
            <a:alphaModFix/>
          </a:blip>
          <a:srcRect/>
          <a:stretch/>
        </p:blipFill>
        <p:spPr>
          <a:xfrm>
            <a:off x="753983" y="7406768"/>
            <a:ext cx="3448025" cy="2040431"/>
          </a:xfrm>
          <a:prstGeom prst="rect">
            <a:avLst/>
          </a:prstGeom>
          <a:noFill/>
          <a:ln>
            <a:noFill/>
          </a:ln>
        </p:spPr>
      </p:pic>
      <p:sp>
        <p:nvSpPr>
          <p:cNvPr id="151" name="Google Shape;151;p1"/>
          <p:cNvSpPr txBox="1"/>
          <p:nvPr/>
        </p:nvSpPr>
        <p:spPr>
          <a:xfrm>
            <a:off x="687606" y="9410469"/>
            <a:ext cx="3576277"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a:solidFill>
                  <a:schemeClr val="dk1"/>
                </a:solidFill>
                <a:latin typeface="Calibri"/>
                <a:ea typeface="Calibri"/>
                <a:cs typeface="Calibri"/>
                <a:sym typeface="Calibri"/>
              </a:rPr>
              <a:t>Source : Novigado project (2021). Guidelines in Learning Space Innovations, June 2021. </a:t>
            </a:r>
            <a:endParaRPr/>
          </a:p>
        </p:txBody>
      </p:sp>
      <p:grpSp>
        <p:nvGrpSpPr>
          <p:cNvPr id="152" name="Google Shape;152;p1"/>
          <p:cNvGrpSpPr/>
          <p:nvPr/>
        </p:nvGrpSpPr>
        <p:grpSpPr>
          <a:xfrm>
            <a:off x="5465635" y="1612900"/>
            <a:ext cx="576612" cy="463308"/>
            <a:chOff x="0" y="-19050"/>
            <a:chExt cx="577536" cy="464283"/>
          </a:xfrm>
        </p:grpSpPr>
        <p:sp>
          <p:nvSpPr>
            <p:cNvPr id="153" name="Google Shape;153;p1"/>
            <p:cNvSpPr/>
            <p:nvPr/>
          </p:nvSpPr>
          <p:spPr>
            <a:xfrm rot="10800000">
              <a:off x="135251" y="-19050"/>
              <a:ext cx="309129" cy="144145"/>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4" name="Google Shape;154;p1"/>
            <p:cNvSpPr txBox="1"/>
            <p:nvPr/>
          </p:nvSpPr>
          <p:spPr>
            <a:xfrm>
              <a:off x="0" y="115240"/>
              <a:ext cx="577536" cy="329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Tables</a:t>
              </a:r>
              <a:endParaRPr sz="1200">
                <a:solidFill>
                  <a:schemeClr val="dk1"/>
                </a:solidFill>
                <a:latin typeface="Calibri"/>
                <a:ea typeface="Calibri"/>
                <a:cs typeface="Calibri"/>
                <a:sym typeface="Calibri"/>
              </a:endParaRPr>
            </a:p>
          </p:txBody>
        </p:sp>
      </p:grpSp>
      <p:grpSp>
        <p:nvGrpSpPr>
          <p:cNvPr id="155" name="Google Shape;155;p1"/>
          <p:cNvGrpSpPr/>
          <p:nvPr/>
        </p:nvGrpSpPr>
        <p:grpSpPr>
          <a:xfrm>
            <a:off x="4464050" y="1628888"/>
            <a:ext cx="886151" cy="417136"/>
            <a:chOff x="3844" y="0"/>
            <a:chExt cx="886683" cy="417303"/>
          </a:xfrm>
        </p:grpSpPr>
        <p:sp>
          <p:nvSpPr>
            <p:cNvPr id="156" name="Google Shape;156;p1"/>
            <p:cNvSpPr txBox="1"/>
            <p:nvPr/>
          </p:nvSpPr>
          <p:spPr>
            <a:xfrm>
              <a:off x="3844" y="103127"/>
              <a:ext cx="886683" cy="3141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Chaises</a:t>
              </a:r>
              <a:endParaRPr sz="1200">
                <a:solidFill>
                  <a:schemeClr val="dk1"/>
                </a:solidFill>
                <a:latin typeface="Calibri"/>
                <a:ea typeface="Calibri"/>
                <a:cs typeface="Calibri"/>
                <a:sym typeface="Calibri"/>
              </a:endParaRPr>
            </a:p>
          </p:txBody>
        </p:sp>
        <p:sp>
          <p:nvSpPr>
            <p:cNvPr id="157" name="Google Shape;157;p1"/>
            <p:cNvSpPr/>
            <p:nvPr/>
          </p:nvSpPr>
          <p:spPr>
            <a:xfrm>
              <a:off x="385011" y="0"/>
              <a:ext cx="108001"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58" name="Google Shape;158;p1"/>
          <p:cNvGrpSpPr/>
          <p:nvPr/>
        </p:nvGrpSpPr>
        <p:grpSpPr>
          <a:xfrm>
            <a:off x="5756481" y="1536700"/>
            <a:ext cx="1510048" cy="658590"/>
            <a:chOff x="-315876" y="0"/>
            <a:chExt cx="1510652" cy="659315"/>
          </a:xfrm>
        </p:grpSpPr>
        <p:pic>
          <p:nvPicPr>
            <p:cNvPr id="159" name="Google Shape;159;p1"/>
            <p:cNvPicPr preferRelativeResize="0"/>
            <p:nvPr/>
          </p:nvPicPr>
          <p:blipFill rotWithShape="1">
            <a:blip r:embed="rId4">
              <a:alphaModFix/>
            </a:blip>
            <a:srcRect l="9353" t="6170" r="10035" b="19395"/>
            <a:stretch/>
          </p:blipFill>
          <p:spPr>
            <a:xfrm>
              <a:off x="317653" y="0"/>
              <a:ext cx="248045" cy="231192"/>
            </a:xfrm>
            <a:prstGeom prst="rect">
              <a:avLst/>
            </a:prstGeom>
            <a:noFill/>
            <a:ln>
              <a:noFill/>
            </a:ln>
          </p:spPr>
        </p:pic>
        <p:sp>
          <p:nvSpPr>
            <p:cNvPr id="160" name="Google Shape;160;p1"/>
            <p:cNvSpPr txBox="1"/>
            <p:nvPr/>
          </p:nvSpPr>
          <p:spPr>
            <a:xfrm>
              <a:off x="-315876" y="214934"/>
              <a:ext cx="1510652" cy="4443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Tableaux blancs </a:t>
              </a:r>
              <a:endParaRPr/>
            </a:p>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mobiles </a:t>
              </a:r>
              <a:endParaRPr sz="1200">
                <a:solidFill>
                  <a:schemeClr val="dk1"/>
                </a:solidFill>
                <a:latin typeface="Calibri"/>
                <a:ea typeface="Calibri"/>
                <a:cs typeface="Calibri"/>
                <a:sym typeface="Calibri"/>
              </a:endParaRPr>
            </a:p>
          </p:txBody>
        </p:sp>
      </p:grpSp>
      <p:sp>
        <p:nvSpPr>
          <p:cNvPr id="161" name="Google Shape;161;p1"/>
          <p:cNvSpPr txBox="1"/>
          <p:nvPr/>
        </p:nvSpPr>
        <p:spPr>
          <a:xfrm>
            <a:off x="4713315" y="7759741"/>
            <a:ext cx="2299200" cy="12747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 </a:t>
            </a:r>
            <a:r>
              <a:rPr lang="fr-FR" sz="1100" b="0" i="0">
                <a:solidFill>
                  <a:srgbClr val="0D0D0D"/>
                </a:solidFill>
                <a:latin typeface="Arial"/>
                <a:ea typeface="Arial"/>
                <a:cs typeface="Arial"/>
                <a:sym typeface="Arial"/>
              </a:rPr>
              <a:t>J'ai vraiment apprécié l'arpentage en classe ! C'était génial de voir comment nos différentes perspectives ont enrichi notre compréhension du texte. On se sentait vraiment engagés et impliqués dans l'apprentissage.</a:t>
            </a:r>
            <a:r>
              <a:rPr lang="fr-F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marL="12700" marR="0" lvl="0" indent="0" algn="l" rtl="0">
              <a:lnSpc>
                <a:spcPct val="100000"/>
              </a:lnSpc>
              <a:spcBef>
                <a:spcPts val="61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Nicolas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a:solidFill>
                  <a:schemeClr val="lt1"/>
                </a:solidFill>
                <a:latin typeface="Calibri"/>
                <a:ea typeface="Calibri"/>
                <a:cs typeface="Calibri"/>
                <a:sym typeface="Calibri"/>
              </a:rPr>
              <a:t>2/2</a:t>
            </a:r>
            <a:endParaRPr/>
          </a:p>
        </p:txBody>
      </p:sp>
      <p:grpSp>
        <p:nvGrpSpPr>
          <p:cNvPr id="167" name="Google Shape;167;p2"/>
          <p:cNvGrpSpPr/>
          <p:nvPr/>
        </p:nvGrpSpPr>
        <p:grpSpPr>
          <a:xfrm>
            <a:off x="556394" y="5582198"/>
            <a:ext cx="6460747" cy="1491857"/>
            <a:chOff x="556394" y="5582198"/>
            <a:chExt cx="6460747" cy="1491857"/>
          </a:xfrm>
        </p:grpSpPr>
        <p:sp>
          <p:nvSpPr>
            <p:cNvPr id="168" name="Google Shape;168;p2"/>
            <p:cNvSpPr/>
            <p:nvPr/>
          </p:nvSpPr>
          <p:spPr>
            <a:xfrm>
              <a:off x="556394" y="5771325"/>
              <a:ext cx="6460747" cy="1302730"/>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60" marR="122554"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Lit.</a:t>
              </a:r>
              <a:endParaRPr/>
            </a:p>
            <a:p>
              <a:pPr marL="200660" marR="122554"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Développe un esprit</a:t>
              </a:r>
              <a:r>
                <a:rPr lang="fr-FR"/>
                <a:t> </a:t>
              </a:r>
              <a:r>
                <a:rPr lang="fr-FR" sz="1100">
                  <a:solidFill>
                    <a:srgbClr val="36393B"/>
                  </a:solidFill>
                  <a:latin typeface="Calibri"/>
                  <a:ea typeface="Calibri"/>
                  <a:cs typeface="Calibri"/>
                  <a:sym typeface="Calibri"/>
                </a:rPr>
                <a:t>d’analyse.</a:t>
              </a:r>
              <a:endParaRPr/>
            </a:p>
            <a:p>
              <a:pPr marL="200660" marR="122554"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Interagit dans un esprit de collaboration.</a:t>
              </a:r>
              <a:endParaRPr/>
            </a:p>
            <a:p>
              <a:pPr marL="200660" marR="122554"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Co-construit la connaissance.</a:t>
              </a:r>
              <a:endParaRPr sz="1100">
                <a:solidFill>
                  <a:schemeClr val="lt1"/>
                </a:solidFill>
                <a:latin typeface="Calibri"/>
                <a:ea typeface="Calibri"/>
                <a:cs typeface="Calibri"/>
                <a:sym typeface="Calibri"/>
              </a:endParaRPr>
            </a:p>
          </p:txBody>
        </p:sp>
        <p:sp>
          <p:nvSpPr>
            <p:cNvPr id="169" name="Google Shape;169;p2"/>
            <p:cNvSpPr/>
            <p:nvPr/>
          </p:nvSpPr>
          <p:spPr>
            <a:xfrm>
              <a:off x="556395" y="5582198"/>
              <a:ext cx="2272263" cy="228942"/>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Ce que fait la personne apprenante</a:t>
              </a:r>
              <a:endParaRPr sz="1200">
                <a:solidFill>
                  <a:schemeClr val="dk1"/>
                </a:solidFill>
                <a:latin typeface="Calibri"/>
                <a:ea typeface="Calibri"/>
                <a:cs typeface="Calibri"/>
                <a:sym typeface="Calibri"/>
              </a:endParaRPr>
            </a:p>
          </p:txBody>
        </p:sp>
      </p:grpSp>
      <p:grpSp>
        <p:nvGrpSpPr>
          <p:cNvPr id="170" name="Google Shape;170;p2"/>
          <p:cNvGrpSpPr/>
          <p:nvPr/>
        </p:nvGrpSpPr>
        <p:grpSpPr>
          <a:xfrm>
            <a:off x="539879" y="702394"/>
            <a:ext cx="6468745" cy="4756278"/>
            <a:chOff x="539879" y="702394"/>
            <a:chExt cx="6468745" cy="4756278"/>
          </a:xfrm>
        </p:grpSpPr>
        <p:sp>
          <p:nvSpPr>
            <p:cNvPr id="171" name="Google Shape;171;p2"/>
            <p:cNvSpPr/>
            <p:nvPr/>
          </p:nvSpPr>
          <p:spPr>
            <a:xfrm>
              <a:off x="547876" y="900851"/>
              <a:ext cx="6460748" cy="4557821"/>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None/>
              </a:pPr>
              <a:r>
                <a:rPr lang="fr-FR" sz="1100" b="1">
                  <a:solidFill>
                    <a:srgbClr val="F06657"/>
                  </a:solidFill>
                  <a:latin typeface="Calibri"/>
                  <a:ea typeface="Calibri"/>
                  <a:cs typeface="Calibri"/>
                  <a:sym typeface="Calibri"/>
                </a:rPr>
                <a:t>Partage du document</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L’enseignant peut répartir les parties du document entre ses apprenants, puis leur demander de lire les parties qui leur sont attribuées et prendre des notes.</a:t>
              </a:r>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Lecture individuelle</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Les </a:t>
              </a:r>
              <a:r>
                <a:rPr lang="fr-FR" sz="1100">
                  <a:solidFill>
                    <a:srgbClr val="36393B"/>
                  </a:solidFill>
                  <a:latin typeface="Calibri"/>
                  <a:ea typeface="Calibri"/>
                  <a:cs typeface="Calibri"/>
                  <a:sym typeface="Calibri"/>
                </a:rPr>
                <a:t>apprenants s’installent dans un espace tranquille et confortable pour </a:t>
              </a:r>
              <a:r>
                <a:rPr lang="fr-FR" sz="1100">
                  <a:solidFill>
                    <a:srgbClr val="36393B"/>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lire</a:t>
              </a:r>
              <a:r>
                <a:rPr lang="fr-FR" sz="1100">
                  <a:solidFill>
                    <a:srgbClr val="36393B"/>
                  </a:solidFill>
                  <a:latin typeface="Calibri"/>
                  <a:ea typeface="Calibri"/>
                  <a:cs typeface="Calibri"/>
                  <a:sym typeface="Calibri"/>
                </a:rPr>
                <a:t>, prendre des notes et consigner leurs remarques et/ou questions. </a:t>
              </a:r>
              <a:endParaRPr sz="1100">
                <a:solidFill>
                  <a:schemeClr val="lt1"/>
                </a:solidFill>
                <a:latin typeface="Calibri"/>
                <a:ea typeface="Calibri"/>
                <a:cs typeface="Calibri"/>
                <a:sym typeface="Calibri"/>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Echanges et regroupement des notes</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L’enseignant invite les apprenants à partager ce qu’ils ont compris. Ce n’est pas un processus linéaire. Les notes sont partagées en fonction des questions soulevées par les informations partielles déjà mises en commun.</a:t>
              </a:r>
              <a:endParaRPr/>
            </a:p>
            <a:p>
              <a:pPr marL="28575" marR="0" lvl="0" indent="0" algn="l" rtl="0">
                <a:lnSpc>
                  <a:spcPct val="100000"/>
                </a:lnSpc>
                <a:spcBef>
                  <a:spcPts val="0"/>
                </a:spcBef>
                <a:spcAft>
                  <a:spcPts val="0"/>
                </a:spcAft>
                <a:buNone/>
              </a:pPr>
              <a:endParaRPr sz="1100">
                <a:solidFill>
                  <a:srgbClr val="36393B"/>
                </a:solidFill>
                <a:latin typeface="Calibri"/>
                <a:ea typeface="Calibri"/>
                <a:cs typeface="Calibri"/>
                <a:sym typeface="Calibri"/>
              </a:endParaRPr>
            </a:p>
            <a:p>
              <a:pPr marL="28575" marR="0" lvl="0" indent="0" algn="l" rtl="0">
                <a:spcBef>
                  <a:spcPts val="0"/>
                </a:spcBef>
                <a:spcAft>
                  <a:spcPts val="0"/>
                </a:spcAft>
                <a:buNone/>
              </a:pPr>
              <a:r>
                <a:rPr lang="fr-FR" sz="1100" b="1">
                  <a:solidFill>
                    <a:srgbClr val="F06657"/>
                  </a:solidFill>
                  <a:latin typeface="Calibri"/>
                  <a:ea typeface="Calibri"/>
                  <a:cs typeface="Calibri"/>
                  <a:sym typeface="Calibri"/>
                </a:rPr>
                <a:t>Suivi et synthèse</a:t>
              </a:r>
              <a:endParaRPr sz="1100">
                <a:solidFill>
                  <a:schemeClr val="lt1"/>
                </a:solidFill>
                <a:latin typeface="Calibri"/>
                <a:ea typeface="Calibri"/>
                <a:cs typeface="Calibri"/>
                <a:sym typeface="Calibri"/>
              </a:endParaRPr>
            </a:p>
            <a:p>
              <a:pPr marL="200025"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L’enseignant anime la construction de la compréhension et synthétise les connaissances apprises à la fin de la séance.</a:t>
              </a:r>
              <a:endParaRPr/>
            </a:p>
          </p:txBody>
        </p:sp>
        <p:sp>
          <p:nvSpPr>
            <p:cNvPr id="172" name="Google Shape;172;p2"/>
            <p:cNvSpPr/>
            <p:nvPr/>
          </p:nvSpPr>
          <p:spPr>
            <a:xfrm>
              <a:off x="539879" y="702394"/>
              <a:ext cx="2348600" cy="229098"/>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Ce que fait la personne enseignante</a:t>
              </a:r>
              <a:endParaRPr/>
            </a:p>
          </p:txBody>
        </p:sp>
      </p:grpSp>
      <p:grpSp>
        <p:nvGrpSpPr>
          <p:cNvPr id="173" name="Google Shape;173;p2"/>
          <p:cNvGrpSpPr/>
          <p:nvPr/>
        </p:nvGrpSpPr>
        <p:grpSpPr>
          <a:xfrm>
            <a:off x="556392" y="7213876"/>
            <a:ext cx="3186431" cy="1733315"/>
            <a:chOff x="556392" y="7213876"/>
            <a:chExt cx="3186431" cy="1733315"/>
          </a:xfrm>
        </p:grpSpPr>
        <p:sp>
          <p:nvSpPr>
            <p:cNvPr id="174" name="Google Shape;174;p2"/>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025"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 produit final peut être un résumé, un schéma, une carte heuristique, etc.</a:t>
              </a:r>
              <a:endParaRPr sz="1100">
                <a:solidFill>
                  <a:schemeClr val="dk1"/>
                </a:solidFill>
                <a:latin typeface="Calibri"/>
                <a:ea typeface="Calibri"/>
                <a:cs typeface="Calibri"/>
                <a:sym typeface="Calibri"/>
              </a:endParaRPr>
            </a:p>
          </p:txBody>
        </p:sp>
        <p:sp>
          <p:nvSpPr>
            <p:cNvPr id="175" name="Google Shape;175;p2"/>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Conseils / variantes</a:t>
              </a:r>
              <a:endParaRPr sz="1200">
                <a:solidFill>
                  <a:schemeClr val="dk1"/>
                </a:solidFill>
                <a:latin typeface="Calibri"/>
                <a:ea typeface="Calibri"/>
                <a:cs typeface="Calibri"/>
                <a:sym typeface="Calibri"/>
              </a:endParaRPr>
            </a:p>
          </p:txBody>
        </p:sp>
      </p:grpSp>
      <p:grpSp>
        <p:nvGrpSpPr>
          <p:cNvPr id="176" name="Google Shape;176;p2"/>
          <p:cNvGrpSpPr/>
          <p:nvPr/>
        </p:nvGrpSpPr>
        <p:grpSpPr>
          <a:xfrm>
            <a:off x="3832252" y="7207870"/>
            <a:ext cx="3186431" cy="1733315"/>
            <a:chOff x="3832252" y="7207870"/>
            <a:chExt cx="3186431" cy="1733315"/>
          </a:xfrm>
        </p:grpSpPr>
        <p:sp>
          <p:nvSpPr>
            <p:cNvPr id="177" name="Google Shape;177;p2"/>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Le guide source de cette fiche :</a:t>
              </a:r>
              <a:endParaRPr/>
            </a:p>
            <a:p>
              <a:pPr marL="0" marR="0" lvl="0" indent="0" algn="l" rtl="0">
                <a:spcBef>
                  <a:spcPts val="0"/>
                </a:spcBef>
                <a:spcAft>
                  <a:spcPts val="0"/>
                </a:spcAft>
                <a:buNone/>
              </a:pPr>
              <a:r>
                <a:rPr lang="fr-FR" sz="1100">
                  <a:solidFill>
                    <a:schemeClr val="dk1"/>
                  </a:solidFill>
                  <a:latin typeface="Calibri"/>
                  <a:ea typeface="Calibri"/>
                  <a:cs typeface="Calibri"/>
                  <a:sym typeface="Calibri"/>
                </a:rPr>
                <a:t>Novigado project (2021). Guidelines in Learning Space Innovations, June 2021.</a:t>
              </a:r>
              <a:endParaRPr/>
            </a:p>
            <a:p>
              <a:pPr marL="0" marR="0" lvl="0" indent="0" algn="l" rtl="0">
                <a:spcBef>
                  <a:spcPts val="0"/>
                </a:spcBef>
                <a:spcAft>
                  <a:spcPts val="0"/>
                </a:spcAft>
                <a:buNone/>
              </a:pPr>
              <a:r>
                <a:rPr lang="fr-FR"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https://learningportal.iiep.unesco.org/en/library/guidelines-in-learning-space-innovations</a:t>
              </a:r>
              <a:r>
                <a:rPr lang="fr-FR" sz="1100">
                  <a:solidFill>
                    <a:schemeClr val="dk1"/>
                  </a:solidFill>
                  <a:latin typeface="Calibri"/>
                  <a:ea typeface="Calibri"/>
                  <a:cs typeface="Calibri"/>
                  <a:sym typeface="Calibri"/>
                </a:rPr>
                <a:t> </a:t>
              </a:r>
              <a:endParaRPr/>
            </a:p>
          </p:txBody>
        </p:sp>
        <p:sp>
          <p:nvSpPr>
            <p:cNvPr id="178" name="Google Shape;178;p2"/>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Références inspirantes</a:t>
              </a:r>
              <a:endParaRPr sz="1200">
                <a:solidFill>
                  <a:schemeClr val="dk1"/>
                </a:solidFill>
                <a:latin typeface="Calibri"/>
                <a:ea typeface="Calibri"/>
                <a:cs typeface="Calibri"/>
                <a:sym typeface="Calibri"/>
              </a:endParaRPr>
            </a:p>
          </p:txBody>
        </p:sp>
      </p:grpSp>
      <p:sp>
        <p:nvSpPr>
          <p:cNvPr id="179" name="Google Shape;179;p2"/>
          <p:cNvSpPr txBox="1"/>
          <p:nvPr/>
        </p:nvSpPr>
        <p:spPr>
          <a:xfrm>
            <a:off x="1796732" y="9088088"/>
            <a:ext cx="3963035" cy="69596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fr-FR" sz="1100" dirty="0">
                <a:solidFill>
                  <a:srgbClr val="36393B"/>
                </a:solidFill>
                <a:latin typeface="Calibri"/>
                <a:ea typeface="Calibri"/>
                <a:cs typeface="Calibri"/>
                <a:sym typeface="Calibri"/>
              </a:rPr>
              <a:t>Vous avez une question ou une remarque concernant cette fiche ?</a:t>
            </a:r>
            <a:endParaRPr sz="1100" dirty="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fr-FR" sz="1100" dirty="0">
                <a:solidFill>
                  <a:srgbClr val="36393B"/>
                </a:solidFill>
                <a:latin typeface="Calibri"/>
                <a:ea typeface="Calibri"/>
                <a:cs typeface="Calibri"/>
                <a:sym typeface="Calibri"/>
              </a:rPr>
              <a:t>Contactez nous : </a:t>
            </a:r>
            <a:r>
              <a:rPr lang="fr-FR" sz="1100" u="sng" dirty="0">
                <a:solidFill>
                  <a:srgbClr val="36393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contact@learninglab-network.com</a:t>
            </a:r>
            <a:endParaRPr sz="1100" dirty="0">
              <a:solidFill>
                <a:schemeClr val="dk1"/>
              </a:solidFill>
              <a:latin typeface="Calibri"/>
              <a:ea typeface="Calibri"/>
              <a:cs typeface="Calibri"/>
              <a:sym typeface="Calibri"/>
            </a:endParaRPr>
          </a:p>
          <a:p>
            <a:pPr marL="0" marR="0" lvl="0" indent="0" algn="l" rtl="0">
              <a:lnSpc>
                <a:spcPct val="100000"/>
              </a:lnSpc>
              <a:spcBef>
                <a:spcPts val="55"/>
              </a:spcBef>
              <a:spcAft>
                <a:spcPts val="0"/>
              </a:spcAft>
              <a:buNone/>
            </a:pPr>
            <a:endParaRPr sz="1100" dirty="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fr-FR" sz="1100" dirty="0">
                <a:solidFill>
                  <a:srgbClr val="36393B"/>
                </a:solidFill>
                <a:latin typeface="Calibri"/>
                <a:ea typeface="Calibri"/>
                <a:cs typeface="Calibri"/>
                <a:sym typeface="Calibri"/>
              </a:rPr>
              <a:t>Plus de fiches sur : </a:t>
            </a:r>
            <a:r>
              <a:rPr lang="fr-FR" sz="1100" u="sng" dirty="0">
                <a:solidFill>
                  <a:srgbClr val="36393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www.learninglab-network.com</a:t>
            </a:r>
            <a:r>
              <a:rPr lang="fr-FR" sz="1100" dirty="0">
                <a:solidFill>
                  <a:srgbClr val="36393B"/>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1D03DCD1E244D8CFA7888E19EE56A" ma:contentTypeVersion="24" ma:contentTypeDescription="Crée un document." ma:contentTypeScope="" ma:versionID="eb525fa9a0d5b99652ea94abf31c520c">
  <xsd:schema xmlns:xsd="http://www.w3.org/2001/XMLSchema" xmlns:xs="http://www.w3.org/2001/XMLSchema" xmlns:p="http://schemas.microsoft.com/office/2006/metadata/properties" xmlns:ns2="2701e126-9bac-45b8-ac4d-6e0954bef643" xmlns:ns3="88d7dea7-031b-478f-97ca-fb901d09f889" targetNamespace="http://schemas.microsoft.com/office/2006/metadata/properties" ma:root="true" ma:fieldsID="518bce842bfc9767fb89e80256143358" ns2:_="" ns3:_="">
    <xsd:import namespace="2701e126-9bac-45b8-ac4d-6e0954bef643"/>
    <xsd:import namespace="88d7dea7-031b-478f-97ca-fb901d09f88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1e126-9bac-45b8-ac4d-6e0954bef6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c4b99910-9767-4978-baaf-bf0cfced9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7dea7-031b-478f-97ca-fb901d09f889"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2df6966-f211-45ac-bc29-892a4ece756f}" ma:internalName="TaxCatchAll" ma:showField="CatchAllData" ma:web="88d7dea7-031b-478f-97ca-fb901d09f889">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2701e126-9bac-45b8-ac4d-6e0954bef643" xsi:nil="true"/>
    <NotebookType xmlns="2701e126-9bac-45b8-ac4d-6e0954bef643" xsi:nil="true"/>
    <FolderType xmlns="2701e126-9bac-45b8-ac4d-6e0954bef643" xsi:nil="true"/>
    <lcf76f155ced4ddcb4097134ff3c332f xmlns="2701e126-9bac-45b8-ac4d-6e0954bef643">
      <Terms xmlns="http://schemas.microsoft.com/office/infopath/2007/PartnerControls"/>
    </lcf76f155ced4ddcb4097134ff3c332f>
    <TeamsChannelId xmlns="2701e126-9bac-45b8-ac4d-6e0954bef643" xsi:nil="true"/>
    <CultureName xmlns="2701e126-9bac-45b8-ac4d-6e0954bef643" xsi:nil="true"/>
    <TaxCatchAll xmlns="88d7dea7-031b-478f-97ca-fb901d09f889" xsi:nil="true"/>
  </documentManagement>
</p:properties>
</file>

<file path=customXml/itemProps1.xml><?xml version="1.0" encoding="utf-8"?>
<ds:datastoreItem xmlns:ds="http://schemas.openxmlformats.org/officeDocument/2006/customXml" ds:itemID="{8CF1BE4A-EE5B-4478-9A5E-C65C7F260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1e126-9bac-45b8-ac4d-6e0954bef643"/>
    <ds:schemaRef ds:uri="88d7dea7-031b-478f-97ca-fb901d09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938C31-8D03-4997-8A43-9926D3984457}">
  <ds:schemaRefs>
    <ds:schemaRef ds:uri="http://schemas.microsoft.com/sharepoint/v3/contenttype/forms"/>
  </ds:schemaRefs>
</ds:datastoreItem>
</file>

<file path=customXml/itemProps3.xml><?xml version="1.0" encoding="utf-8"?>
<ds:datastoreItem xmlns:ds="http://schemas.openxmlformats.org/officeDocument/2006/customXml" ds:itemID="{D29BDE83-2561-4096-941A-7E83D26D3082}">
  <ds:schemaRefs>
    <ds:schemaRef ds:uri="http://schemas.openxmlformats.org/package/2006/metadata/core-propertie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ab9dc045-e412-4db6-aaba-d127cc7b33e2"/>
    <ds:schemaRef ds:uri="fd7a5e44-f604-4ff7-8276-10e6704c5b51"/>
    <ds:schemaRef ds:uri="http://schemas.microsoft.com/office/2006/metadata/properties"/>
    <ds:schemaRef ds:uri="http://purl.org/dc/dcmitype/"/>
    <ds:schemaRef ds:uri="2701e126-9bac-45b8-ac4d-6e0954bef643"/>
    <ds:schemaRef ds:uri="88d7dea7-031b-478f-97ca-fb901d09f889"/>
  </ds:schemaRefs>
</ds:datastoreItem>
</file>

<file path=docProps/app.xml><?xml version="1.0" encoding="utf-8"?>
<Properties xmlns="http://schemas.openxmlformats.org/officeDocument/2006/extended-properties" xmlns:vt="http://schemas.openxmlformats.org/officeDocument/2006/docPropsVTypes">
  <TotalTime>16</TotalTime>
  <Words>485</Words>
  <Application>Microsoft Office PowerPoint</Application>
  <PresentationFormat>Personnalisé</PresentationFormat>
  <Paragraphs>59</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Tahoma</vt:lpstr>
      <vt:lpstr>Montserrat</vt:lpstr>
      <vt:lpstr>Calibri</vt:lpstr>
      <vt:lpstr>Palatino Linotype</vt:lpstr>
      <vt:lpstr>Arial</vt:lpstr>
      <vt:lpstr>Office Theme</vt:lpstr>
      <vt:lpstr>L’arpentage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Caroline GARNIER THIERRY</dc:creator>
  <cp:lastModifiedBy>Hyacinthe LESECQ</cp:lastModifiedBy>
  <cp:revision>4</cp:revision>
  <dcterms:created xsi:type="dcterms:W3CDTF">2023-12-19T15:17:25Z</dcterms:created>
  <dcterms:modified xsi:type="dcterms:W3CDTF">2026-01-09T10:55:56Z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0x01010014E1D03DCD1E244D8CFA7888E19EE56A</vt:lpwstr>
  </property>
  <property fmtid="{D5CDD505-2E9C-101B-9397-08002B2CF9AE}" pid="6" name="MediaServiceImageTags">
    <vt:lpwstr/>
  </property>
</Properties>
</file>