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7556500" cy="10693400"/>
  <p:notesSz cx="7556500" cy="10693400"/>
  <p:embeddedFontLst>
    <p:embeddedFont>
      <p:font typeface="Palatino Linotype" panose="020405020505050303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SiAkb8fo7GJ60auV8DOSEa3Ea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288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.%20https:/creativecommons.org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7;p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0E9A3856-734C-E20E-673D-8A4ECB395222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621082" y="9925129"/>
            <a:ext cx="497934" cy="38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28;p4">
            <a:extLst>
              <a:ext uri="{FF2B5EF4-FFF2-40B4-BE49-F238E27FC236}">
                <a16:creationId xmlns:a16="http://schemas.microsoft.com/office/drawing/2014/main" id="{22AC051D-BEA8-4D4D-3AF2-732176CD7646}"/>
              </a:ext>
            </a:extLst>
          </p:cNvPr>
          <p:cNvGrpSpPr/>
          <p:nvPr userDrawn="1"/>
        </p:nvGrpSpPr>
        <p:grpSpPr>
          <a:xfrm>
            <a:off x="1687424" y="9917244"/>
            <a:ext cx="793515" cy="241544"/>
            <a:chOff x="4680794" y="9427183"/>
            <a:chExt cx="1251653" cy="381000"/>
          </a:xfrm>
        </p:grpSpPr>
        <p:pic>
          <p:nvPicPr>
            <p:cNvPr id="5" name="Google Shape;29;p4" descr="Creative-Commons-Icons - birnbaum media.lab">
              <a:extLst>
                <a:ext uri="{FF2B5EF4-FFF2-40B4-BE49-F238E27FC236}">
                  <a16:creationId xmlns:a16="http://schemas.microsoft.com/office/drawing/2014/main" id="{737011AE-75E9-EBBC-D115-9BE4E950C74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0;p4" descr="Creative-Commons-Icons - birnbaum media.lab">
              <a:extLst>
                <a:ext uri="{FF2B5EF4-FFF2-40B4-BE49-F238E27FC236}">
                  <a16:creationId xmlns:a16="http://schemas.microsoft.com/office/drawing/2014/main" id="{C1AD8207-F882-C6D1-D312-E864EAEBE9C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" name="Google Shape;31;p4" descr="Creative-Commons-Icons - birnbaum media.lab">
              <a:extLst>
                <a:ext uri="{FF2B5EF4-FFF2-40B4-BE49-F238E27FC236}">
                  <a16:creationId xmlns:a16="http://schemas.microsoft.com/office/drawing/2014/main" id="{5F99BED2-A2C3-DDFB-9256-E98DEBDA433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2;p4" descr="Creative-Commons-Icons - birnbaum media.lab">
              <a:extLst>
                <a:ext uri="{FF2B5EF4-FFF2-40B4-BE49-F238E27FC236}">
                  <a16:creationId xmlns:a16="http://schemas.microsoft.com/office/drawing/2014/main" id="{A4E79F47-D28D-7EE7-6593-4BDA729EA95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F6B58BA-D6AB-96D6-79E9-4A6656B7BEF6}"/>
              </a:ext>
            </a:extLst>
          </p:cNvPr>
          <p:cNvSpPr txBox="1"/>
          <p:nvPr userDrawn="1"/>
        </p:nvSpPr>
        <p:spPr>
          <a:xfrm>
            <a:off x="1638932" y="10133706"/>
            <a:ext cx="1682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/>
              <a:t>CC     BY     NC SA 4.0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84CC70-D24F-FB68-DCC8-311CCCE15799}"/>
              </a:ext>
            </a:extLst>
          </p:cNvPr>
          <p:cNvSpPr txBox="1"/>
          <p:nvPr userDrawn="1"/>
        </p:nvSpPr>
        <p:spPr>
          <a:xfrm>
            <a:off x="2546228" y="9933014"/>
            <a:ext cx="33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Fiche pratique activités </a:t>
            </a:r>
            <a:r>
              <a:rPr lang="fr-FR" sz="6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 Débat étoile 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2025 by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LearningLab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CC-BY-NC-SA 4.0. 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copy of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https://creativecommons.org/by-nc-sa/4.0/</a:t>
            </a:r>
            <a:endParaRPr lang="fr-FR" sz="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grappe.org/debat-etoi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arninglab-network.com/" TargetMode="External"/><Relationship Id="rId5" Type="http://schemas.openxmlformats.org/officeDocument/2006/relationships/hyperlink" Target="mailto:contact@learninglab-network.com" TargetMode="External"/><Relationship Id="rId4" Type="http://schemas.openxmlformats.org/officeDocument/2006/relationships/hyperlink" Target="https://www.grainecentre.org/sites/default/files/upload/ParticipationCitoyenne/BoiteOutils/OutilsMobilisables/om_debatetoil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713325" y="7835949"/>
            <a:ext cx="22992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Cette nouvelle humanité qui est en train de naître doit être une humanité de débat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fr-FR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Edgar MORIN, sociologue et philosophe français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543859" y="1246201"/>
            <a:ext cx="795992" cy="20805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#Débat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522920" y="159617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#Arbitrage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506212" y="1255058"/>
            <a:ext cx="991602" cy="20805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#Consensus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636550" y="1596175"/>
            <a:ext cx="1322700" cy="22380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#EspritCritique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– 90 min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</a:t>
              </a: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32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>
            <a:off x="543850" y="2105432"/>
            <a:ext cx="6468800" cy="1131547"/>
            <a:chOff x="543859" y="2105339"/>
            <a:chExt cx="6468800" cy="1622988"/>
          </a:xfrm>
        </p:grpSpPr>
        <p:sp>
          <p:nvSpPr>
            <p:cNvPr id="85" name="Google Shape;85;p3"/>
            <p:cNvSpPr/>
            <p:nvPr/>
          </p:nvSpPr>
          <p:spPr>
            <a:xfrm>
              <a:off x="551859" y="2342027"/>
              <a:ext cx="6460800" cy="13863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Le débat étoile est une technique de maturation d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</a:ext>
                  </a:extLst>
                </a:rPr>
                <a:t>’idées de façon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 progressive. C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</a:ext>
                  </a:extLst>
                </a:rPr>
                <a:t>’est une démarche constituée d’étapes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</a:ext>
                  </a:extLst>
                </a:rPr>
                <a:t> successives chronométrées, en réponse à une problématique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</a:ext>
                  </a:extLst>
                </a:rPr>
                <a:t>formulée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</a:ext>
                  </a:extLst>
                </a:rPr>
                <a:t> en amont du débat (par la personne enseignante ou par le groupe).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Cette technique est particulièrement appropriée si vous souhaitez placer les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personnes apprenantes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dans un </a:t>
              </a:r>
              <a:r>
                <a:rPr lang="fr-FR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processus de réflexion en « entonnoir »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 que leurs échanges doivent </a:t>
              </a:r>
              <a:r>
                <a:rPr lang="fr-FR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aboutir à un consensus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4456569" y="1247713"/>
            <a:ext cx="2556034" cy="908315"/>
            <a:chOff x="4456569" y="1247745"/>
            <a:chExt cx="2556034" cy="901362"/>
          </a:xfrm>
        </p:grpSpPr>
        <p:sp>
          <p:nvSpPr>
            <p:cNvPr id="88" name="Google Shape;88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3917613" y="3349871"/>
            <a:ext cx="3094990" cy="3308524"/>
            <a:chOff x="3917613" y="3654671"/>
            <a:chExt cx="3094990" cy="3308524"/>
          </a:xfrm>
        </p:grpSpPr>
        <p:sp>
          <p:nvSpPr>
            <p:cNvPr id="91" name="Google Shape;91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1849" y="3362300"/>
            <a:ext cx="3089107" cy="3295969"/>
            <a:chOff x="551849" y="3667100"/>
            <a:chExt cx="3089107" cy="3295969"/>
          </a:xfrm>
        </p:grpSpPr>
        <p:sp>
          <p:nvSpPr>
            <p:cNvPr id="94" name="Google Shape;94;p3"/>
            <p:cNvSpPr/>
            <p:nvPr/>
          </p:nvSpPr>
          <p:spPr>
            <a:xfrm>
              <a:off x="551856" y="3844269"/>
              <a:ext cx="3089100" cy="3118800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Objectifs d’apprentissage :</a:t>
              </a:r>
              <a:endParaRPr sz="1100" b="1" i="0" u="none" strike="noStrike" cap="none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la fin de l’activité, les personnes apprenantes seront capables de :</a:t>
              </a:r>
              <a:endParaRPr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Formuler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point de vue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 un sujet donné en vue d‘un partage au groupe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Distinguer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 éléments issus d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’un échange afin de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permett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une prise de décision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Objectifs de l’activité : 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</a:ext>
                  </a:extLst>
                </a:rPr>
                <a:t>Exprimer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  </a:ext>
                  </a:extLst>
                </a:rPr>
                <a:t>plusieurs alternatives en réponse à une problématique donnée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Synthétiser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arguments pour l’obtention d’un consensus dans le contexte d’un travail collectif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b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51849" y="3667100"/>
              <a:ext cx="698201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600906" y="7024522"/>
            <a:ext cx="3958800" cy="2825527"/>
            <a:chOff x="448506" y="7024522"/>
            <a:chExt cx="3958800" cy="2825527"/>
          </a:xfrm>
        </p:grpSpPr>
        <p:sp>
          <p:nvSpPr>
            <p:cNvPr id="97" name="Google Shape;97;p3"/>
            <p:cNvSpPr/>
            <p:nvPr/>
          </p:nvSpPr>
          <p:spPr>
            <a:xfrm>
              <a:off x="475657" y="7024522"/>
              <a:ext cx="787007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48506" y="7213649"/>
              <a:ext cx="3958800" cy="2636400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Débat étoile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3913043" y="3599428"/>
            <a:ext cx="15003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important de laisser un espace suffisant entre chaque îlot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4381501" y="4314721"/>
            <a:ext cx="2276474" cy="1565263"/>
            <a:chOff x="10649" y="-94731"/>
            <a:chExt cx="1753393" cy="1323067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10649" y="-94731"/>
              <a:ext cx="1753393" cy="1323067"/>
              <a:chOff x="-269709" y="-94753"/>
              <a:chExt cx="1753393" cy="1323067"/>
            </a:xfrm>
          </p:grpSpPr>
          <p:grpSp>
            <p:nvGrpSpPr>
              <p:cNvPr id="103" name="Google Shape;103;p3"/>
              <p:cNvGrpSpPr/>
              <p:nvPr/>
            </p:nvGrpSpPr>
            <p:grpSpPr>
              <a:xfrm rot="10800000">
                <a:off x="-269686" y="-22"/>
                <a:ext cx="517025" cy="520718"/>
                <a:chOff x="280653" y="0"/>
                <a:chExt cx="517544" cy="520875"/>
              </a:xfrm>
            </p:grpSpPr>
            <p:grpSp>
              <p:nvGrpSpPr>
                <p:cNvPr id="104" name="Google Shape;104;p3"/>
                <p:cNvGrpSpPr/>
                <p:nvPr/>
              </p:nvGrpSpPr>
              <p:grpSpPr>
                <a:xfrm>
                  <a:off x="280653" y="0"/>
                  <a:ext cx="304190" cy="300185"/>
                  <a:chOff x="280653" y="0"/>
                  <a:chExt cx="304190" cy="300185"/>
                </a:xfrm>
              </p:grpSpPr>
              <p:sp>
                <p:nvSpPr>
                  <p:cNvPr id="105" name="Google Shape;105;p3"/>
                  <p:cNvSpPr/>
                  <p:nvPr/>
                </p:nvSpPr>
                <p:spPr>
                  <a:xfrm rot="8135327">
                    <a:off x="311017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3"/>
                  <p:cNvSpPr/>
                  <p:nvPr/>
                </p:nvSpPr>
                <p:spPr>
                  <a:xfrm>
                    <a:off x="280653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107;p3"/>
                  <p:cNvSpPr/>
                  <p:nvPr/>
                </p:nvSpPr>
                <p:spPr>
                  <a:xfrm>
                    <a:off x="369559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" name="Google Shape;108;p3"/>
                <p:cNvGrpSpPr/>
                <p:nvPr/>
              </p:nvGrpSpPr>
              <p:grpSpPr>
                <a:xfrm rot="5400000">
                  <a:off x="496161" y="99012"/>
                  <a:ext cx="303874" cy="300196"/>
                  <a:chOff x="12" y="-280653"/>
                  <a:chExt cx="304178" cy="300196"/>
                </a:xfrm>
              </p:grpSpPr>
              <p:sp>
                <p:nvSpPr>
                  <p:cNvPr id="109" name="Google Shape;109;p3"/>
                  <p:cNvSpPr/>
                  <p:nvPr/>
                </p:nvSpPr>
                <p:spPr>
                  <a:xfrm rot="8135327">
                    <a:off x="30364" y="-181643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>
                    <a:off x="12" y="-194298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>
                    <a:off x="88900" y="-28065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" name="Google Shape;112;p3"/>
                <p:cNvGrpSpPr/>
                <p:nvPr/>
              </p:nvGrpSpPr>
              <p:grpSpPr>
                <a:xfrm rot="-5400000">
                  <a:off x="376726" y="220709"/>
                  <a:ext cx="300155" cy="300176"/>
                  <a:chOff x="-3" y="280658"/>
                  <a:chExt cx="300155" cy="300176"/>
                </a:xfrm>
              </p:grpSpPr>
              <p:sp>
                <p:nvSpPr>
                  <p:cNvPr id="113" name="Google Shape;113;p3"/>
                  <p:cNvSpPr/>
                  <p:nvPr/>
                </p:nvSpPr>
                <p:spPr>
                  <a:xfrm rot="8135327">
                    <a:off x="26326" y="379647"/>
                    <a:ext cx="268361" cy="125165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>
                    <a:off x="-3" y="367008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>
                    <a:off x="88900" y="280658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6" name="Google Shape;116;p3"/>
              <p:cNvGrpSpPr/>
              <p:nvPr/>
            </p:nvGrpSpPr>
            <p:grpSpPr>
              <a:xfrm rot="10800000" flipH="1">
                <a:off x="966159" y="1"/>
                <a:ext cx="517525" cy="520853"/>
                <a:chOff x="0" y="0"/>
                <a:chExt cx="517526" cy="520853"/>
              </a:xfrm>
            </p:grpSpPr>
            <p:grpSp>
              <p:nvGrpSpPr>
                <p:cNvPr id="117" name="Google Shape;117;p3"/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18" name="Google Shape;118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" name="Google Shape;121;p3"/>
                <p:cNvGrpSpPr/>
                <p:nvPr/>
              </p:nvGrpSpPr>
              <p:grpSpPr>
                <a:xfrm rot="5400000">
                  <a:off x="216993" y="97050"/>
                  <a:ext cx="300428" cy="300637"/>
                  <a:chOff x="0" y="0"/>
                  <a:chExt cx="300729" cy="300637"/>
                </a:xfrm>
              </p:grpSpPr>
              <p:sp>
                <p:nvSpPr>
                  <p:cNvPr id="122" name="Google Shape;122;p3"/>
                  <p:cNvSpPr/>
                  <p:nvPr/>
                </p:nvSpPr>
                <p:spPr>
                  <a:xfrm rot="8135327">
                    <a:off x="26903" y="99451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" name="Google Shape;125;p3"/>
                <p:cNvGrpSpPr/>
                <p:nvPr/>
              </p:nvGrpSpPr>
              <p:grpSpPr>
                <a:xfrm rot="-5400000">
                  <a:off x="94035" y="218665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26" name="Google Shape;126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9" name="Google Shape;129;p3"/>
              <p:cNvGrpSpPr/>
              <p:nvPr/>
            </p:nvGrpSpPr>
            <p:grpSpPr>
              <a:xfrm flipH="1">
                <a:off x="-269709" y="707606"/>
                <a:ext cx="517022" cy="520708"/>
                <a:chOff x="280655" y="0"/>
                <a:chExt cx="517541" cy="520864"/>
              </a:xfrm>
            </p:grpSpPr>
            <p:grpSp>
              <p:nvGrpSpPr>
                <p:cNvPr id="130" name="Google Shape;130;p3"/>
                <p:cNvGrpSpPr/>
                <p:nvPr/>
              </p:nvGrpSpPr>
              <p:grpSpPr>
                <a:xfrm>
                  <a:off x="280655" y="0"/>
                  <a:ext cx="304194" cy="300185"/>
                  <a:chOff x="280655" y="0"/>
                  <a:chExt cx="304194" cy="300185"/>
                </a:xfrm>
              </p:grpSpPr>
              <p:sp>
                <p:nvSpPr>
                  <p:cNvPr id="131" name="Google Shape;131;p3"/>
                  <p:cNvSpPr/>
                  <p:nvPr/>
                </p:nvSpPr>
                <p:spPr>
                  <a:xfrm rot="8135327">
                    <a:off x="311023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280655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369562" y="0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" name="Google Shape;134;p3"/>
                <p:cNvGrpSpPr/>
                <p:nvPr/>
              </p:nvGrpSpPr>
              <p:grpSpPr>
                <a:xfrm rot="5400000">
                  <a:off x="496157" y="99020"/>
                  <a:ext cx="303889" cy="300188"/>
                  <a:chOff x="5" y="-280654"/>
                  <a:chExt cx="304194" cy="300188"/>
                </a:xfrm>
              </p:grpSpPr>
              <p:sp>
                <p:nvSpPr>
                  <p:cNvPr id="135" name="Google Shape;135;p3"/>
                  <p:cNvSpPr/>
                  <p:nvPr/>
                </p:nvSpPr>
                <p:spPr>
                  <a:xfrm rot="8135327">
                    <a:off x="30373" y="-18165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5" y="-19429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88900" y="-28065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3"/>
                <p:cNvGrpSpPr/>
                <p:nvPr/>
              </p:nvGrpSpPr>
              <p:grpSpPr>
                <a:xfrm rot="-5400000">
                  <a:off x="380458" y="218426"/>
                  <a:ext cx="298680" cy="306195"/>
                  <a:chOff x="-3" y="280653"/>
                  <a:chExt cx="298680" cy="306195"/>
                </a:xfrm>
              </p:grpSpPr>
              <p:sp>
                <p:nvSpPr>
                  <p:cNvPr id="139" name="Google Shape;139;p3"/>
                  <p:cNvSpPr/>
                  <p:nvPr/>
                </p:nvSpPr>
                <p:spPr>
                  <a:xfrm rot="8135327">
                    <a:off x="24851" y="38566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-3" y="36701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3"/>
                  <p:cNvSpPr/>
                  <p:nvPr/>
                </p:nvSpPr>
                <p:spPr>
                  <a:xfrm>
                    <a:off x="88903" y="28065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2" name="Google Shape;142;p3"/>
              <p:cNvGrpSpPr/>
              <p:nvPr/>
            </p:nvGrpSpPr>
            <p:grpSpPr>
              <a:xfrm>
                <a:off x="966133" y="703295"/>
                <a:ext cx="517008" cy="520696"/>
                <a:chOff x="0" y="0"/>
                <a:chExt cx="517525" cy="520853"/>
              </a:xfrm>
            </p:grpSpPr>
            <p:grpSp>
              <p:nvGrpSpPr>
                <p:cNvPr id="143" name="Google Shape;143;p3"/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44" name="Google Shape;144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rgbClr val="F0665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3"/>
                <p:cNvGrpSpPr/>
                <p:nvPr/>
              </p:nvGrpSpPr>
              <p:grpSpPr>
                <a:xfrm rot="5400000">
                  <a:off x="215886" y="94303"/>
                  <a:ext cx="298788" cy="304490"/>
                  <a:chOff x="0" y="0"/>
                  <a:chExt cx="299087" cy="304490"/>
                </a:xfrm>
              </p:grpSpPr>
              <p:sp>
                <p:nvSpPr>
                  <p:cNvPr id="148" name="Google Shape;148;p3"/>
                  <p:cNvSpPr/>
                  <p:nvPr/>
                </p:nvSpPr>
                <p:spPr>
                  <a:xfrm rot="8135327">
                    <a:off x="25261" y="103304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" name="Google Shape;151;p3"/>
                <p:cNvGrpSpPr/>
                <p:nvPr/>
              </p:nvGrpSpPr>
              <p:grpSpPr>
                <a:xfrm rot="-5400000">
                  <a:off x="94035" y="218665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5" name="Google Shape;155;p3"/>
              <p:cNvSpPr txBox="1"/>
              <p:nvPr/>
            </p:nvSpPr>
            <p:spPr>
              <a:xfrm>
                <a:off x="133253" y="-94753"/>
                <a:ext cx="962700" cy="5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fr-FR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îlots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fr-FR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760238" y="560746"/>
              <a:ext cx="268899" cy="232330"/>
              <a:chOff x="415029" y="-661225"/>
              <a:chExt cx="268899" cy="232330"/>
            </a:xfrm>
          </p:grpSpPr>
          <p:sp>
            <p:nvSpPr>
              <p:cNvPr id="157" name="Google Shape;157;p3"/>
              <p:cNvSpPr/>
              <p:nvPr/>
            </p:nvSpPr>
            <p:spPr>
              <a:xfrm rot="19227" flipH="1">
                <a:off x="415377" y="-660476"/>
                <a:ext cx="268204" cy="12510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 rot="8147089" flipH="1">
                <a:off x="445442" y="-522362"/>
                <a:ext cx="77435" cy="77435"/>
              </a:xfrm>
              <a:prstGeom prst="ellipse">
                <a:avLst/>
              </a:prstGeom>
              <a:solidFill>
                <a:srgbClr val="F066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 rot="8147089" flipH="1">
                <a:off x="566211" y="-522362"/>
                <a:ext cx="77435" cy="77435"/>
              </a:xfrm>
              <a:prstGeom prst="ellipse">
                <a:avLst/>
              </a:prstGeom>
              <a:solidFill>
                <a:srgbClr val="F066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60" name="Google Shape;16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8450" y="1711395"/>
            <a:ext cx="850200" cy="4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9666" y="1685901"/>
            <a:ext cx="911159" cy="46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5175" y="1647453"/>
            <a:ext cx="850200" cy="46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/>
          <p:nvPr/>
        </p:nvSpPr>
        <p:spPr>
          <a:xfrm>
            <a:off x="5634019" y="3601703"/>
            <a:ext cx="138238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4 à 8 personnes par îlot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 rot="8147089" flipH="1">
            <a:off x="5389526" y="4980855"/>
            <a:ext cx="100536" cy="91610"/>
          </a:xfrm>
          <a:prstGeom prst="ellipse">
            <a:avLst/>
          </a:prstGeom>
          <a:solidFill>
            <a:srgbClr val="F066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 rot="8147089" flipH="1">
            <a:off x="5546324" y="4980855"/>
            <a:ext cx="100536" cy="91610"/>
          </a:xfrm>
          <a:prstGeom prst="ellipse">
            <a:avLst/>
          </a:prstGeom>
          <a:solidFill>
            <a:srgbClr val="F066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3"/>
          <p:cNvCxnSpPr>
            <a:endCxn id="167" idx="0"/>
          </p:cNvCxnSpPr>
          <p:nvPr/>
        </p:nvCxnSpPr>
        <p:spPr>
          <a:xfrm flipH="1">
            <a:off x="5008795" y="5419879"/>
            <a:ext cx="395400" cy="599100"/>
          </a:xfrm>
          <a:prstGeom prst="straightConnector1">
            <a:avLst/>
          </a:prstGeom>
          <a:noFill/>
          <a:ln w="9525" cap="flat" cmpd="sng">
            <a:solidFill>
              <a:srgbClr val="F06657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8" name="Google Shape;168;p3"/>
          <p:cNvSpPr/>
          <p:nvPr/>
        </p:nvSpPr>
        <p:spPr>
          <a:xfrm>
            <a:off x="4245291" y="4080193"/>
            <a:ext cx="150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Temps d’échanges en groupe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4099495" y="6018979"/>
            <a:ext cx="18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Espace de regroupement des</a:t>
            </a:r>
            <a:r>
              <a:rPr lang="fr-FR" sz="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porte-paroles de chaque groupe pour les temps de mise en commun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3"/>
          <p:cNvCxnSpPr>
            <a:endCxn id="155" idx="1"/>
          </p:cNvCxnSpPr>
          <p:nvPr/>
        </p:nvCxnSpPr>
        <p:spPr>
          <a:xfrm flipH="1">
            <a:off x="4904677" y="4276714"/>
            <a:ext cx="181800" cy="387600"/>
          </a:xfrm>
          <a:prstGeom prst="straightConnector1">
            <a:avLst/>
          </a:prstGeom>
          <a:noFill/>
          <a:ln w="9525" cap="flat" cmpd="sng">
            <a:solidFill>
              <a:srgbClr val="F06657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0" name="Google Shape;170;p3"/>
          <p:cNvSpPr/>
          <p:nvPr/>
        </p:nvSpPr>
        <p:spPr>
          <a:xfrm>
            <a:off x="5581633" y="4102686"/>
            <a:ext cx="150036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Porte-parole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3"/>
          <p:cNvCxnSpPr/>
          <p:nvPr/>
        </p:nvCxnSpPr>
        <p:spPr>
          <a:xfrm flipH="1">
            <a:off x="6287794" y="4332875"/>
            <a:ext cx="46660" cy="93945"/>
          </a:xfrm>
          <a:prstGeom prst="straightConnector1">
            <a:avLst/>
          </a:prstGeom>
          <a:noFill/>
          <a:ln w="9525" cap="flat" cmpd="sng">
            <a:solidFill>
              <a:srgbClr val="F06657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72" name="Google Shape;172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2300" y="7331450"/>
            <a:ext cx="2555999" cy="229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/>
          <p:nvPr/>
        </p:nvSpPr>
        <p:spPr>
          <a:xfrm>
            <a:off x="1279733" y="9588445"/>
            <a:ext cx="256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générée par Copilot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556394" y="5270400"/>
            <a:ext cx="6460747" cy="1871244"/>
            <a:chOff x="556394" y="5582192"/>
            <a:chExt cx="6460747" cy="1491863"/>
          </a:xfrm>
        </p:grpSpPr>
        <p:sp>
          <p:nvSpPr>
            <p:cNvPr id="180" name="Google Shape;180;p4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membres de chaque îlot analysent ensemble le sujet ou la problématique (30 min). Le porte-parole quant à lui prend note des échanges afin de pouvoir ensuite les synthétiser.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</a:ext>
                  </a:extLst>
                </a:rPr>
                <a:t>Les porte-paroles (un p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  </a:ext>
                  </a:extLst>
                </a:rPr>
                <a:t>ar groupe)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 rassemblent et doivent présenter synthétiquement et à tour de rôle leurs arguments afin de cerner les points d‘accord et de désaccord (20 min). Pendant ce temps, les autres personnes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apprenantes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écoutent les échanges et retiennent les éléments probants.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Chaque porte-parole retourne dans son groupe et cède éventuellement sa place à un nouveau porte-parole. Les discussions reprennent au regard des échanges qui viennent d’avoir lieu (15 min).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plupart du temps, deux itérations suffisent pour aboutir à un consensus collectif (15 + 15 min).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56400" y="5582192"/>
              <a:ext cx="2299776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 fait l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personne </a:t>
              </a: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539875" y="546100"/>
            <a:ext cx="6468800" cy="4530749"/>
            <a:chOff x="539875" y="702394"/>
            <a:chExt cx="6468800" cy="4530749"/>
          </a:xfrm>
        </p:grpSpPr>
        <p:sp>
          <p:nvSpPr>
            <p:cNvPr id="183" name="Google Shape;183;p4"/>
            <p:cNvSpPr/>
            <p:nvPr/>
          </p:nvSpPr>
          <p:spPr>
            <a:xfrm>
              <a:off x="547875" y="900843"/>
              <a:ext cx="6460800" cy="4332300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1" i="0" u="none" strike="noStrike" cap="none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la problématique/le sujet à aborder en lien avec les objectifs pédagogiques visés.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Découper cette problématique en sous-thématiques ou questions pour chaque table.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jugement…).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Introduire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</a:ext>
                  </a:extLst>
                </a:rPr>
                <a:t>l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</a:ext>
                  </a:extLst>
                </a:rPr>
                <a:t>a problématique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les propositions éventuellement déjà formulées et les règles.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Constituer les groupes et inviter chaque groupe à rejoindre un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îlot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Désigner un porte-parole pour chaque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îlot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charge de la prise de notes.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Lancer la discussion [30 min] avec la consigne suivante «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</a:ext>
                  </a:extLst>
                </a:rPr>
                <a:t> Êtes-vous d’accord ou pas avec cette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  </a:ext>
                  </a:extLst>
                </a:rPr>
                <a:t>problématique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</a:ext>
                  </a:extLst>
                </a:rPr>
                <a:t>? »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puis « Trouvez des propositions / des arguments / des raisons justifiant votre position ».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Rotation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aux porte-paroles de se rassembler au centre de la pièce pour une mise en commun (20 min). 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Inviter les porte-paroles à rejoindre leur groupe pour un nouveau temps d’échanges (15 min).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8" marR="0" lvl="0" indent="-22923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  </a:ext>
                  </a:extLst>
                </a:rPr>
                <a:t>Répéter l’opération jus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</a:ext>
                  </a:extLst>
                </a:rPr>
                <a:t>qu’à l’aboutissement d’une proposition finale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</a:ext>
                  </a:extLst>
                </a:rPr>
                <a:t>. 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porte-paroles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</a:ext>
                  </a:extLst>
                </a:rPr>
                <a:t> peuvent éventuellement changer au cours de l’activité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s’il y plusieurs temps de mise en commun..</a:t>
              </a:r>
              <a:endParaRPr/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Synthétiser le consensus/la proposition finale suite à la dernière mise en commun.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8" marR="0" lvl="0" indent="-22923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Remercier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  </a:ext>
                  </a:extLst>
                </a:rPr>
                <a:t> les personnes apprenantes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pour leur participation et leur engagement dans la discussion.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sur les apports de cette technique de débat : ouverture vers les autres, pluralité des opinions, ...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15938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15938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39875" y="702394"/>
              <a:ext cx="2296714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</a:t>
              </a: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personne enseignante</a:t>
              </a: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556392" y="7327900"/>
            <a:ext cx="3186431" cy="1733315"/>
            <a:chOff x="556392" y="7213876"/>
            <a:chExt cx="3186431" cy="1733315"/>
          </a:xfrm>
        </p:grpSpPr>
        <p:sp>
          <p:nvSpPr>
            <p:cNvPr id="186" name="Google Shape;186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59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soigneusement la problématique à traiter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59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Créer du lien entre les idées des groupes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59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Arbitrer équitablement le débat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59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Mettre en évidence la nécessité d’une prise de recul sur la pensée de l’autre pour la construction d’une réponse collective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3832252" y="7327900"/>
            <a:ext cx="3186431" cy="1733315"/>
            <a:chOff x="3832252" y="7207870"/>
            <a:chExt cx="3186431" cy="1733315"/>
          </a:xfrm>
        </p:grpSpPr>
        <p:sp>
          <p:nvSpPr>
            <p:cNvPr id="189" name="Google Shape;189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Présentation débat étoilé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(Réseau GRAPPE)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Débat en étoile 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(Graine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fr-F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1796732" y="920811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701e126-9bac-45b8-ac4d-6e0954bef643" xsi:nil="true"/>
    <NotebookType xmlns="2701e126-9bac-45b8-ac4d-6e0954bef643" xsi:nil="true"/>
    <FolderType xmlns="2701e126-9bac-45b8-ac4d-6e0954bef643" xsi:nil="true"/>
    <lcf76f155ced4ddcb4097134ff3c332f xmlns="2701e126-9bac-45b8-ac4d-6e0954bef643">
      <Terms xmlns="http://schemas.microsoft.com/office/infopath/2007/PartnerControls"/>
    </lcf76f155ced4ddcb4097134ff3c332f>
    <TeamsChannelId xmlns="2701e126-9bac-45b8-ac4d-6e0954bef643" xsi:nil="true"/>
    <CultureName xmlns="2701e126-9bac-45b8-ac4d-6e0954bef643" xsi:nil="true"/>
    <TaxCatchAll xmlns="88d7dea7-031b-478f-97ca-fb901d09f8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1D03DCD1E244D8CFA7888E19EE56A" ma:contentTypeVersion="24" ma:contentTypeDescription="Crée un document." ma:contentTypeScope="" ma:versionID="eb525fa9a0d5b99652ea94abf31c520c">
  <xsd:schema xmlns:xsd="http://www.w3.org/2001/XMLSchema" xmlns:xs="http://www.w3.org/2001/XMLSchema" xmlns:p="http://schemas.microsoft.com/office/2006/metadata/properties" xmlns:ns2="2701e126-9bac-45b8-ac4d-6e0954bef643" xmlns:ns3="88d7dea7-031b-478f-97ca-fb901d09f889" targetNamespace="http://schemas.microsoft.com/office/2006/metadata/properties" ma:root="true" ma:fieldsID="518bce842bfc9767fb89e80256143358" ns2:_="" ns3:_="">
    <xsd:import namespace="2701e126-9bac-45b8-ac4d-6e0954bef643"/>
    <xsd:import namespace="88d7dea7-031b-478f-97ca-fb901d09f88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1e126-9bac-45b8-ac4d-6e0954bef6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c4b99910-9767-4978-baaf-bf0cfced9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dea7-031b-478f-97ca-fb901d09f88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2df6966-f211-45ac-bc29-892a4ece756f}" ma:internalName="TaxCatchAll" ma:showField="CatchAllData" ma:web="88d7dea7-031b-478f-97ca-fb901d09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FDAC6-A4AA-43FD-A2F2-39814AF8C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1B84A9-E342-4CCC-B1A1-B049BB1CF955}">
  <ds:schemaRefs>
    <ds:schemaRef ds:uri="http://schemas.microsoft.com/office/2006/metadata/properties"/>
    <ds:schemaRef ds:uri="http://schemas.microsoft.com/office/infopath/2007/PartnerControls"/>
    <ds:schemaRef ds:uri="2701e126-9bac-45b8-ac4d-6e0954bef643"/>
    <ds:schemaRef ds:uri="88d7dea7-031b-478f-97ca-fb901d09f889"/>
  </ds:schemaRefs>
</ds:datastoreItem>
</file>

<file path=customXml/itemProps3.xml><?xml version="1.0" encoding="utf-8"?>
<ds:datastoreItem xmlns:ds="http://schemas.openxmlformats.org/officeDocument/2006/customXml" ds:itemID="{3061DB07-6486-4645-9DC9-F2FB16606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1e126-9bac-45b8-ac4d-6e0954bef643"/>
    <ds:schemaRef ds:uri="88d7dea7-031b-478f-97ca-fb901d09f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720</Words>
  <Application>Microsoft Office PowerPoint</Application>
  <PresentationFormat>Personnalisé</PresentationFormat>
  <Paragraphs>86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Tahoma</vt:lpstr>
      <vt:lpstr>Calibri</vt:lpstr>
      <vt:lpstr>Palatino Linotype</vt:lpstr>
      <vt:lpstr>Arial</vt:lpstr>
      <vt:lpstr>Office Theme</vt:lpstr>
      <vt:lpstr>Débat étoile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Marie-Chantal Baudier</dc:creator>
  <cp:lastModifiedBy>Hyacinthe LESECQ</cp:lastModifiedBy>
  <cp:revision>2</cp:revision>
  <dcterms:created xsi:type="dcterms:W3CDTF">2023-12-19T15:17:25Z</dcterms:created>
  <dcterms:modified xsi:type="dcterms:W3CDTF">2026-01-09T11:11:11Z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0x01010014E1D03DCD1E244D8CFA7888E19EE56A</vt:lpwstr>
  </property>
  <property fmtid="{D5CDD505-2E9C-101B-9397-08002B2CF9AE}" pid="6" name="MediaServiceImageTags">
    <vt:lpwstr/>
  </property>
</Properties>
</file>