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7556500" cy="10693400"/>
  <p:notesSz cx="7556500" cy="106934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Palatino Linotype" panose="02040502050505030304" pitchFamily="18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8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vCQmlBYcGsPIPBf/Xv75mT0d4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288" y="48"/>
      </p:cViewPr>
      <p:guideLst>
        <p:guide orient="horz" pos="288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BERT FREDERIC" userId="cde67bb8-3a1b-4318-b3d0-9dd3f2de7652" providerId="ADAL" clId="{FD1EC9ED-5E1D-4166-8A70-4EBCE91BDA24}"/>
    <pc:docChg chg="delSld">
      <pc:chgData name="GUILBERT FREDERIC" userId="cde67bb8-3a1b-4318-b3d0-9dd3f2de7652" providerId="ADAL" clId="{FD1EC9ED-5E1D-4166-8A70-4EBCE91BDA24}" dt="2024-04-05T08:20:37.637" v="0" actId="2696"/>
      <pc:docMkLst>
        <pc:docMk/>
      </pc:docMkLst>
      <pc:sldChg chg="del">
        <pc:chgData name="GUILBERT FREDERIC" userId="cde67bb8-3a1b-4318-b3d0-9dd3f2de7652" providerId="ADAL" clId="{FD1EC9ED-5E1D-4166-8A70-4EBCE91BDA24}" dt="2024-04-05T08:20:37.637" v="0" actId="2696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7EBC21C6-02EC-960A-B7B3-D8567942606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28;p4">
            <a:extLst>
              <a:ext uri="{FF2B5EF4-FFF2-40B4-BE49-F238E27FC236}">
                <a16:creationId xmlns:a16="http://schemas.microsoft.com/office/drawing/2014/main" id="{C4BB1157-6FDF-21E8-0B1C-95F238FC43A1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6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D45702AA-28F7-2D65-9527-0B479F4FDD3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439E85C9-AF8D-95F7-C6EB-1C089F7B968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782760BD-CF23-B837-AE27-5F162766ACA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57672316-207E-5D45-3D36-9BEC7E6F870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9A10C3A-31BE-D1F6-1B5D-88AC556A289D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5E50EC-FDB9-B717-0B70-FA957A37234A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« </a:t>
            </a:r>
            <a:r>
              <a:rPr lang="fr-FR" sz="6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FishBowl 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learninglab-networ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4704765" y="7739466"/>
            <a:ext cx="22992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Participer à un Fish Bowl, c'est apprendre l'art de l'écoute active et la patience de la réflexion avant de plonger dans le flot de la conversation. 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C'est une pratique qui nous enseigne non seulement à parler, mais à parler avec intention. »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Pauline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329721" y="9606395"/>
            <a:ext cx="256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https://cooptic.be/outils/wakka.php?wiki=FishBoowl</a:t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543859" y="1246201"/>
            <a:ext cx="133967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#Echanges</a:t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1948447" y="1246201"/>
            <a:ext cx="1602539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#CercleDeDiscussion</a:t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1636557" y="159617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#Débats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2750195" y="1596177"/>
            <a:ext cx="1255318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#EspritCritique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80" name="Google Shape;80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 à 50 min</a:t>
              </a: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3" name="Google Shape;83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Minimum 10</a:t>
              </a: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86" name="Google Shape;86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Fishbowl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aussi appelé «cercle ouvert de parole» ou «cercle Samoan», se caractérise par une structure de parole explicite qui permet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d’animer les échanges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manière active.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Cette technique est utilisée pour aborder des sujets variés et pour susciter des échanges collectifs en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favorisant l’attention et la prise de parole pour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maintenir le « cercle des contributions ».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référence à la taxonomie révisée de Bloom, elle permet de contribuer aux différents niveaux d'objectifs pédagogiques allant de la compréhension à la création.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4426150" y="1247750"/>
            <a:ext cx="2586453" cy="901357"/>
            <a:chOff x="4426150" y="1247750"/>
            <a:chExt cx="2586453" cy="901357"/>
          </a:xfrm>
        </p:grpSpPr>
        <p:sp>
          <p:nvSpPr>
            <p:cNvPr id="89" name="Google Shape;89;p3"/>
            <p:cNvSpPr/>
            <p:nvPr/>
          </p:nvSpPr>
          <p:spPr>
            <a:xfrm>
              <a:off x="4440000" y="1438705"/>
              <a:ext cx="2572603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426150" y="1247750"/>
              <a:ext cx="1255537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2" name="Google Shape;92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551856" y="3667089"/>
            <a:ext cx="3089045" cy="3296105"/>
            <a:chOff x="551856" y="3667089"/>
            <a:chExt cx="3089045" cy="3296105"/>
          </a:xfrm>
        </p:grpSpPr>
        <p:sp>
          <p:nvSpPr>
            <p:cNvPr id="95" name="Google Shape;95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les différents points de vue sur un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sujet donné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Résumer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les idées abordées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Argumenter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ses idées dans une situation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d’échange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Mettre en pratique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concepts et les idées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discutés dans des situations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Élaborer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nouvelles idées et de nouvelles</a:t>
              </a:r>
              <a:endParaRPr/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solutions à partir des échanges de la discussion</a:t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Objectifs pédagogiques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98" name="Google Shape;98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Fishbowl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969361" y="3923315"/>
            <a:ext cx="14879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F06557"/>
                </a:solidFill>
                <a:latin typeface="Calibri"/>
                <a:ea typeface="Calibri"/>
                <a:cs typeface="Calibri"/>
                <a:sym typeface="Calibri"/>
              </a:rPr>
              <a:t>Dans une salle flexible</a:t>
            </a:r>
            <a:endParaRPr sz="1800">
              <a:solidFill>
                <a:srgbClr val="F06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539029" y="4644641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432542" y="4748654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322627" y="4639645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426453" y="4529910"/>
            <a:ext cx="79507" cy="79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774330" y="4648777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flipH="1">
            <a:off x="4107809" y="4649688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432542" y="4304177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740813" y="4490310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625277" y="4359023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 flipH="1">
            <a:off x="4139925" y="4484861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 flipH="1">
            <a:off x="4250240" y="4359023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139916" y="4176676"/>
            <a:ext cx="19095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participants qui ne prennent pas la parole forment le cercle extérieur.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5150726" y="4730363"/>
            <a:ext cx="18008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contributeurs s’installent au centre du cercle. Une chaise reste libre.</a:t>
            </a:r>
            <a:endParaRPr/>
          </a:p>
        </p:txBody>
      </p:sp>
      <p:cxnSp>
        <p:nvCxnSpPr>
          <p:cNvPr id="115" name="Google Shape;115;p3"/>
          <p:cNvCxnSpPr/>
          <p:nvPr/>
        </p:nvCxnSpPr>
        <p:spPr>
          <a:xfrm>
            <a:off x="4663632" y="4397852"/>
            <a:ext cx="477457" cy="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6" name="Google Shape;116;p3"/>
          <p:cNvCxnSpPr/>
          <p:nvPr/>
        </p:nvCxnSpPr>
        <p:spPr>
          <a:xfrm rot="10800000" flipH="1">
            <a:off x="4475816" y="4794002"/>
            <a:ext cx="665273" cy="469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7" name="Google Shape;117;p3"/>
          <p:cNvSpPr/>
          <p:nvPr/>
        </p:nvSpPr>
        <p:spPr>
          <a:xfrm rot="10800000" flipH="1">
            <a:off x="4704784" y="4827854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10800000" flipH="1">
            <a:off x="4440106" y="4967762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10800000" flipH="1">
            <a:off x="4608938" y="4927668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 rot="10800000">
            <a:off x="4170733" y="4821185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 rot="10800000">
            <a:off x="4289993" y="4928660"/>
            <a:ext cx="79507" cy="79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005513" y="5469325"/>
            <a:ext cx="149271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>
                <a:solidFill>
                  <a:srgbClr val="F06557"/>
                </a:solidFill>
                <a:latin typeface="Calibri"/>
                <a:ea typeface="Calibri"/>
                <a:cs typeface="Calibri"/>
                <a:sym typeface="Calibri"/>
              </a:rPr>
              <a:t>Dans un amphithéâtre</a:t>
            </a:r>
            <a:endParaRPr sz="1800">
              <a:solidFill>
                <a:srgbClr val="F06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124" y="7316113"/>
            <a:ext cx="3438422" cy="229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5139917" y="6071262"/>
            <a:ext cx="19095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Ici, les contributeurs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lèvent pour prendre la parole.</a:t>
            </a:r>
            <a:endParaRPr/>
          </a:p>
        </p:txBody>
      </p:sp>
      <p:cxnSp>
        <p:nvCxnSpPr>
          <p:cNvPr id="125" name="Google Shape;125;p3"/>
          <p:cNvCxnSpPr>
            <a:stCxn id="126" idx="7"/>
          </p:cNvCxnSpPr>
          <p:nvPr/>
        </p:nvCxnSpPr>
        <p:spPr>
          <a:xfrm>
            <a:off x="4540096" y="6254478"/>
            <a:ext cx="546300" cy="3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27" name="Google Shape;127;p3"/>
          <p:cNvGrpSpPr/>
          <p:nvPr/>
        </p:nvGrpSpPr>
        <p:grpSpPr>
          <a:xfrm>
            <a:off x="3960068" y="5724592"/>
            <a:ext cx="981998" cy="1197328"/>
            <a:chOff x="10378" y="-72894"/>
            <a:chExt cx="982489" cy="1198167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10378" y="-72894"/>
              <a:ext cx="982489" cy="426475"/>
              <a:chOff x="-88620" y="-72894"/>
              <a:chExt cx="982490" cy="426475"/>
            </a:xfrm>
          </p:grpSpPr>
          <p:grpSp>
            <p:nvGrpSpPr>
              <p:cNvPr id="129" name="Google Shape;129;p3"/>
              <p:cNvGrpSpPr/>
              <p:nvPr/>
            </p:nvGrpSpPr>
            <p:grpSpPr>
              <a:xfrm>
                <a:off x="-88620" y="-72894"/>
                <a:ext cx="702538" cy="426475"/>
                <a:chOff x="-88620" y="-72894"/>
                <a:chExt cx="702538" cy="426475"/>
              </a:xfrm>
            </p:grpSpPr>
            <p:grpSp>
              <p:nvGrpSpPr>
                <p:cNvPr id="130" name="Google Shape;130;p3"/>
                <p:cNvGrpSpPr/>
                <p:nvPr/>
              </p:nvGrpSpPr>
              <p:grpSpPr>
                <a:xfrm rot="2692222">
                  <a:off x="-27490" y="-9112"/>
                  <a:ext cx="304231" cy="298909"/>
                  <a:chOff x="0" y="0"/>
                  <a:chExt cx="304190" cy="300185"/>
                </a:xfrm>
              </p:grpSpPr>
              <p:sp>
                <p:nvSpPr>
                  <p:cNvPr id="131" name="Google Shape;131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" name="Google Shape;134;p3"/>
                <p:cNvGrpSpPr/>
                <p:nvPr/>
              </p:nvGrpSpPr>
              <p:grpSpPr>
                <a:xfrm rot="2692222">
                  <a:off x="248556" y="-9112"/>
                  <a:ext cx="304231" cy="298909"/>
                  <a:chOff x="0" y="0"/>
                  <a:chExt cx="304190" cy="300185"/>
                </a:xfrm>
              </p:grpSpPr>
              <p:sp>
                <p:nvSpPr>
                  <p:cNvPr id="135" name="Google Shape;135;p3"/>
                  <p:cNvSpPr/>
                  <p:nvPr/>
                </p:nvSpPr>
                <p:spPr>
                  <a:xfrm rot="8135327">
                    <a:off x="30364" y="98999"/>
                    <a:ext cx="268361" cy="125164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0" y="86360"/>
                    <a:ext cx="78000" cy="780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88900" y="0"/>
                    <a:ext cx="78000" cy="780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Calibri"/>
                      <a:buNone/>
                    </a:pPr>
                    <a:endParaRPr sz="11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" name="Google Shape;138;p3"/>
              <p:cNvGrpSpPr/>
              <p:nvPr/>
            </p:nvGrpSpPr>
            <p:grpSpPr>
              <a:xfrm rot="2692213">
                <a:off x="528952" y="-9094"/>
                <a:ext cx="303887" cy="298485"/>
                <a:chOff x="0" y="0"/>
                <a:chExt cx="304190" cy="300185"/>
              </a:xfrm>
            </p:grpSpPr>
            <p:sp>
              <p:nvSpPr>
                <p:cNvPr id="139" name="Google Shape;139;p3"/>
                <p:cNvSpPr/>
                <p:nvPr/>
              </p:nvSpPr>
              <p:spPr>
                <a:xfrm rot="8135327">
                  <a:off x="30364" y="98999"/>
                  <a:ext cx="268361" cy="125164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0" y="8636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88900" y="0"/>
                  <a:ext cx="78000" cy="78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Calibri"/>
                    <a:buNone/>
                  </a:pP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2" name="Google Shape;142;p3"/>
            <p:cNvGrpSpPr/>
            <p:nvPr/>
          </p:nvGrpSpPr>
          <p:grpSpPr>
            <a:xfrm>
              <a:off x="80845" y="402207"/>
              <a:ext cx="824638" cy="232272"/>
              <a:chOff x="-427908" y="104835"/>
              <a:chExt cx="824638" cy="232272"/>
            </a:xfrm>
          </p:grpSpPr>
          <p:sp>
            <p:nvSpPr>
              <p:cNvPr id="143" name="Google Shape;143;p3"/>
              <p:cNvSpPr/>
              <p:nvPr/>
            </p:nvSpPr>
            <p:spPr>
              <a:xfrm rot="-10773083">
                <a:off x="-427425" y="211556"/>
                <a:ext cx="268208" cy="1245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2690684">
                <a:off x="-397250" y="121170"/>
                <a:ext cx="78277" cy="77428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rot="2690684">
                <a:off x="-272167" y="121170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-10773053">
                <a:off x="-151384" y="211595"/>
                <a:ext cx="2679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2690684">
                <a:off x="-121205" y="121170"/>
                <a:ext cx="78277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2690684">
                <a:off x="3878" y="121170"/>
                <a:ext cx="78277" cy="77428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rot="-10772992">
                <a:off x="128939" y="211593"/>
                <a:ext cx="267308" cy="12390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2690582">
                <a:off x="159186" y="121094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2690582">
                <a:off x="284270" y="121094"/>
                <a:ext cx="77428" cy="77428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 rot="8152264" flipH="1">
              <a:off x="419852" y="761543"/>
              <a:ext cx="304194" cy="300188"/>
              <a:chOff x="64718" y="68565"/>
              <a:chExt cx="304183" cy="300177"/>
            </a:xfrm>
          </p:grpSpPr>
          <p:sp>
            <p:nvSpPr>
              <p:cNvPr id="152" name="Google Shape;152;p3"/>
              <p:cNvSpPr/>
              <p:nvPr/>
            </p:nvSpPr>
            <p:spPr>
              <a:xfrm rot="8135327">
                <a:off x="95075" y="167556"/>
                <a:ext cx="268361" cy="12516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4718" y="154932"/>
                <a:ext cx="78000" cy="7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3617" y="68565"/>
                <a:ext cx="78000" cy="7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55" name="Google Shape;155;p3"/>
          <p:cNvCxnSpPr>
            <a:stCxn id="136" idx="6"/>
          </p:cNvCxnSpPr>
          <p:nvPr/>
        </p:nvCxnSpPr>
        <p:spPr>
          <a:xfrm>
            <a:off x="4413989" y="5867994"/>
            <a:ext cx="648600" cy="334500"/>
          </a:xfrm>
          <a:prstGeom prst="straightConnector1">
            <a:avLst/>
          </a:prstGeom>
          <a:noFill/>
          <a:ln w="12700" cap="flat" cmpd="sng">
            <a:solidFill>
              <a:srgbClr val="F06557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56" name="Google Shape;156;p3"/>
          <p:cNvGrpSpPr/>
          <p:nvPr/>
        </p:nvGrpSpPr>
        <p:grpSpPr>
          <a:xfrm>
            <a:off x="5544452" y="1562061"/>
            <a:ext cx="1510196" cy="713180"/>
            <a:chOff x="-2697078" y="-323331"/>
            <a:chExt cx="1510800" cy="713965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4">
              <a:alphaModFix/>
            </a:blip>
            <a:srcRect l="9351" t="6170" r="10036" b="19397"/>
            <a:stretch/>
          </p:blipFill>
          <p:spPr>
            <a:xfrm>
              <a:off x="-2095030" y="-323331"/>
              <a:ext cx="306705" cy="27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-2697078" y="-53665"/>
              <a:ext cx="15108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Surfaces d’écriture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4692498" y="1620104"/>
            <a:ext cx="974715" cy="417060"/>
            <a:chOff x="152491" y="0"/>
            <a:chExt cx="975300" cy="417227"/>
          </a:xfrm>
        </p:grpSpPr>
        <p:sp>
          <p:nvSpPr>
            <p:cNvPr id="160" name="Google Shape;160;p3"/>
            <p:cNvSpPr txBox="1"/>
            <p:nvPr/>
          </p:nvSpPr>
          <p:spPr>
            <a:xfrm>
              <a:off x="152491" y="103127"/>
              <a:ext cx="9753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Chaises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86144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556394" y="5582200"/>
            <a:ext cx="6460747" cy="1491855"/>
            <a:chOff x="556394" y="5582200"/>
            <a:chExt cx="6460747" cy="1491855"/>
          </a:xfrm>
        </p:grpSpPr>
        <p:sp>
          <p:nvSpPr>
            <p:cNvPr id="168" name="Google Shape;168;p4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personnes sont invitées à participer à une discussion ouverte et non dirigée sur un sujet ou une question précise.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personnes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ont l'opportunité de partager leurs idées, de poser des questions, de répondre aux questions des autres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personnes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et d'écouter leurs perspectives.</a:t>
              </a:r>
              <a:endParaRPr/>
            </a:p>
            <a:p>
              <a:pPr marL="257809" marR="122554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personnes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peuvent également être invitées à prendre des notes sur les points les plus pertinents de la discussion et à participer à la rotation des rôles dans le cercle de discussion.</a:t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56406" y="5582200"/>
              <a:ext cx="2290589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539875" y="702400"/>
            <a:ext cx="6468749" cy="4756272"/>
            <a:chOff x="539875" y="702400"/>
            <a:chExt cx="6468749" cy="4756272"/>
          </a:xfrm>
        </p:grpSpPr>
        <p:sp>
          <p:nvSpPr>
            <p:cNvPr id="171" name="Google Shape;171;p4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Choisir un sujet de discussion en lien avec les objectifs d’apprentissage visés.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Préparer les règles de la discussion (écoute et contribution active, non jugement...).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Introduire le sujet et les règles de la discussion. Inviter les participants à prendre place dans le cercle (ou à se lever selon la configuration).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Lancer la discussion en invitant les personnes 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  </a:ext>
                  </a:extLst>
                </a:rPr>
                <a:t>participantes</a:t>
              </a: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à parler sur le sujet choisi.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 les participants à écouter attentivement les intervenants et à maintenir le cercle des interventions.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Rotation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 les participants à changer de place dans le cercle pour que d’autres participants puissent prendre la parole.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les participants à partager leurs réflexions et leurs réactions à la discussion.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Conclure la discussion en résumant les principales idées et les conclusions qui ont été dégagées.</a:t>
              </a:r>
              <a:endParaRPr/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participants pour leur participation et leur engagement dans la discussion.</a:t>
              </a: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Évaluation / Feedback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Donner des feedbacks aux participants sur leur participation et leur écoute.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Évaluer les résultats de l'échange et les points à améliorer pour les prochaines sessions.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endParaRPr sz="1100" b="1">
                <a:solidFill>
                  <a:srgbClr val="F0665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159384" algn="l" rtl="0">
                <a:spcBef>
                  <a:spcPts val="7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39875" y="702400"/>
              <a:ext cx="2400831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74" name="Google Shape;174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Il est conseillé de :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S’assurer de la compréhension des règles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Encouragez l'écoute active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Faciliter la rotation des rôles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Maintenir le focus pour éviter les digressions</a:t>
              </a:r>
              <a:endParaRPr/>
            </a:p>
            <a:p>
              <a:pPr marL="257809" marR="122554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Encourager la participation du plus grand nombre</a:t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77" name="Google Shape;177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https://cooptic.be/outils/wakka.php?wiki=FishBoowl</a:t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Props1.xml><?xml version="1.0" encoding="utf-8"?>
<ds:datastoreItem xmlns:ds="http://schemas.openxmlformats.org/officeDocument/2006/customXml" ds:itemID="{88B98E91-71D6-4EAD-9E1D-58C471ED7B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1e126-9bac-45b8-ac4d-6e0954bef643"/>
    <ds:schemaRef ds:uri="88d7dea7-031b-478f-97ca-fb901d09f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5E745-1145-4094-AC55-A711E367C0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B571E-113B-4F46-B878-4E3FDD0C40BD}">
  <ds:schemaRefs>
    <ds:schemaRef ds:uri="http://schemas.microsoft.com/office/2006/metadata/properties"/>
    <ds:schemaRef ds:uri="http://schemas.microsoft.com/office/infopath/2007/PartnerControls"/>
    <ds:schemaRef ds:uri="2701e126-9bac-45b8-ac4d-6e0954bef643"/>
    <ds:schemaRef ds:uri="88d7dea7-031b-478f-97ca-fb901d09f8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634</Words>
  <Application>Microsoft Office PowerPoint</Application>
  <PresentationFormat>Personnalisé</PresentationFormat>
  <Paragraphs>83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Tahoma</vt:lpstr>
      <vt:lpstr>Montserrat</vt:lpstr>
      <vt:lpstr>Calibri</vt:lpstr>
      <vt:lpstr>Palatino Linotype</vt:lpstr>
      <vt:lpstr>Arial</vt:lpstr>
      <vt:lpstr>Office Theme</vt:lpstr>
      <vt:lpstr>Fishbowl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Fishbowl</dc:title>
  <cp:lastModifiedBy>Hyacinthe LESECQ</cp:lastModifiedBy>
  <cp:revision>3</cp:revision>
  <dcterms:created xsi:type="dcterms:W3CDTF">2023-12-19T15:17:25Z</dcterms:created>
  <dcterms:modified xsi:type="dcterms:W3CDTF">2026-01-09T11:11:02Z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  <property fmtid="{D5CDD505-2E9C-101B-9397-08002B2CF9AE}" pid="6" name="MediaServiceImageTags">
    <vt:lpwstr/>
  </property>
</Properties>
</file>