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7" r:id="rId6"/>
  </p:sldIdLst>
  <p:sldSz cx="7556500" cy="10693400"/>
  <p:notesSz cx="7556500" cy="10693400"/>
  <p:embeddedFontLst>
    <p:embeddedFont>
      <p:font typeface="Montserrat" panose="00000500000000000000" pitchFamily="2" charset="0"/>
      <p:regular r:id="rId8"/>
      <p:bold r:id="rId9"/>
      <p:italic r:id="rId10"/>
      <p:boldItalic r:id="rId11"/>
    </p:embeddedFont>
    <p:embeddedFont>
      <p:font typeface="Palatino Linotype" panose="02040502050505030304" pitchFamily="18" charset="0"/>
      <p:regular r:id="rId12"/>
      <p:bold r:id="rId13"/>
      <p:italic r:id="rId14"/>
      <p:boldItalic r:id="rId15"/>
    </p:embeddedFont>
    <p:embeddedFont>
      <p:font typeface="Tahoma" panose="020B0604030504040204"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Z+LK2cH5w//Serln6coz2/hcF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288"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000"/>
            <a:ext cx="50379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755650" y="5079350"/>
            <a:ext cx="604520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755650" y="5079350"/>
            <a:ext cx="604520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20https:/creativecommons.org/by-nc-sa/4.0/"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4"/>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4"/>
          <p:cNvPicPr preferRelativeResize="0"/>
          <p:nvPr/>
        </p:nvPicPr>
        <p:blipFill rotWithShape="1">
          <a:blip r:embed="rId2">
            <a:alphaModFix/>
          </a:blip>
          <a:srcRect/>
          <a:stretch/>
        </p:blipFill>
        <p:spPr>
          <a:xfrm>
            <a:off x="7016308" y="412798"/>
            <a:ext cx="153669" cy="153670"/>
          </a:xfrm>
          <a:prstGeom prst="rect">
            <a:avLst/>
          </a:prstGeom>
          <a:noFill/>
          <a:ln>
            <a:noFill/>
          </a:ln>
        </p:spPr>
      </p:pic>
      <p:sp>
        <p:nvSpPr>
          <p:cNvPr id="15" name="Google Shape;15;p4"/>
          <p:cNvSpPr/>
          <p:nvPr/>
        </p:nvSpPr>
        <p:spPr>
          <a:xfrm>
            <a:off x="7016381" y="81927"/>
            <a:ext cx="487680" cy="485140"/>
          </a:xfrm>
          <a:custGeom>
            <a:avLst/>
            <a:gdLst/>
            <a:ahLst/>
            <a:cxnLst/>
            <a:rect l="l" t="t" r="r" b="b"/>
            <a:pathLst>
              <a:path w="487679" h="485140" extrusionOk="0">
                <a:moveTo>
                  <a:pt x="130886" y="352640"/>
                </a:moveTo>
                <a:lnTo>
                  <a:pt x="130429" y="352158"/>
                </a:lnTo>
                <a:lnTo>
                  <a:pt x="130429" y="352640"/>
                </a:lnTo>
                <a:lnTo>
                  <a:pt x="130886" y="352640"/>
                </a:lnTo>
                <a:close/>
              </a:path>
              <a:path w="487679" h="485140" extrusionOk="0">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4"/>
          <p:cNvPicPr preferRelativeResize="0"/>
          <p:nvPr/>
        </p:nvPicPr>
        <p:blipFill rotWithShape="1">
          <a:blip r:embed="rId3">
            <a:alphaModFix/>
          </a:blip>
          <a:srcRect/>
          <a:stretch/>
        </p:blipFill>
        <p:spPr>
          <a:xfrm>
            <a:off x="324812" y="347785"/>
            <a:ext cx="114084" cy="114071"/>
          </a:xfrm>
          <a:prstGeom prst="rect">
            <a:avLst/>
          </a:prstGeom>
          <a:noFill/>
          <a:ln>
            <a:noFill/>
          </a:ln>
        </p:spPr>
      </p:pic>
      <p:sp>
        <p:nvSpPr>
          <p:cNvPr id="17" name="Google Shape;17;p4"/>
          <p:cNvSpPr/>
          <p:nvPr/>
        </p:nvSpPr>
        <p:spPr>
          <a:xfrm>
            <a:off x="79171" y="100101"/>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4"/>
          <p:cNvPicPr preferRelativeResize="0"/>
          <p:nvPr/>
        </p:nvPicPr>
        <p:blipFill rotWithShape="1">
          <a:blip r:embed="rId3">
            <a:alphaModFix/>
          </a:blip>
          <a:srcRect/>
          <a:stretch/>
        </p:blipFill>
        <p:spPr>
          <a:xfrm>
            <a:off x="325663" y="10238718"/>
            <a:ext cx="113512" cy="113525"/>
          </a:xfrm>
          <a:prstGeom prst="rect">
            <a:avLst/>
          </a:prstGeom>
          <a:noFill/>
          <a:ln>
            <a:noFill/>
          </a:ln>
        </p:spPr>
      </p:pic>
      <p:sp>
        <p:nvSpPr>
          <p:cNvPr id="19" name="Google Shape;19;p4"/>
          <p:cNvSpPr/>
          <p:nvPr/>
        </p:nvSpPr>
        <p:spPr>
          <a:xfrm>
            <a:off x="79184" y="10238448"/>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 name="Google Shape;20;p4"/>
          <p:cNvPicPr preferRelativeResize="0"/>
          <p:nvPr/>
        </p:nvPicPr>
        <p:blipFill rotWithShape="1">
          <a:blip r:embed="rId4">
            <a:alphaModFix/>
          </a:blip>
          <a:srcRect/>
          <a:stretch/>
        </p:blipFill>
        <p:spPr>
          <a:xfrm>
            <a:off x="7119550" y="10232556"/>
            <a:ext cx="114084" cy="114071"/>
          </a:xfrm>
          <a:prstGeom prst="rect">
            <a:avLst/>
          </a:prstGeom>
          <a:noFill/>
          <a:ln>
            <a:noFill/>
          </a:ln>
        </p:spPr>
      </p:pic>
      <p:sp>
        <p:nvSpPr>
          <p:cNvPr id="21" name="Google Shape;21;p4"/>
          <p:cNvSpPr/>
          <p:nvPr/>
        </p:nvSpPr>
        <p:spPr>
          <a:xfrm>
            <a:off x="7119264" y="10232619"/>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4"/>
          <p:cNvSpPr/>
          <p:nvPr/>
        </p:nvSpPr>
        <p:spPr>
          <a:xfrm>
            <a:off x="3714362" y="0"/>
            <a:ext cx="3846195" cy="2433320"/>
          </a:xfrm>
          <a:custGeom>
            <a:avLst/>
            <a:gdLst/>
            <a:ahLst/>
            <a:cxnLst/>
            <a:rect l="l" t="t" r="r" b="b"/>
            <a:pathLst>
              <a:path w="3846195" h="2433320" extrusionOk="0">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4"/>
          <p:cNvSpPr/>
          <p:nvPr/>
        </p:nvSpPr>
        <p:spPr>
          <a:xfrm>
            <a:off x="0" y="7921396"/>
            <a:ext cx="3555365" cy="2771140"/>
          </a:xfrm>
          <a:custGeom>
            <a:avLst/>
            <a:gdLst/>
            <a:ahLst/>
            <a:cxnLst/>
            <a:rect l="l" t="t" r="r" b="b"/>
            <a:pathLst>
              <a:path w="3555365" h="2771140" extrusionOk="0">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4"/>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4"/>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33" name="Google Shape;33;p4" descr="Une image contenant Police, Graphique, logo, capture d’écran&#10;&#10;Description générée automatiquement"/>
          <p:cNvPicPr preferRelativeResize="0"/>
          <p:nvPr/>
        </p:nvPicPr>
        <p:blipFill rotWithShape="1">
          <a:blip r:embed="rId5">
            <a:alphaModFix/>
          </a:blip>
          <a:srcRect t="19708" b="21586"/>
          <a:stretch/>
        </p:blipFill>
        <p:spPr>
          <a:xfrm>
            <a:off x="255048" y="9817078"/>
            <a:ext cx="1449455" cy="601205"/>
          </a:xfrm>
          <a:prstGeom prst="rect">
            <a:avLst/>
          </a:prstGeom>
          <a:noFill/>
          <a:ln>
            <a:noFill/>
          </a:ln>
        </p:spPr>
      </p:pic>
      <p:pic>
        <p:nvPicPr>
          <p:cNvPr id="2" name="Google Shape;27;p4" descr="Une image contenant texte, capture d’écran, Police, logo&#10;&#10;Description générée automatiquement">
            <a:extLst>
              <a:ext uri="{FF2B5EF4-FFF2-40B4-BE49-F238E27FC236}">
                <a16:creationId xmlns:a16="http://schemas.microsoft.com/office/drawing/2014/main" id="{27F0C093-D707-B65C-5CDE-236DDB2028A7}"/>
              </a:ext>
            </a:extLst>
          </p:cNvPr>
          <p:cNvPicPr preferRelativeResize="0"/>
          <p:nvPr userDrawn="1"/>
        </p:nvPicPr>
        <p:blipFill rotWithShape="1">
          <a:blip r:embed="rId6">
            <a:alphaModFix/>
          </a:blip>
          <a:srcRect/>
          <a:stretch/>
        </p:blipFill>
        <p:spPr>
          <a:xfrm>
            <a:off x="6621082" y="9925129"/>
            <a:ext cx="497934" cy="385102"/>
          </a:xfrm>
          <a:prstGeom prst="rect">
            <a:avLst/>
          </a:prstGeom>
          <a:noFill/>
          <a:ln>
            <a:noFill/>
          </a:ln>
        </p:spPr>
      </p:pic>
      <p:grpSp>
        <p:nvGrpSpPr>
          <p:cNvPr id="4" name="Google Shape;28;p4">
            <a:extLst>
              <a:ext uri="{FF2B5EF4-FFF2-40B4-BE49-F238E27FC236}">
                <a16:creationId xmlns:a16="http://schemas.microsoft.com/office/drawing/2014/main" id="{16CDB06C-8907-69F8-7691-46A3959C506D}"/>
              </a:ext>
            </a:extLst>
          </p:cNvPr>
          <p:cNvGrpSpPr/>
          <p:nvPr userDrawn="1"/>
        </p:nvGrpSpPr>
        <p:grpSpPr>
          <a:xfrm>
            <a:off x="1687424" y="9917244"/>
            <a:ext cx="793515" cy="241544"/>
            <a:chOff x="4680794" y="9427183"/>
            <a:chExt cx="1251653" cy="381000"/>
          </a:xfrm>
        </p:grpSpPr>
        <p:pic>
          <p:nvPicPr>
            <p:cNvPr id="6" name="Google Shape;29;p4" descr="Creative-Commons-Icons - birnbaum media.lab">
              <a:extLst>
                <a:ext uri="{FF2B5EF4-FFF2-40B4-BE49-F238E27FC236}">
                  <a16:creationId xmlns:a16="http://schemas.microsoft.com/office/drawing/2014/main" id="{DB187927-19D4-6981-26A0-A9F678A90FD2}"/>
                </a:ext>
              </a:extLst>
            </p:cNvPr>
            <p:cNvPicPr preferRelativeResize="0"/>
            <p:nvPr/>
          </p:nvPicPr>
          <p:blipFill rotWithShape="1">
            <a:blip r:embed="rId7">
              <a:alphaModFix/>
            </a:blip>
            <a:srcRect l="14816" t="7492" r="71599" b="41394"/>
            <a:stretch/>
          </p:blipFill>
          <p:spPr>
            <a:xfrm>
              <a:off x="5021898" y="9446288"/>
              <a:ext cx="304801" cy="344057"/>
            </a:xfrm>
            <a:prstGeom prst="rect">
              <a:avLst/>
            </a:prstGeom>
            <a:noFill/>
            <a:ln>
              <a:noFill/>
            </a:ln>
          </p:spPr>
        </p:pic>
        <p:pic>
          <p:nvPicPr>
            <p:cNvPr id="7" name="Google Shape;30;p4" descr="Creative-Commons-Icons - birnbaum media.lab">
              <a:extLst>
                <a:ext uri="{FF2B5EF4-FFF2-40B4-BE49-F238E27FC236}">
                  <a16:creationId xmlns:a16="http://schemas.microsoft.com/office/drawing/2014/main" id="{FE2A2378-F130-548B-C175-A424A1757230}"/>
                </a:ext>
              </a:extLst>
            </p:cNvPr>
            <p:cNvPicPr preferRelativeResize="0"/>
            <p:nvPr/>
          </p:nvPicPr>
          <p:blipFill rotWithShape="1">
            <a:blip r:embed="rId7">
              <a:alphaModFix/>
            </a:blip>
            <a:srcRect l="-1005" t="12217" r="84312" b="40730"/>
            <a:stretch/>
          </p:blipFill>
          <p:spPr>
            <a:xfrm>
              <a:off x="4680794" y="9479793"/>
              <a:ext cx="374565" cy="316731"/>
            </a:xfrm>
            <a:prstGeom prst="ellipse">
              <a:avLst/>
            </a:prstGeom>
            <a:noFill/>
            <a:ln>
              <a:noFill/>
            </a:ln>
          </p:spPr>
        </p:pic>
        <p:pic>
          <p:nvPicPr>
            <p:cNvPr id="8" name="Google Shape;31;p4" descr="Creative-Commons-Icons - birnbaum media.lab">
              <a:extLst>
                <a:ext uri="{FF2B5EF4-FFF2-40B4-BE49-F238E27FC236}">
                  <a16:creationId xmlns:a16="http://schemas.microsoft.com/office/drawing/2014/main" id="{67F80776-4768-B475-1104-BC3FE9050028}"/>
                </a:ext>
              </a:extLst>
            </p:cNvPr>
            <p:cNvPicPr preferRelativeResize="0"/>
            <p:nvPr/>
          </p:nvPicPr>
          <p:blipFill rotWithShape="1">
            <a:blip r:embed="rId7">
              <a:alphaModFix/>
            </a:blip>
            <a:srcRect l="29256" t="7974" r="57160" b="38983"/>
            <a:stretch/>
          </p:blipFill>
          <p:spPr>
            <a:xfrm>
              <a:off x="5330551" y="9445655"/>
              <a:ext cx="304800" cy="357048"/>
            </a:xfrm>
            <a:prstGeom prst="rect">
              <a:avLst/>
            </a:prstGeom>
            <a:noFill/>
            <a:ln>
              <a:noFill/>
            </a:ln>
          </p:spPr>
        </p:pic>
        <p:pic>
          <p:nvPicPr>
            <p:cNvPr id="9" name="Google Shape;32;p4" descr="Creative-Commons-Icons - birnbaum media.lab">
              <a:extLst>
                <a:ext uri="{FF2B5EF4-FFF2-40B4-BE49-F238E27FC236}">
                  <a16:creationId xmlns:a16="http://schemas.microsoft.com/office/drawing/2014/main" id="{DFC06FE7-591F-26D2-3451-81DD1223B024}"/>
                </a:ext>
              </a:extLst>
            </p:cNvPr>
            <p:cNvPicPr preferRelativeResize="0"/>
            <p:nvPr/>
          </p:nvPicPr>
          <p:blipFill rotWithShape="1">
            <a:blip r:embed="rId7">
              <a:alphaModFix/>
            </a:blip>
            <a:srcRect l="43212" t="5671" r="43204" b="37728"/>
            <a:stretch/>
          </p:blipFill>
          <p:spPr>
            <a:xfrm>
              <a:off x="5627647" y="9427183"/>
              <a:ext cx="304800" cy="381000"/>
            </a:xfrm>
            <a:prstGeom prst="rect">
              <a:avLst/>
            </a:prstGeom>
            <a:noFill/>
            <a:ln>
              <a:noFill/>
            </a:ln>
          </p:spPr>
        </p:pic>
      </p:grpSp>
      <p:sp>
        <p:nvSpPr>
          <p:cNvPr id="10" name="ZoneTexte 9">
            <a:extLst>
              <a:ext uri="{FF2B5EF4-FFF2-40B4-BE49-F238E27FC236}">
                <a16:creationId xmlns:a16="http://schemas.microsoft.com/office/drawing/2014/main" id="{B4DD9323-A9C5-997D-2E43-A703ABD0304C}"/>
              </a:ext>
            </a:extLst>
          </p:cNvPr>
          <p:cNvSpPr txBox="1"/>
          <p:nvPr userDrawn="1"/>
        </p:nvSpPr>
        <p:spPr>
          <a:xfrm>
            <a:off x="1638932" y="10133706"/>
            <a:ext cx="1682576" cy="184666"/>
          </a:xfrm>
          <a:prstGeom prst="rect">
            <a:avLst/>
          </a:prstGeom>
          <a:noFill/>
        </p:spPr>
        <p:txBody>
          <a:bodyPr wrap="square" rtlCol="0">
            <a:spAutoFit/>
          </a:bodyPr>
          <a:lstStyle/>
          <a:p>
            <a:r>
              <a:rPr lang="fr-FR" sz="600" b="1" dirty="0"/>
              <a:t>CC     BY     NC SA 4.0</a:t>
            </a:r>
          </a:p>
        </p:txBody>
      </p:sp>
      <p:sp>
        <p:nvSpPr>
          <p:cNvPr id="11" name="ZoneTexte 10">
            <a:extLst>
              <a:ext uri="{FF2B5EF4-FFF2-40B4-BE49-F238E27FC236}">
                <a16:creationId xmlns:a16="http://schemas.microsoft.com/office/drawing/2014/main" id="{66F5636C-F8FA-35F4-838F-101F3B9FA59F}"/>
              </a:ext>
            </a:extLst>
          </p:cNvPr>
          <p:cNvSpPr txBox="1"/>
          <p:nvPr userDrawn="1"/>
        </p:nvSpPr>
        <p:spPr>
          <a:xfrm>
            <a:off x="2546228" y="9933014"/>
            <a:ext cx="3305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i="0" u="none" strike="noStrike" cap="none" dirty="0">
                <a:solidFill>
                  <a:srgbClr val="000000"/>
                </a:solidFill>
                <a:effectLst/>
                <a:latin typeface="Arial"/>
                <a:ea typeface="Arial"/>
                <a:cs typeface="Arial"/>
                <a:sym typeface="Arial"/>
              </a:rPr>
              <a:t>Fiche pratique activités </a:t>
            </a:r>
            <a:r>
              <a:rPr lang="fr-FR" sz="600" b="0" i="0" u="none" strike="noStrike" cap="none">
                <a:solidFill>
                  <a:srgbClr val="000000"/>
                </a:solidFill>
                <a:effectLst/>
                <a:latin typeface="Arial"/>
                <a:ea typeface="Arial"/>
                <a:cs typeface="Arial"/>
                <a:sym typeface="Arial"/>
              </a:rPr>
              <a:t>« Gouvernail </a:t>
            </a:r>
            <a:r>
              <a:rPr lang="fr-FR" sz="600" b="0" i="0" u="none" strike="noStrike" cap="none" dirty="0">
                <a:solidFill>
                  <a:srgbClr val="000000"/>
                </a:solidFill>
                <a:effectLst/>
                <a:latin typeface="Arial"/>
                <a:ea typeface="Arial"/>
                <a:cs typeface="Arial"/>
                <a:sym typeface="Arial"/>
              </a:rPr>
              <a:t>»</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 2025 by </a:t>
            </a:r>
            <a:r>
              <a:rPr lang="fr-FR" sz="600" b="0" i="0" u="none" strike="noStrike" cap="none" dirty="0" err="1">
                <a:solidFill>
                  <a:srgbClr val="000000"/>
                </a:solidFill>
                <a:effectLst/>
                <a:latin typeface="Arial"/>
                <a:ea typeface="Arial"/>
                <a:cs typeface="Arial"/>
                <a:sym typeface="Arial"/>
              </a:rPr>
              <a:t>LearningLab</a:t>
            </a:r>
            <a:r>
              <a:rPr lang="fr-FR" sz="600" b="0" i="0" u="none" strike="noStrike" cap="none" dirty="0">
                <a:solidFill>
                  <a:srgbClr val="000000"/>
                </a:solidFill>
                <a:effectLst/>
                <a:latin typeface="Arial"/>
                <a:ea typeface="Arial"/>
                <a:cs typeface="Arial"/>
                <a:sym typeface="Arial"/>
              </a:rPr>
              <a:t> Network </a:t>
            </a:r>
            <a:r>
              <a:rPr lang="fr-FR" sz="600" b="0" i="0" u="none" strike="noStrike" cap="none" dirty="0" err="1">
                <a:solidFill>
                  <a:srgbClr val="000000"/>
                </a:solidFill>
                <a:effectLst/>
                <a:latin typeface="Arial"/>
                <a:ea typeface="Arial"/>
                <a:cs typeface="Arial"/>
                <a:sym typeface="Arial"/>
              </a:rPr>
              <a:t>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licensed</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under</a:t>
            </a:r>
            <a:r>
              <a:rPr lang="fr-FR" sz="600" b="0" i="0" u="none" strike="noStrike" cap="none" dirty="0">
                <a:solidFill>
                  <a:srgbClr val="000000"/>
                </a:solidFill>
                <a:effectLst/>
                <a:latin typeface="Arial"/>
                <a:ea typeface="Arial"/>
                <a:cs typeface="Arial"/>
                <a:sym typeface="Arial"/>
              </a:rPr>
              <a:t> CC-BY-NC-SA 4.0.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To </a:t>
            </a:r>
            <a:r>
              <a:rPr lang="fr-FR" sz="600" b="0" i="0" u="none" strike="noStrike" cap="none" dirty="0" err="1">
                <a:solidFill>
                  <a:srgbClr val="000000"/>
                </a:solidFill>
                <a:effectLst/>
                <a:latin typeface="Arial"/>
                <a:ea typeface="Arial"/>
                <a:cs typeface="Arial"/>
                <a:sym typeface="Arial"/>
              </a:rPr>
              <a:t>view</a:t>
            </a:r>
            <a:r>
              <a:rPr lang="fr-FR" sz="600" b="0" i="0" u="none" strike="noStrike" cap="none" dirty="0">
                <a:solidFill>
                  <a:srgbClr val="000000"/>
                </a:solidFill>
                <a:effectLst/>
                <a:latin typeface="Arial"/>
                <a:ea typeface="Arial"/>
                <a:cs typeface="Arial"/>
                <a:sym typeface="Arial"/>
              </a:rPr>
              <a:t> a copy of </a:t>
            </a:r>
            <a:r>
              <a:rPr lang="fr-FR" sz="600" b="0" i="0" u="none" strike="noStrike" cap="none" dirty="0" err="1">
                <a:solidFill>
                  <a:srgbClr val="000000"/>
                </a:solidFill>
                <a:effectLst/>
                <a:latin typeface="Arial"/>
                <a:ea typeface="Arial"/>
                <a:cs typeface="Arial"/>
                <a:sym typeface="Arial"/>
              </a:rPr>
              <a:t>this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visit</a:t>
            </a:r>
            <a:r>
              <a:rPr lang="fr-FR" sz="600" b="0" i="0" u="none" strike="noStrike" cap="none" dirty="0">
                <a:solidFill>
                  <a:srgbClr val="000000"/>
                </a:solidFill>
                <a:effectLst/>
                <a:latin typeface="Arial"/>
                <a:ea typeface="Arial"/>
                <a:cs typeface="Arial"/>
                <a:sym typeface="Arial"/>
              </a:rPr>
              <a:t>. </a:t>
            </a:r>
            <a:r>
              <a:rPr lang="fr-FR" sz="600" b="0" i="0" u="none" strike="noStrike" cap="none" dirty="0">
                <a:solidFill>
                  <a:srgbClr val="000000"/>
                </a:solidFill>
                <a:effectLst/>
                <a:latin typeface="Arial"/>
                <a:ea typeface="Arial"/>
                <a:cs typeface="Arial"/>
                <a:sym typeface="Arial"/>
                <a:hlinkClick r:id="rId8"/>
              </a:rPr>
              <a:t>https://creativecommons.org/by-nc-sa/4.0/</a:t>
            </a:r>
            <a:endParaRPr lang="fr-FR" sz="600" b="0" i="0" u="none" strike="noStrike" cap="none" dirty="0">
              <a:solidFill>
                <a:srgbClr val="000000"/>
              </a:solidFill>
              <a:effectLst/>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567213" y="3314954"/>
            <a:ext cx="6428422" cy="22456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134427" y="5988304"/>
            <a:ext cx="5293995" cy="2673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78142" y="2459482"/>
            <a:ext cx="328983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6"/>
          <p:cNvSpPr txBox="1">
            <a:spLocks noGrp="1"/>
          </p:cNvSpPr>
          <p:nvPr>
            <p:ph type="body" idx="2"/>
          </p:nvPr>
        </p:nvSpPr>
        <p:spPr>
          <a:xfrm>
            <a:off x="3894867" y="2459482"/>
            <a:ext cx="328983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2"/>
        <p:cNvGrpSpPr/>
        <p:nvPr/>
      </p:nvGrpSpPr>
      <p:grpSpPr>
        <a:xfrm>
          <a:off x="0" y="0"/>
          <a:ext cx="0" cy="0"/>
          <a:chOff x="0" y="0"/>
          <a:chExt cx="0" cy="0"/>
        </a:xfrm>
      </p:grpSpPr>
      <p:sp>
        <p:nvSpPr>
          <p:cNvPr id="53" name="Google Shape;53;p8"/>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54;p8"/>
          <p:cNvPicPr preferRelativeResize="0"/>
          <p:nvPr/>
        </p:nvPicPr>
        <p:blipFill rotWithShape="1">
          <a:blip r:embed="rId2">
            <a:alphaModFix/>
          </a:blip>
          <a:srcRect/>
          <a:stretch/>
        </p:blipFill>
        <p:spPr>
          <a:xfrm>
            <a:off x="326105" y="345938"/>
            <a:ext cx="114084" cy="114071"/>
          </a:xfrm>
          <a:prstGeom prst="rect">
            <a:avLst/>
          </a:prstGeom>
          <a:noFill/>
          <a:ln>
            <a:noFill/>
          </a:ln>
        </p:spPr>
      </p:pic>
      <p:sp>
        <p:nvSpPr>
          <p:cNvPr id="55" name="Google Shape;55;p8"/>
          <p:cNvSpPr/>
          <p:nvPr/>
        </p:nvSpPr>
        <p:spPr>
          <a:xfrm>
            <a:off x="80467" y="98246"/>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 name="Google Shape;56;p8"/>
          <p:cNvPicPr preferRelativeResize="0"/>
          <p:nvPr/>
        </p:nvPicPr>
        <p:blipFill rotWithShape="1">
          <a:blip r:embed="rId3">
            <a:alphaModFix/>
          </a:blip>
          <a:srcRect/>
          <a:stretch/>
        </p:blipFill>
        <p:spPr>
          <a:xfrm>
            <a:off x="326956" y="10236872"/>
            <a:ext cx="113512" cy="113525"/>
          </a:xfrm>
          <a:prstGeom prst="rect">
            <a:avLst/>
          </a:prstGeom>
          <a:noFill/>
          <a:ln>
            <a:noFill/>
          </a:ln>
        </p:spPr>
      </p:pic>
      <p:sp>
        <p:nvSpPr>
          <p:cNvPr id="57" name="Google Shape;57;p8"/>
          <p:cNvSpPr/>
          <p:nvPr/>
        </p:nvSpPr>
        <p:spPr>
          <a:xfrm>
            <a:off x="80479" y="10236606"/>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 name="Google Shape;58;p8"/>
          <p:cNvPicPr preferRelativeResize="0"/>
          <p:nvPr/>
        </p:nvPicPr>
        <p:blipFill rotWithShape="1">
          <a:blip r:embed="rId2">
            <a:alphaModFix/>
          </a:blip>
          <a:srcRect/>
          <a:stretch/>
        </p:blipFill>
        <p:spPr>
          <a:xfrm>
            <a:off x="7120843" y="10230709"/>
            <a:ext cx="114084" cy="114071"/>
          </a:xfrm>
          <a:prstGeom prst="rect">
            <a:avLst/>
          </a:prstGeom>
          <a:noFill/>
          <a:ln>
            <a:noFill/>
          </a:ln>
        </p:spPr>
      </p:pic>
      <p:sp>
        <p:nvSpPr>
          <p:cNvPr id="59" name="Google Shape;59;p8"/>
          <p:cNvSpPr/>
          <p:nvPr/>
        </p:nvSpPr>
        <p:spPr>
          <a:xfrm>
            <a:off x="7120560" y="10230764"/>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8"/>
          <p:cNvSpPr/>
          <p:nvPr/>
        </p:nvSpPr>
        <p:spPr>
          <a:xfrm>
            <a:off x="3715656" y="0"/>
            <a:ext cx="3844925" cy="2431415"/>
          </a:xfrm>
          <a:custGeom>
            <a:avLst/>
            <a:gdLst/>
            <a:ahLst/>
            <a:cxnLst/>
            <a:rect l="l" t="t" r="r" b="b"/>
            <a:pathLst>
              <a:path w="3844925" h="2431415" extrusionOk="0">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8"/>
          <p:cNvSpPr/>
          <p:nvPr/>
        </p:nvSpPr>
        <p:spPr>
          <a:xfrm>
            <a:off x="0" y="7919548"/>
            <a:ext cx="3556635" cy="2773045"/>
          </a:xfrm>
          <a:custGeom>
            <a:avLst/>
            <a:gdLst/>
            <a:ahLst/>
            <a:cxnLst/>
            <a:rect l="l" t="t" r="r" b="b"/>
            <a:pathLst>
              <a:path w="3556635" h="2773045" extrusionOk="0">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8"/>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8"/>
          <p:cNvSpPr/>
          <p:nvPr/>
        </p:nvSpPr>
        <p:spPr>
          <a:xfrm>
            <a:off x="556394" y="927890"/>
            <a:ext cx="6460490" cy="4539615"/>
          </a:xfrm>
          <a:custGeom>
            <a:avLst/>
            <a:gdLst/>
            <a:ahLst/>
            <a:cxnLst/>
            <a:rect l="l" t="t" r="r" b="b"/>
            <a:pathLst>
              <a:path w="6460490" h="4539615" extrusionOk="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w="13575" cap="flat" cmpd="sng">
            <a:solidFill>
              <a:srgbClr val="F066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547526" y="817119"/>
            <a:ext cx="1802764" cy="215900"/>
          </a:xfrm>
          <a:custGeom>
            <a:avLst/>
            <a:gdLst/>
            <a:ahLst/>
            <a:cxnLst/>
            <a:rect l="l" t="t" r="r" b="b"/>
            <a:pathLst>
              <a:path w="1802764" h="215900" extrusionOk="0">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3"/>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000" b="0" i="0" u="sng" strike="noStrike" cap="none">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3"/>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3"/>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1" i="0" u="none">
                <a:solidFill>
                  <a:schemeClr val="lt1"/>
                </a:solidFill>
                <a:latin typeface="Tahoma"/>
                <a:ea typeface="Tahoma"/>
                <a:cs typeface="Tahoma"/>
                <a:sym typeface="Tahoma"/>
              </a:defRPr>
            </a:lvl1pPr>
            <a:lvl2pPr marL="38100" marR="0" lvl="1" indent="0" algn="l" rtl="0">
              <a:lnSpc>
                <a:spcPct val="100000"/>
              </a:lnSpc>
              <a:spcBef>
                <a:spcPts val="0"/>
              </a:spcBef>
              <a:buNone/>
              <a:defRPr sz="1200" b="1" i="0" u="none">
                <a:solidFill>
                  <a:schemeClr val="lt1"/>
                </a:solidFill>
                <a:latin typeface="Tahoma"/>
                <a:ea typeface="Tahoma"/>
                <a:cs typeface="Tahoma"/>
                <a:sym typeface="Tahoma"/>
              </a:defRPr>
            </a:lvl2pPr>
            <a:lvl3pPr marL="38100" marR="0" lvl="2" indent="0" algn="l" rtl="0">
              <a:lnSpc>
                <a:spcPct val="100000"/>
              </a:lnSpc>
              <a:spcBef>
                <a:spcPts val="0"/>
              </a:spcBef>
              <a:buNone/>
              <a:defRPr sz="1200" b="1" i="0" u="none">
                <a:solidFill>
                  <a:schemeClr val="lt1"/>
                </a:solidFill>
                <a:latin typeface="Tahoma"/>
                <a:ea typeface="Tahoma"/>
                <a:cs typeface="Tahoma"/>
                <a:sym typeface="Tahoma"/>
              </a:defRPr>
            </a:lvl3pPr>
            <a:lvl4pPr marL="38100" marR="0" lvl="3" indent="0" algn="l" rtl="0">
              <a:lnSpc>
                <a:spcPct val="100000"/>
              </a:lnSpc>
              <a:spcBef>
                <a:spcPts val="0"/>
              </a:spcBef>
              <a:buNone/>
              <a:defRPr sz="1200" b="1" i="0" u="none">
                <a:solidFill>
                  <a:schemeClr val="lt1"/>
                </a:solidFill>
                <a:latin typeface="Tahoma"/>
                <a:ea typeface="Tahoma"/>
                <a:cs typeface="Tahoma"/>
                <a:sym typeface="Tahoma"/>
              </a:defRPr>
            </a:lvl4pPr>
            <a:lvl5pPr marL="38100" marR="0" lvl="4" indent="0" algn="l" rtl="0">
              <a:lnSpc>
                <a:spcPct val="100000"/>
              </a:lnSpc>
              <a:spcBef>
                <a:spcPts val="0"/>
              </a:spcBef>
              <a:buNone/>
              <a:defRPr sz="1200" b="1" i="0" u="none">
                <a:solidFill>
                  <a:schemeClr val="lt1"/>
                </a:solidFill>
                <a:latin typeface="Tahoma"/>
                <a:ea typeface="Tahoma"/>
                <a:cs typeface="Tahoma"/>
                <a:sym typeface="Tahoma"/>
              </a:defRPr>
            </a:lvl5pPr>
            <a:lvl6pPr marL="38100" marR="0" lvl="5" indent="0" algn="l" rtl="0">
              <a:lnSpc>
                <a:spcPct val="100000"/>
              </a:lnSpc>
              <a:spcBef>
                <a:spcPts val="0"/>
              </a:spcBef>
              <a:buNone/>
              <a:defRPr sz="1200" b="1" i="0" u="none">
                <a:solidFill>
                  <a:schemeClr val="lt1"/>
                </a:solidFill>
                <a:latin typeface="Tahoma"/>
                <a:ea typeface="Tahoma"/>
                <a:cs typeface="Tahoma"/>
                <a:sym typeface="Tahoma"/>
              </a:defRPr>
            </a:lvl6pPr>
            <a:lvl7pPr marL="38100" marR="0" lvl="6" indent="0" algn="l" rtl="0">
              <a:lnSpc>
                <a:spcPct val="100000"/>
              </a:lnSpc>
              <a:spcBef>
                <a:spcPts val="0"/>
              </a:spcBef>
              <a:buNone/>
              <a:defRPr sz="1200" b="1" i="0" u="none">
                <a:solidFill>
                  <a:schemeClr val="lt1"/>
                </a:solidFill>
                <a:latin typeface="Tahoma"/>
                <a:ea typeface="Tahoma"/>
                <a:cs typeface="Tahoma"/>
                <a:sym typeface="Tahoma"/>
              </a:defRPr>
            </a:lvl7pPr>
            <a:lvl8pPr marL="38100" marR="0" lvl="7" indent="0" algn="l" rtl="0">
              <a:lnSpc>
                <a:spcPct val="100000"/>
              </a:lnSpc>
              <a:spcBef>
                <a:spcPts val="0"/>
              </a:spcBef>
              <a:buNone/>
              <a:defRPr sz="1200" b="1" i="0" u="none">
                <a:solidFill>
                  <a:schemeClr val="lt1"/>
                </a:solidFill>
                <a:latin typeface="Tahoma"/>
                <a:ea typeface="Tahoma"/>
                <a:cs typeface="Tahoma"/>
                <a:sym typeface="Tahoma"/>
              </a:defRPr>
            </a:lvl8pPr>
            <a:lvl9pPr marL="38100" marR="0" lvl="8" indent="0" algn="l" rtl="0">
              <a:lnSpc>
                <a:spcPct val="100000"/>
              </a:lnSpc>
              <a:spcBef>
                <a:spcPts val="0"/>
              </a:spcBef>
              <a:buNone/>
              <a:defRPr sz="1200" b="1" i="0" u="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learningportal.iiep.unesco.org/en/library/guidelines-in-learning-space-innovation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learninglab-network.com/" TargetMode="External"/><Relationship Id="rId4" Type="http://schemas.openxmlformats.org/officeDocument/2006/relationships/hyperlink" Target="mailto:contact@learninglab-networ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a:solidFill>
                  <a:schemeClr val="lt1"/>
                </a:solidFill>
                <a:latin typeface="Calibri"/>
                <a:ea typeface="Calibri"/>
                <a:cs typeface="Calibri"/>
                <a:sym typeface="Calibri"/>
              </a:rPr>
              <a:t>1/2</a:t>
            </a:r>
            <a:endParaRPr/>
          </a:p>
        </p:txBody>
      </p:sp>
      <p:sp>
        <p:nvSpPr>
          <p:cNvPr id="73" name="Google Shape;73;p1"/>
          <p:cNvSpPr/>
          <p:nvPr/>
        </p:nvSpPr>
        <p:spPr>
          <a:xfrm>
            <a:off x="543858" y="1246201"/>
            <a:ext cx="1786591"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#ApprentissageParProjet</a:t>
            </a:r>
            <a:endParaRPr/>
          </a:p>
        </p:txBody>
      </p:sp>
      <p:sp>
        <p:nvSpPr>
          <p:cNvPr id="74" name="Google Shape;74;p1"/>
          <p:cNvSpPr/>
          <p:nvPr/>
        </p:nvSpPr>
        <p:spPr>
          <a:xfrm>
            <a:off x="522920" y="1596177"/>
            <a:ext cx="104553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#Créativité</a:t>
            </a:r>
            <a:endParaRPr/>
          </a:p>
        </p:txBody>
      </p:sp>
      <p:sp>
        <p:nvSpPr>
          <p:cNvPr id="75" name="Google Shape;75;p1"/>
          <p:cNvSpPr/>
          <p:nvPr/>
        </p:nvSpPr>
        <p:spPr>
          <a:xfrm>
            <a:off x="2406650" y="1246201"/>
            <a:ext cx="1224914"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#Collaboration </a:t>
            </a:r>
            <a:endParaRPr/>
          </a:p>
        </p:txBody>
      </p:sp>
      <p:sp>
        <p:nvSpPr>
          <p:cNvPr id="76" name="Google Shape;76;p1"/>
          <p:cNvSpPr/>
          <p:nvPr/>
        </p:nvSpPr>
        <p:spPr>
          <a:xfrm>
            <a:off x="1636556" y="1596177"/>
            <a:ext cx="1132913"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#Présentation</a:t>
            </a:r>
            <a:endParaRPr/>
          </a:p>
        </p:txBody>
      </p:sp>
      <p:grpSp>
        <p:nvGrpSpPr>
          <p:cNvPr id="77" name="Google Shape;77;p1"/>
          <p:cNvGrpSpPr/>
          <p:nvPr/>
        </p:nvGrpSpPr>
        <p:grpSpPr>
          <a:xfrm>
            <a:off x="4443397" y="577872"/>
            <a:ext cx="2569206" cy="223902"/>
            <a:chOff x="4367196" y="512585"/>
            <a:chExt cx="2569206" cy="223902"/>
          </a:xfrm>
        </p:grpSpPr>
        <p:sp>
          <p:nvSpPr>
            <p:cNvPr id="78" name="Google Shape;78;p1"/>
            <p:cNvSpPr/>
            <p:nvPr/>
          </p:nvSpPr>
          <p:spPr>
            <a:xfrm>
              <a:off x="4367196" y="512585"/>
              <a:ext cx="2569206"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Durée</a:t>
              </a:r>
              <a:endParaRPr/>
            </a:p>
          </p:txBody>
        </p:sp>
        <p:sp>
          <p:nvSpPr>
            <p:cNvPr id="79" name="Google Shape;79;p1"/>
            <p:cNvSpPr/>
            <p:nvPr/>
          </p:nvSpPr>
          <p:spPr>
            <a:xfrm>
              <a:off x="4924425" y="531741"/>
              <a:ext cx="1978024"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Min 180 (en mn)</a:t>
              </a:r>
              <a:endParaRPr/>
            </a:p>
          </p:txBody>
        </p:sp>
      </p:grpSp>
      <p:grpSp>
        <p:nvGrpSpPr>
          <p:cNvPr id="80" name="Google Shape;80;p1"/>
          <p:cNvGrpSpPr/>
          <p:nvPr/>
        </p:nvGrpSpPr>
        <p:grpSpPr>
          <a:xfrm>
            <a:off x="4440000" y="855598"/>
            <a:ext cx="2572603" cy="223902"/>
            <a:chOff x="4367196" y="512585"/>
            <a:chExt cx="2572603" cy="223902"/>
          </a:xfrm>
        </p:grpSpPr>
        <p:sp>
          <p:nvSpPr>
            <p:cNvPr id="81" name="Google Shape;81;p1"/>
            <p:cNvSpPr/>
            <p:nvPr/>
          </p:nvSpPr>
          <p:spPr>
            <a:xfrm>
              <a:off x="4367196" y="512585"/>
              <a:ext cx="2572603"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Participants</a:t>
              </a:r>
              <a:endParaRPr/>
            </a:p>
          </p:txBody>
        </p:sp>
        <p:sp>
          <p:nvSpPr>
            <p:cNvPr id="82" name="Google Shape;82;p1"/>
            <p:cNvSpPr/>
            <p:nvPr/>
          </p:nvSpPr>
          <p:spPr>
            <a:xfrm>
              <a:off x="5249398" y="532339"/>
              <a:ext cx="1656448"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35 – 70</a:t>
              </a:r>
              <a:endParaRPr/>
            </a:p>
          </p:txBody>
        </p:sp>
      </p:grpSp>
      <p:grpSp>
        <p:nvGrpSpPr>
          <p:cNvPr id="83" name="Google Shape;83;p1"/>
          <p:cNvGrpSpPr/>
          <p:nvPr/>
        </p:nvGrpSpPr>
        <p:grpSpPr>
          <a:xfrm>
            <a:off x="543859" y="2105339"/>
            <a:ext cx="6468745" cy="1481158"/>
            <a:chOff x="543859" y="2105339"/>
            <a:chExt cx="6468745" cy="1481158"/>
          </a:xfrm>
        </p:grpSpPr>
        <p:sp>
          <p:nvSpPr>
            <p:cNvPr id="84" name="Google Shape;84;p1"/>
            <p:cNvSpPr/>
            <p:nvPr/>
          </p:nvSpPr>
          <p:spPr>
            <a:xfrm>
              <a:off x="551856" y="2303797"/>
              <a:ext cx="6460748" cy="1282700"/>
            </a:xfrm>
            <a:prstGeom prst="roundRect">
              <a:avLst>
                <a:gd name="adj" fmla="val 4824"/>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Le gouvernail implique les apprenants dans une démarche structurée en 7 étapes d’apprentissage par projet. Les apprenants passent ainsi par des phases d’imagination, d’exploration, de planification, de questionnement et de remaniement pour apprendre et développer un projet engageant en lien avec les apprentissages visés.</a:t>
              </a:r>
              <a:endParaRPr/>
            </a:p>
          </p:txBody>
        </p:sp>
        <p:sp>
          <p:nvSpPr>
            <p:cNvPr id="85" name="Google Shape;85;p1"/>
            <p:cNvSpPr/>
            <p:nvPr/>
          </p:nvSpPr>
          <p:spPr>
            <a:xfrm>
              <a:off x="543859" y="2105339"/>
              <a:ext cx="864193"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solidFill>
                <a:srgbClr val="F06657"/>
              </a:solidFill>
              <a:prstDash val="solid"/>
              <a:round/>
              <a:headEnd type="none" w="sm" len="sm"/>
              <a:tailEnd type="none" w="sm" len="sm"/>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Description</a:t>
              </a:r>
              <a:endParaRPr sz="1200">
                <a:solidFill>
                  <a:schemeClr val="dk1"/>
                </a:solidFill>
                <a:latin typeface="Calibri"/>
                <a:ea typeface="Calibri"/>
                <a:cs typeface="Calibri"/>
                <a:sym typeface="Calibri"/>
              </a:endParaRPr>
            </a:p>
          </p:txBody>
        </p:sp>
      </p:grpSp>
      <p:grpSp>
        <p:nvGrpSpPr>
          <p:cNvPr id="86" name="Google Shape;86;p1"/>
          <p:cNvGrpSpPr/>
          <p:nvPr/>
        </p:nvGrpSpPr>
        <p:grpSpPr>
          <a:xfrm>
            <a:off x="4456569" y="1247745"/>
            <a:ext cx="2556034" cy="901362"/>
            <a:chOff x="4456569" y="1247745"/>
            <a:chExt cx="2556034" cy="901362"/>
          </a:xfrm>
        </p:grpSpPr>
        <p:sp>
          <p:nvSpPr>
            <p:cNvPr id="87" name="Google Shape;87;p1"/>
            <p:cNvSpPr/>
            <p:nvPr/>
          </p:nvSpPr>
          <p:spPr>
            <a:xfrm>
              <a:off x="4465238" y="1438705"/>
              <a:ext cx="2547365" cy="710402"/>
            </a:xfrm>
            <a:prstGeom prst="roundRect">
              <a:avLst>
                <a:gd name="adj" fmla="val 9663"/>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p:txBody>
        </p:sp>
        <p:sp>
          <p:nvSpPr>
            <p:cNvPr id="88" name="Google Shape;88;p1"/>
            <p:cNvSpPr/>
            <p:nvPr/>
          </p:nvSpPr>
          <p:spPr>
            <a:xfrm>
              <a:off x="4456569" y="1247745"/>
              <a:ext cx="122491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Équipements clés</a:t>
              </a:r>
              <a:endParaRPr sz="1200">
                <a:solidFill>
                  <a:schemeClr val="dk1"/>
                </a:solidFill>
                <a:latin typeface="Calibri"/>
                <a:ea typeface="Calibri"/>
                <a:cs typeface="Calibri"/>
                <a:sym typeface="Calibri"/>
              </a:endParaRPr>
            </a:p>
          </p:txBody>
        </p:sp>
      </p:grpSp>
      <p:grpSp>
        <p:nvGrpSpPr>
          <p:cNvPr id="89" name="Google Shape;89;p1"/>
          <p:cNvGrpSpPr/>
          <p:nvPr/>
        </p:nvGrpSpPr>
        <p:grpSpPr>
          <a:xfrm>
            <a:off x="3917613" y="3654671"/>
            <a:ext cx="3094990" cy="3308524"/>
            <a:chOff x="3917613" y="3654671"/>
            <a:chExt cx="3094990" cy="3308524"/>
          </a:xfrm>
        </p:grpSpPr>
        <p:sp>
          <p:nvSpPr>
            <p:cNvPr id="90" name="Google Shape;90;p1"/>
            <p:cNvSpPr/>
            <p:nvPr/>
          </p:nvSpPr>
          <p:spPr>
            <a:xfrm>
              <a:off x="3923558" y="3844270"/>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None/>
              </a:pPr>
              <a:r>
                <a:rPr lang="fr-FR" sz="1200">
                  <a:solidFill>
                    <a:schemeClr val="dk1"/>
                  </a:solidFill>
                  <a:latin typeface="Calibri"/>
                  <a:ea typeface="Calibri"/>
                  <a:cs typeface="Calibri"/>
                  <a:sym typeface="Calibri"/>
                </a:rPr>
                <a:t>Si une grande salle de classe avec du mobilier léger peut être facilement réorganisée pour la plupart des tâches, l’apprentissage par projets nécessite aussi des ressources et des espaces extérieurs. </a:t>
              </a:r>
              <a:endParaRPr/>
            </a:p>
          </p:txBody>
        </p:sp>
        <p:sp>
          <p:nvSpPr>
            <p:cNvPr id="91" name="Google Shape;91;p1"/>
            <p:cNvSpPr/>
            <p:nvPr/>
          </p:nvSpPr>
          <p:spPr>
            <a:xfrm>
              <a:off x="3917613" y="3654671"/>
              <a:ext cx="1689437"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Configuration de l’espace</a:t>
              </a:r>
              <a:endParaRPr sz="1200">
                <a:solidFill>
                  <a:schemeClr val="dk1"/>
                </a:solidFill>
                <a:latin typeface="Calibri"/>
                <a:ea typeface="Calibri"/>
                <a:cs typeface="Calibri"/>
                <a:sym typeface="Calibri"/>
              </a:endParaRPr>
            </a:p>
          </p:txBody>
        </p:sp>
      </p:grpSp>
      <p:grpSp>
        <p:nvGrpSpPr>
          <p:cNvPr id="92" name="Google Shape;92;p1"/>
          <p:cNvGrpSpPr/>
          <p:nvPr/>
        </p:nvGrpSpPr>
        <p:grpSpPr>
          <a:xfrm>
            <a:off x="551854" y="3667100"/>
            <a:ext cx="3089047" cy="3296094"/>
            <a:chOff x="551854" y="3667100"/>
            <a:chExt cx="3089047" cy="3296094"/>
          </a:xfrm>
        </p:grpSpPr>
        <p:sp>
          <p:nvSpPr>
            <p:cNvPr id="93" name="Google Shape;93;p1"/>
            <p:cNvSpPr/>
            <p:nvPr/>
          </p:nvSpPr>
          <p:spPr>
            <a:xfrm>
              <a:off x="551856" y="3844269"/>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None/>
              </a:pPr>
              <a:r>
                <a:rPr lang="fr-FR" sz="1100" b="1">
                  <a:solidFill>
                    <a:schemeClr val="dk1"/>
                  </a:solidFill>
                  <a:latin typeface="Calibri"/>
                  <a:ea typeface="Calibri"/>
                  <a:cs typeface="Calibri"/>
                  <a:sym typeface="Calibri"/>
                </a:rPr>
                <a:t>Créer</a:t>
              </a:r>
              <a:r>
                <a:rPr lang="fr-FR" sz="1100">
                  <a:solidFill>
                    <a:schemeClr val="dk1"/>
                  </a:solidFill>
                  <a:latin typeface="Calibri"/>
                  <a:ea typeface="Calibri"/>
                  <a:cs typeface="Calibri"/>
                  <a:sym typeface="Calibri"/>
                </a:rPr>
                <a:t> un produit final qui sera partagé dans</a:t>
              </a:r>
              <a:endParaRPr/>
            </a:p>
            <a:p>
              <a:pPr marL="12700" marR="5080" lvl="0" indent="0" algn="l" rtl="0">
                <a:lnSpc>
                  <a:spcPct val="100000"/>
                </a:lnSpc>
                <a:spcBef>
                  <a:spcPts val="100"/>
                </a:spcBef>
                <a:spcAft>
                  <a:spcPts val="0"/>
                </a:spcAft>
                <a:buNone/>
              </a:pPr>
              <a:r>
                <a:rPr lang="fr-FR" sz="1100">
                  <a:solidFill>
                    <a:schemeClr val="dk1"/>
                  </a:solidFill>
                  <a:latin typeface="Calibri"/>
                  <a:ea typeface="Calibri"/>
                  <a:cs typeface="Calibri"/>
                  <a:sym typeface="Calibri"/>
                </a:rPr>
                <a:t>le but d’apprendre</a:t>
              </a:r>
              <a:endParaRPr/>
            </a:p>
            <a:p>
              <a:pPr marL="12700" marR="5080" lvl="0" indent="0" algn="l" rtl="0">
                <a:lnSpc>
                  <a:spcPct val="100000"/>
                </a:lnSpc>
                <a:spcBef>
                  <a:spcPts val="100"/>
                </a:spcBef>
                <a:spcAft>
                  <a:spcPts val="0"/>
                </a:spcAft>
                <a:buNone/>
              </a:pPr>
              <a:endParaRPr sz="1100" b="1">
                <a:solidFill>
                  <a:schemeClr val="dk1"/>
                </a:solidFill>
                <a:latin typeface="Calibri"/>
                <a:ea typeface="Calibri"/>
                <a:cs typeface="Calibri"/>
                <a:sym typeface="Calibri"/>
              </a:endParaRPr>
            </a:p>
            <a:p>
              <a:pPr marL="12700" marR="5080" lvl="0" indent="0" algn="l" rtl="0">
                <a:lnSpc>
                  <a:spcPct val="100000"/>
                </a:lnSpc>
                <a:spcBef>
                  <a:spcPts val="100"/>
                </a:spcBef>
                <a:spcAft>
                  <a:spcPts val="0"/>
                </a:spcAft>
                <a:buNone/>
              </a:pPr>
              <a:r>
                <a:rPr lang="fr-FR" sz="1100" b="1">
                  <a:solidFill>
                    <a:schemeClr val="dk1"/>
                  </a:solidFill>
                  <a:latin typeface="Calibri"/>
                  <a:ea typeface="Calibri"/>
                  <a:cs typeface="Calibri"/>
                  <a:sym typeface="Calibri"/>
                </a:rPr>
                <a:t>Travailler en équipe</a:t>
              </a:r>
              <a:endParaRPr/>
            </a:p>
          </p:txBody>
        </p:sp>
        <p:sp>
          <p:nvSpPr>
            <p:cNvPr id="94" name="Google Shape;94;p1"/>
            <p:cNvSpPr/>
            <p:nvPr/>
          </p:nvSpPr>
          <p:spPr>
            <a:xfrm>
              <a:off x="551854" y="3667100"/>
              <a:ext cx="722699"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Objectifs </a:t>
              </a:r>
              <a:endParaRPr sz="1200">
                <a:solidFill>
                  <a:schemeClr val="dk1"/>
                </a:solidFill>
                <a:latin typeface="Calibri"/>
                <a:ea typeface="Calibri"/>
                <a:cs typeface="Calibri"/>
                <a:sym typeface="Calibri"/>
              </a:endParaRPr>
            </a:p>
          </p:txBody>
        </p:sp>
      </p:grpSp>
      <p:grpSp>
        <p:nvGrpSpPr>
          <p:cNvPr id="95" name="Google Shape;95;p1"/>
          <p:cNvGrpSpPr/>
          <p:nvPr/>
        </p:nvGrpSpPr>
        <p:grpSpPr>
          <a:xfrm>
            <a:off x="551857" y="7024522"/>
            <a:ext cx="3913382" cy="2825423"/>
            <a:chOff x="551856" y="7024522"/>
            <a:chExt cx="3958685" cy="2825423"/>
          </a:xfrm>
        </p:grpSpPr>
        <p:sp>
          <p:nvSpPr>
            <p:cNvPr id="96" name="Google Shape;96;p1"/>
            <p:cNvSpPr/>
            <p:nvPr/>
          </p:nvSpPr>
          <p:spPr>
            <a:xfrm>
              <a:off x="551857" y="7024522"/>
              <a:ext cx="78799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Illustration</a:t>
              </a:r>
              <a:endParaRPr sz="1200">
                <a:solidFill>
                  <a:schemeClr val="dk1"/>
                </a:solidFill>
                <a:latin typeface="Calibri"/>
                <a:ea typeface="Calibri"/>
                <a:cs typeface="Calibri"/>
                <a:sym typeface="Calibri"/>
              </a:endParaRPr>
            </a:p>
          </p:txBody>
        </p:sp>
        <p:sp>
          <p:nvSpPr>
            <p:cNvPr id="97" name="Google Shape;97;p1"/>
            <p:cNvSpPr/>
            <p:nvPr/>
          </p:nvSpPr>
          <p:spPr>
            <a:xfrm>
              <a:off x="551856" y="7213649"/>
              <a:ext cx="3958685" cy="2636296"/>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p:txBody>
        </p:sp>
      </p:grpSp>
      <p:sp>
        <p:nvSpPr>
          <p:cNvPr id="98" name="Google Shape;98;p1"/>
          <p:cNvSpPr txBox="1">
            <a:spLocks noGrp="1"/>
          </p:cNvSpPr>
          <p:nvPr>
            <p:ph type="title"/>
          </p:nvPr>
        </p:nvSpPr>
        <p:spPr>
          <a:xfrm>
            <a:off x="523237" y="469900"/>
            <a:ext cx="371221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fr-FR" sz="3600" u="sng">
                <a:latin typeface="Calibri"/>
                <a:ea typeface="Calibri"/>
                <a:cs typeface="Calibri"/>
                <a:sym typeface="Calibri"/>
              </a:rPr>
              <a:t>Le gouvernail</a:t>
            </a:r>
            <a:endParaRPr/>
          </a:p>
        </p:txBody>
      </p:sp>
      <p:pic>
        <p:nvPicPr>
          <p:cNvPr id="99" name="Google Shape;99;p1"/>
          <p:cNvPicPr preferRelativeResize="0"/>
          <p:nvPr/>
        </p:nvPicPr>
        <p:blipFill rotWithShape="1">
          <a:blip r:embed="rId3">
            <a:alphaModFix/>
          </a:blip>
          <a:srcRect/>
          <a:stretch/>
        </p:blipFill>
        <p:spPr>
          <a:xfrm>
            <a:off x="917083" y="7251700"/>
            <a:ext cx="3174895" cy="2148015"/>
          </a:xfrm>
          <a:prstGeom prst="rect">
            <a:avLst/>
          </a:prstGeom>
          <a:noFill/>
          <a:ln>
            <a:noFill/>
          </a:ln>
        </p:spPr>
      </p:pic>
      <p:sp>
        <p:nvSpPr>
          <p:cNvPr id="100" name="Google Shape;100;p1"/>
          <p:cNvSpPr txBox="1"/>
          <p:nvPr/>
        </p:nvSpPr>
        <p:spPr>
          <a:xfrm>
            <a:off x="716393" y="9411613"/>
            <a:ext cx="3576277"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a:solidFill>
                  <a:schemeClr val="dk1"/>
                </a:solidFill>
                <a:latin typeface="Calibri"/>
                <a:ea typeface="Calibri"/>
                <a:cs typeface="Calibri"/>
                <a:sym typeface="Calibri"/>
              </a:rPr>
              <a:t>Source : Novigado project (2021). Guidelines in Learning Space Innovations, June 2021. </a:t>
            </a:r>
            <a:endParaRPr/>
          </a:p>
        </p:txBody>
      </p:sp>
      <p:grpSp>
        <p:nvGrpSpPr>
          <p:cNvPr id="101" name="Google Shape;101;p1"/>
          <p:cNvGrpSpPr/>
          <p:nvPr/>
        </p:nvGrpSpPr>
        <p:grpSpPr>
          <a:xfrm>
            <a:off x="4586498" y="5113660"/>
            <a:ext cx="1858752" cy="1627466"/>
            <a:chOff x="-43" y="-87541"/>
            <a:chExt cx="1858752" cy="1628608"/>
          </a:xfrm>
        </p:grpSpPr>
        <p:grpSp>
          <p:nvGrpSpPr>
            <p:cNvPr id="102" name="Google Shape;102;p1"/>
            <p:cNvGrpSpPr/>
            <p:nvPr/>
          </p:nvGrpSpPr>
          <p:grpSpPr>
            <a:xfrm>
              <a:off x="-43" y="-87541"/>
              <a:ext cx="1858752" cy="1392517"/>
              <a:chOff x="-43" y="-87567"/>
              <a:chExt cx="1859310" cy="1392934"/>
            </a:xfrm>
          </p:grpSpPr>
          <p:grpSp>
            <p:nvGrpSpPr>
              <p:cNvPr id="103" name="Google Shape;103;p1"/>
              <p:cNvGrpSpPr/>
              <p:nvPr/>
            </p:nvGrpSpPr>
            <p:grpSpPr>
              <a:xfrm>
                <a:off x="-43" y="77158"/>
                <a:ext cx="1752702" cy="1228209"/>
                <a:chOff x="-269711" y="-19"/>
                <a:chExt cx="1752877" cy="1228332"/>
              </a:xfrm>
            </p:grpSpPr>
            <p:grpSp>
              <p:nvGrpSpPr>
                <p:cNvPr id="104" name="Google Shape;104;p1"/>
                <p:cNvGrpSpPr/>
                <p:nvPr/>
              </p:nvGrpSpPr>
              <p:grpSpPr>
                <a:xfrm rot="10800000">
                  <a:off x="-269711" y="-19"/>
                  <a:ext cx="421061" cy="423574"/>
                  <a:chOff x="376714" y="97174"/>
                  <a:chExt cx="421483" cy="423702"/>
                </a:xfrm>
              </p:grpSpPr>
              <p:grpSp>
                <p:nvGrpSpPr>
                  <p:cNvPr id="105" name="Google Shape;105;p1"/>
                  <p:cNvGrpSpPr/>
                  <p:nvPr/>
                </p:nvGrpSpPr>
                <p:grpSpPr>
                  <a:xfrm rot="5400000">
                    <a:off x="496161" y="99012"/>
                    <a:ext cx="303874" cy="300196"/>
                    <a:chOff x="12" y="-280653"/>
                    <a:chExt cx="304178" cy="300196"/>
                  </a:xfrm>
                </p:grpSpPr>
                <p:sp>
                  <p:nvSpPr>
                    <p:cNvPr id="106" name="Google Shape;106;p1"/>
                    <p:cNvSpPr/>
                    <p:nvPr/>
                  </p:nvSpPr>
                  <p:spPr>
                    <a:xfrm rot="8135327">
                      <a:off x="30364" y="-181643"/>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07" name="Google Shape;107;p1"/>
                    <p:cNvSpPr/>
                    <p:nvPr/>
                  </p:nvSpPr>
                  <p:spPr>
                    <a:xfrm>
                      <a:off x="12" y="-19429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08" name="Google Shape;108;p1"/>
                    <p:cNvSpPr/>
                    <p:nvPr/>
                  </p:nvSpPr>
                  <p:spPr>
                    <a:xfrm>
                      <a:off x="88900" y="-280653"/>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09" name="Google Shape;109;p1"/>
                  <p:cNvGrpSpPr/>
                  <p:nvPr/>
                </p:nvGrpSpPr>
                <p:grpSpPr>
                  <a:xfrm rot="-5400000">
                    <a:off x="374711" y="218696"/>
                    <a:ext cx="304182" cy="300175"/>
                    <a:chOff x="-3" y="280658"/>
                    <a:chExt cx="304182" cy="300175"/>
                  </a:xfrm>
                </p:grpSpPr>
                <p:sp>
                  <p:nvSpPr>
                    <p:cNvPr id="110" name="Google Shape;110;p1"/>
                    <p:cNvSpPr/>
                    <p:nvPr/>
                  </p:nvSpPr>
                  <p:spPr>
                    <a:xfrm rot="8135327">
                      <a:off x="30353" y="379647"/>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1" name="Google Shape;111;p1"/>
                    <p:cNvSpPr/>
                    <p:nvPr/>
                  </p:nvSpPr>
                  <p:spPr>
                    <a:xfrm>
                      <a:off x="-3" y="36700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2" name="Google Shape;112;p1"/>
                    <p:cNvSpPr/>
                    <p:nvPr/>
                  </p:nvSpPr>
                  <p:spPr>
                    <a:xfrm>
                      <a:off x="88900" y="28065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13" name="Google Shape;113;p1"/>
                <p:cNvGrpSpPr/>
                <p:nvPr/>
              </p:nvGrpSpPr>
              <p:grpSpPr>
                <a:xfrm flipH="1">
                  <a:off x="-269709" y="804748"/>
                  <a:ext cx="421077" cy="423565"/>
                  <a:chOff x="376698" y="97171"/>
                  <a:chExt cx="421499" cy="423692"/>
                </a:xfrm>
              </p:grpSpPr>
              <p:grpSp>
                <p:nvGrpSpPr>
                  <p:cNvPr id="114" name="Google Shape;114;p1"/>
                  <p:cNvGrpSpPr/>
                  <p:nvPr/>
                </p:nvGrpSpPr>
                <p:grpSpPr>
                  <a:xfrm rot="5400000">
                    <a:off x="496157" y="99021"/>
                    <a:ext cx="303890" cy="300188"/>
                    <a:chOff x="5" y="-280654"/>
                    <a:chExt cx="304194" cy="300188"/>
                  </a:xfrm>
                </p:grpSpPr>
                <p:sp>
                  <p:nvSpPr>
                    <p:cNvPr id="115" name="Google Shape;115;p1"/>
                    <p:cNvSpPr/>
                    <p:nvPr/>
                  </p:nvSpPr>
                  <p:spPr>
                    <a:xfrm rot="8135327">
                      <a:off x="30373" y="-181652"/>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6" name="Google Shape;116;p1"/>
                    <p:cNvSpPr/>
                    <p:nvPr/>
                  </p:nvSpPr>
                  <p:spPr>
                    <a:xfrm>
                      <a:off x="5" y="-194294"/>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17" name="Google Shape;117;p1"/>
                    <p:cNvSpPr/>
                    <p:nvPr/>
                  </p:nvSpPr>
                  <p:spPr>
                    <a:xfrm>
                      <a:off x="88900" y="-280654"/>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18" name="Google Shape;118;p1"/>
                  <p:cNvGrpSpPr/>
                  <p:nvPr/>
                </p:nvGrpSpPr>
                <p:grpSpPr>
                  <a:xfrm rot="-5400000">
                    <a:off x="376429" y="214398"/>
                    <a:ext cx="306734" cy="306195"/>
                    <a:chOff x="-3" y="280653"/>
                    <a:chExt cx="306734" cy="306195"/>
                  </a:xfrm>
                </p:grpSpPr>
                <p:sp>
                  <p:nvSpPr>
                    <p:cNvPr id="119" name="Google Shape;119;p1"/>
                    <p:cNvSpPr/>
                    <p:nvPr/>
                  </p:nvSpPr>
                  <p:spPr>
                    <a:xfrm rot="8135327">
                      <a:off x="32905" y="385662"/>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0" name="Google Shape;120;p1"/>
                    <p:cNvSpPr/>
                    <p:nvPr/>
                  </p:nvSpPr>
                  <p:spPr>
                    <a:xfrm>
                      <a:off x="-3" y="367013"/>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1" name="Google Shape;121;p1"/>
                    <p:cNvSpPr/>
                    <p:nvPr/>
                  </p:nvSpPr>
                  <p:spPr>
                    <a:xfrm>
                      <a:off x="88903" y="280653"/>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22" name="Google Shape;122;p1"/>
                <p:cNvGrpSpPr/>
                <p:nvPr/>
              </p:nvGrpSpPr>
              <p:grpSpPr>
                <a:xfrm>
                  <a:off x="1062099" y="800418"/>
                  <a:ext cx="421067" cy="423571"/>
                  <a:chOff x="96037" y="97155"/>
                  <a:chExt cx="421489" cy="423698"/>
                </a:xfrm>
              </p:grpSpPr>
              <p:grpSp>
                <p:nvGrpSpPr>
                  <p:cNvPr id="123" name="Google Shape;123;p1"/>
                  <p:cNvGrpSpPr/>
                  <p:nvPr/>
                </p:nvGrpSpPr>
                <p:grpSpPr>
                  <a:xfrm rot="5400000">
                    <a:off x="215490" y="99005"/>
                    <a:ext cx="303886" cy="300185"/>
                    <a:chOff x="0" y="0"/>
                    <a:chExt cx="304190" cy="300185"/>
                  </a:xfrm>
                </p:grpSpPr>
                <p:sp>
                  <p:nvSpPr>
                    <p:cNvPr id="124" name="Google Shape;124;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5" name="Google Shape;125;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6" name="Google Shape;126;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27" name="Google Shape;127;p1"/>
                  <p:cNvGrpSpPr/>
                  <p:nvPr/>
                </p:nvGrpSpPr>
                <p:grpSpPr>
                  <a:xfrm rot="-5400000">
                    <a:off x="94035" y="218665"/>
                    <a:ext cx="304190" cy="300185"/>
                    <a:chOff x="0" y="0"/>
                    <a:chExt cx="304190" cy="300185"/>
                  </a:xfrm>
                </p:grpSpPr>
                <p:sp>
                  <p:nvSpPr>
                    <p:cNvPr id="128" name="Google Shape;128;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29" name="Google Shape;129;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0" name="Google Shape;130;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grpSp>
            <p:nvGrpSpPr>
              <p:cNvPr id="131" name="Google Shape;131;p1"/>
              <p:cNvGrpSpPr/>
              <p:nvPr/>
            </p:nvGrpSpPr>
            <p:grpSpPr>
              <a:xfrm rot="2690520">
                <a:off x="676535" y="6"/>
                <a:ext cx="422475" cy="421948"/>
                <a:chOff x="0" y="0"/>
                <a:chExt cx="422448" cy="421921"/>
              </a:xfrm>
            </p:grpSpPr>
            <p:grpSp>
              <p:nvGrpSpPr>
                <p:cNvPr id="132" name="Google Shape;132;p1"/>
                <p:cNvGrpSpPr/>
                <p:nvPr/>
              </p:nvGrpSpPr>
              <p:grpSpPr>
                <a:xfrm>
                  <a:off x="0" y="0"/>
                  <a:ext cx="304190" cy="300185"/>
                  <a:chOff x="0" y="0"/>
                  <a:chExt cx="304190" cy="300185"/>
                </a:xfrm>
              </p:grpSpPr>
              <p:sp>
                <p:nvSpPr>
                  <p:cNvPr id="133" name="Google Shape;133;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4" name="Google Shape;134;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5" name="Google Shape;135;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36" name="Google Shape;136;p1"/>
                <p:cNvGrpSpPr/>
                <p:nvPr/>
              </p:nvGrpSpPr>
              <p:grpSpPr>
                <a:xfrm rot="10800000">
                  <a:off x="118261" y="121737"/>
                  <a:ext cx="304187" cy="300184"/>
                  <a:chOff x="3" y="1"/>
                  <a:chExt cx="304187" cy="300184"/>
                </a:xfrm>
              </p:grpSpPr>
              <p:sp>
                <p:nvSpPr>
                  <p:cNvPr id="137" name="Google Shape;137;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8" name="Google Shape;138;p1"/>
                  <p:cNvSpPr/>
                  <p:nvPr/>
                </p:nvSpPr>
                <p:spPr>
                  <a:xfrm>
                    <a:off x="3" y="8636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39" name="Google Shape;139;p1"/>
                  <p:cNvSpPr/>
                  <p:nvPr/>
                </p:nvSpPr>
                <p:spPr>
                  <a:xfrm>
                    <a:off x="88901" y="1"/>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40" name="Google Shape;140;p1"/>
              <p:cNvGrpSpPr/>
              <p:nvPr/>
            </p:nvGrpSpPr>
            <p:grpSpPr>
              <a:xfrm rot="8041170">
                <a:off x="308152" y="489985"/>
                <a:ext cx="422449" cy="421920"/>
                <a:chOff x="0" y="0"/>
                <a:chExt cx="422451" cy="421922"/>
              </a:xfrm>
            </p:grpSpPr>
            <p:grpSp>
              <p:nvGrpSpPr>
                <p:cNvPr id="141" name="Google Shape;141;p1"/>
                <p:cNvGrpSpPr/>
                <p:nvPr/>
              </p:nvGrpSpPr>
              <p:grpSpPr>
                <a:xfrm>
                  <a:off x="0" y="0"/>
                  <a:ext cx="304190" cy="300185"/>
                  <a:chOff x="0" y="0"/>
                  <a:chExt cx="304190" cy="300185"/>
                </a:xfrm>
              </p:grpSpPr>
              <p:sp>
                <p:nvSpPr>
                  <p:cNvPr id="142" name="Google Shape;142;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3" name="Google Shape;143;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4" name="Google Shape;144;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45" name="Google Shape;145;p1"/>
                <p:cNvGrpSpPr/>
                <p:nvPr/>
              </p:nvGrpSpPr>
              <p:grpSpPr>
                <a:xfrm rot="10800000">
                  <a:off x="118261" y="121737"/>
                  <a:ext cx="304190" cy="300185"/>
                  <a:chOff x="0" y="0"/>
                  <a:chExt cx="304190" cy="300185"/>
                </a:xfrm>
              </p:grpSpPr>
              <p:sp>
                <p:nvSpPr>
                  <p:cNvPr id="146" name="Google Shape;146;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7" name="Google Shape;147;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48" name="Google Shape;148;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nvGrpSpPr>
              <p:cNvPr id="149" name="Google Shape;149;p1"/>
              <p:cNvGrpSpPr/>
              <p:nvPr/>
            </p:nvGrpSpPr>
            <p:grpSpPr>
              <a:xfrm>
                <a:off x="1437669" y="98296"/>
                <a:ext cx="421598" cy="421621"/>
                <a:chOff x="0" y="0"/>
                <a:chExt cx="421598" cy="421621"/>
              </a:xfrm>
            </p:grpSpPr>
            <p:sp>
              <p:nvSpPr>
                <p:cNvPr id="150" name="Google Shape;150;p1"/>
                <p:cNvSpPr/>
                <p:nvPr/>
              </p:nvSpPr>
              <p:spPr>
                <a:xfrm rot="-2735383" flipH="1">
                  <a:off x="124311" y="198205"/>
                  <a:ext cx="267937"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51" name="Google Shape;151;p1"/>
                <p:cNvSpPr/>
                <p:nvPr/>
              </p:nvSpPr>
              <p:spPr>
                <a:xfrm rot="5400000" flipH="1">
                  <a:off x="259030" y="343621"/>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52" name="Google Shape;152;p1"/>
                <p:cNvSpPr/>
                <p:nvPr/>
              </p:nvSpPr>
              <p:spPr>
                <a:xfrm rot="5400000" flipH="1">
                  <a:off x="343598" y="259052"/>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53" name="Google Shape;153;p1"/>
                <p:cNvSpPr/>
                <p:nvPr/>
              </p:nvSpPr>
              <p:spPr>
                <a:xfrm rot="8064673" flipH="1">
                  <a:off x="28971" y="102928"/>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54" name="Google Shape;154;p1"/>
                <p:cNvSpPr/>
                <p:nvPr/>
              </p:nvSpPr>
              <p:spPr>
                <a:xfrm rot="-5400000" flipH="1">
                  <a:off x="84568"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55" name="Google Shape;155;p1"/>
                <p:cNvSpPr/>
                <p:nvPr/>
              </p:nvSpPr>
              <p:spPr>
                <a:xfrm rot="-5400000" flipH="1">
                  <a:off x="0" y="89854"/>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56" name="Google Shape;156;p1"/>
              <p:cNvGrpSpPr/>
              <p:nvPr/>
            </p:nvGrpSpPr>
            <p:grpSpPr>
              <a:xfrm rot="8041170">
                <a:off x="974132" y="500556"/>
                <a:ext cx="422449" cy="421920"/>
                <a:chOff x="0" y="0"/>
                <a:chExt cx="422451" cy="421922"/>
              </a:xfrm>
            </p:grpSpPr>
            <p:grpSp>
              <p:nvGrpSpPr>
                <p:cNvPr id="157" name="Google Shape;157;p1"/>
                <p:cNvGrpSpPr/>
                <p:nvPr/>
              </p:nvGrpSpPr>
              <p:grpSpPr>
                <a:xfrm>
                  <a:off x="0" y="0"/>
                  <a:ext cx="304190" cy="300185"/>
                  <a:chOff x="0" y="0"/>
                  <a:chExt cx="304190" cy="300185"/>
                </a:xfrm>
              </p:grpSpPr>
              <p:sp>
                <p:nvSpPr>
                  <p:cNvPr id="158" name="Google Shape;158;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59" name="Google Shape;159;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0" name="Google Shape;160;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61" name="Google Shape;161;p1"/>
                <p:cNvGrpSpPr/>
                <p:nvPr/>
              </p:nvGrpSpPr>
              <p:grpSpPr>
                <a:xfrm rot="10800000">
                  <a:off x="118261" y="121737"/>
                  <a:ext cx="304190" cy="300185"/>
                  <a:chOff x="0" y="0"/>
                  <a:chExt cx="304190" cy="300185"/>
                </a:xfrm>
              </p:grpSpPr>
              <p:sp>
                <p:nvSpPr>
                  <p:cNvPr id="162" name="Google Shape;162;p1"/>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3" name="Google Shape;163;p1"/>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4" name="Google Shape;164;p1"/>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grpSp>
        <p:sp>
          <p:nvSpPr>
            <p:cNvPr id="165" name="Google Shape;165;p1"/>
            <p:cNvSpPr/>
            <p:nvPr/>
          </p:nvSpPr>
          <p:spPr>
            <a:xfrm>
              <a:off x="606392" y="1498467"/>
              <a:ext cx="574800" cy="42600"/>
            </a:xfrm>
            <a:prstGeom prst="rect">
              <a:avLst/>
            </a:prstGeom>
            <a:noFill/>
            <a:ln w="9525" cap="flat" cmpd="sng">
              <a:solidFill>
                <a:schemeClr val="dk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6" name="Google Shape;166;p1"/>
            <p:cNvSpPr/>
            <p:nvPr/>
          </p:nvSpPr>
          <p:spPr>
            <a:xfrm rot="1621678">
              <a:off x="250329" y="1421477"/>
              <a:ext cx="215877" cy="43068"/>
            </a:xfrm>
            <a:prstGeom prst="rect">
              <a:avLst/>
            </a:prstGeom>
            <a:noFill/>
            <a:ln w="9525" cap="flat" cmpd="sng">
              <a:solidFill>
                <a:schemeClr val="dk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grpSp>
        <p:nvGrpSpPr>
          <p:cNvPr id="167" name="Google Shape;167;p1"/>
          <p:cNvGrpSpPr/>
          <p:nvPr/>
        </p:nvGrpSpPr>
        <p:grpSpPr>
          <a:xfrm>
            <a:off x="5084686" y="1536275"/>
            <a:ext cx="473150" cy="270480"/>
            <a:chOff x="3244559" y="9150759"/>
            <a:chExt cx="473150" cy="270480"/>
          </a:xfrm>
        </p:grpSpPr>
        <p:sp>
          <p:nvSpPr>
            <p:cNvPr id="168" name="Google Shape;168;p1"/>
            <p:cNvSpPr/>
            <p:nvPr/>
          </p:nvSpPr>
          <p:spPr>
            <a:xfrm rot="-5423503">
              <a:off x="3414993" y="9224206"/>
              <a:ext cx="268092" cy="12512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9" name="Google Shape;169;p1"/>
            <p:cNvSpPr/>
            <p:nvPr/>
          </p:nvSpPr>
          <p:spPr>
            <a:xfrm rot="8041170">
              <a:off x="3623270" y="9182754"/>
              <a:ext cx="77922" cy="7797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70" name="Google Shape;170;p1"/>
            <p:cNvSpPr/>
            <p:nvPr/>
          </p:nvSpPr>
          <p:spPr>
            <a:xfrm rot="8041170">
              <a:off x="3623638" y="9306612"/>
              <a:ext cx="77922" cy="7797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71" name="Google Shape;171;p1"/>
            <p:cNvSpPr/>
            <p:nvPr/>
          </p:nvSpPr>
          <p:spPr>
            <a:xfrm rot="5376497">
              <a:off x="3279184" y="9222667"/>
              <a:ext cx="268092" cy="12512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72" name="Google Shape;172;p1"/>
            <p:cNvSpPr/>
            <p:nvPr/>
          </p:nvSpPr>
          <p:spPr>
            <a:xfrm rot="-2758830">
              <a:off x="3261077" y="9311269"/>
              <a:ext cx="77922" cy="7797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73" name="Google Shape;173;p1"/>
            <p:cNvSpPr/>
            <p:nvPr/>
          </p:nvSpPr>
          <p:spPr>
            <a:xfrm rot="-2758830">
              <a:off x="3260709" y="9187411"/>
              <a:ext cx="77922" cy="7797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grpSp>
      <p:sp>
        <p:nvSpPr>
          <p:cNvPr id="174" name="Google Shape;174;p1"/>
          <p:cNvSpPr txBox="1"/>
          <p:nvPr/>
        </p:nvSpPr>
        <p:spPr>
          <a:xfrm>
            <a:off x="5030438" y="1810175"/>
            <a:ext cx="576612" cy="32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Tables en ilôt</a:t>
            </a:r>
            <a:endParaRPr sz="1200">
              <a:solidFill>
                <a:schemeClr val="dk1"/>
              </a:solidFill>
              <a:latin typeface="Calibri"/>
              <a:ea typeface="Calibri"/>
              <a:cs typeface="Calibri"/>
              <a:sym typeface="Calibri"/>
            </a:endParaRPr>
          </a:p>
        </p:txBody>
      </p:sp>
      <p:grpSp>
        <p:nvGrpSpPr>
          <p:cNvPr id="175" name="Google Shape;175;p1"/>
          <p:cNvGrpSpPr/>
          <p:nvPr/>
        </p:nvGrpSpPr>
        <p:grpSpPr>
          <a:xfrm>
            <a:off x="5392402" y="1562357"/>
            <a:ext cx="1510048" cy="715636"/>
            <a:chOff x="-315876" y="0"/>
            <a:chExt cx="1510652" cy="716424"/>
          </a:xfrm>
        </p:grpSpPr>
        <p:pic>
          <p:nvPicPr>
            <p:cNvPr id="176" name="Google Shape;176;p1"/>
            <p:cNvPicPr preferRelativeResize="0"/>
            <p:nvPr/>
          </p:nvPicPr>
          <p:blipFill rotWithShape="1">
            <a:blip r:embed="rId4">
              <a:alphaModFix/>
            </a:blip>
            <a:srcRect l="9353" t="6170" r="10035" b="19395"/>
            <a:stretch/>
          </p:blipFill>
          <p:spPr>
            <a:xfrm>
              <a:off x="299103" y="0"/>
              <a:ext cx="306705" cy="273050"/>
            </a:xfrm>
            <a:prstGeom prst="rect">
              <a:avLst/>
            </a:prstGeom>
            <a:noFill/>
            <a:ln>
              <a:noFill/>
            </a:ln>
          </p:spPr>
        </p:pic>
        <p:sp>
          <p:nvSpPr>
            <p:cNvPr id="177" name="Google Shape;177;p1"/>
            <p:cNvSpPr txBox="1"/>
            <p:nvPr/>
          </p:nvSpPr>
          <p:spPr>
            <a:xfrm>
              <a:off x="-315876" y="272043"/>
              <a:ext cx="1510652" cy="4443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tableaux blancs </a:t>
              </a:r>
              <a:endParaRPr sz="1200">
                <a:solidFill>
                  <a:schemeClr val="dk1"/>
                </a:solidFill>
                <a:latin typeface="Calibri"/>
                <a:ea typeface="Calibri"/>
                <a:cs typeface="Calibri"/>
                <a:sym typeface="Calibri"/>
              </a:endParaRPr>
            </a:p>
          </p:txBody>
        </p:sp>
      </p:grpSp>
      <p:pic>
        <p:nvPicPr>
          <p:cNvPr id="178" name="Google Shape;178;p1"/>
          <p:cNvPicPr preferRelativeResize="0"/>
          <p:nvPr/>
        </p:nvPicPr>
        <p:blipFill rotWithShape="1">
          <a:blip r:embed="rId4">
            <a:alphaModFix/>
          </a:blip>
          <a:srcRect l="9353" t="6170" r="10035" b="19395"/>
          <a:stretch/>
        </p:blipFill>
        <p:spPr>
          <a:xfrm>
            <a:off x="4343471" y="5022473"/>
            <a:ext cx="306582" cy="272750"/>
          </a:xfrm>
          <a:prstGeom prst="rect">
            <a:avLst/>
          </a:prstGeom>
          <a:noFill/>
          <a:ln>
            <a:noFill/>
          </a:ln>
        </p:spPr>
      </p:pic>
      <p:pic>
        <p:nvPicPr>
          <p:cNvPr id="179" name="Google Shape;179;p1"/>
          <p:cNvPicPr preferRelativeResize="0"/>
          <p:nvPr/>
        </p:nvPicPr>
        <p:blipFill rotWithShape="1">
          <a:blip r:embed="rId4">
            <a:alphaModFix/>
          </a:blip>
          <a:srcRect l="9353" t="6170" r="10035" b="19395"/>
          <a:stretch/>
        </p:blipFill>
        <p:spPr>
          <a:xfrm>
            <a:off x="6370949" y="5078899"/>
            <a:ext cx="306582" cy="272750"/>
          </a:xfrm>
          <a:prstGeom prst="rect">
            <a:avLst/>
          </a:prstGeom>
          <a:noFill/>
          <a:ln>
            <a:noFill/>
          </a:ln>
        </p:spPr>
      </p:pic>
      <p:pic>
        <p:nvPicPr>
          <p:cNvPr id="180" name="Google Shape;180;p1"/>
          <p:cNvPicPr preferRelativeResize="0"/>
          <p:nvPr/>
        </p:nvPicPr>
        <p:blipFill rotWithShape="1">
          <a:blip r:embed="rId4">
            <a:alphaModFix/>
          </a:blip>
          <a:srcRect l="9353" t="6170" r="10035" b="19395"/>
          <a:stretch/>
        </p:blipFill>
        <p:spPr>
          <a:xfrm>
            <a:off x="6284129" y="6399487"/>
            <a:ext cx="306582" cy="272750"/>
          </a:xfrm>
          <a:prstGeom prst="rect">
            <a:avLst/>
          </a:prstGeom>
          <a:noFill/>
          <a:ln>
            <a:noFill/>
          </a:ln>
        </p:spPr>
      </p:pic>
      <p:pic>
        <p:nvPicPr>
          <p:cNvPr id="181" name="Google Shape;181;p1"/>
          <p:cNvPicPr preferRelativeResize="0"/>
          <p:nvPr/>
        </p:nvPicPr>
        <p:blipFill rotWithShape="1">
          <a:blip r:embed="rId4">
            <a:alphaModFix/>
          </a:blip>
          <a:srcRect l="9353" t="6170" r="10035" b="19395"/>
          <a:stretch/>
        </p:blipFill>
        <p:spPr>
          <a:xfrm>
            <a:off x="4355646" y="6399487"/>
            <a:ext cx="306582" cy="272750"/>
          </a:xfrm>
          <a:prstGeom prst="rect">
            <a:avLst/>
          </a:prstGeom>
          <a:noFill/>
          <a:ln>
            <a:noFill/>
          </a:ln>
        </p:spPr>
      </p:pic>
      <p:pic>
        <p:nvPicPr>
          <p:cNvPr id="182" name="Google Shape;182;p1"/>
          <p:cNvPicPr preferRelativeResize="0"/>
          <p:nvPr/>
        </p:nvPicPr>
        <p:blipFill rotWithShape="1">
          <a:blip r:embed="rId4">
            <a:alphaModFix/>
          </a:blip>
          <a:srcRect l="9353" t="6170" r="10035" b="19395"/>
          <a:stretch/>
        </p:blipFill>
        <p:spPr>
          <a:xfrm>
            <a:off x="5615605" y="5226350"/>
            <a:ext cx="306582" cy="272750"/>
          </a:xfrm>
          <a:prstGeom prst="rect">
            <a:avLst/>
          </a:prstGeom>
          <a:noFill/>
          <a:ln>
            <a:noFill/>
          </a:ln>
        </p:spPr>
      </p:pic>
      <p:pic>
        <p:nvPicPr>
          <p:cNvPr id="183" name="Google Shape;183;p1"/>
          <p:cNvPicPr preferRelativeResize="0"/>
          <p:nvPr/>
        </p:nvPicPr>
        <p:blipFill rotWithShape="1">
          <a:blip r:embed="rId4">
            <a:alphaModFix/>
          </a:blip>
          <a:srcRect l="9353" t="6170" r="10035" b="19395"/>
          <a:stretch/>
        </p:blipFill>
        <p:spPr>
          <a:xfrm>
            <a:off x="5071868" y="6064550"/>
            <a:ext cx="306582" cy="272750"/>
          </a:xfrm>
          <a:prstGeom prst="rect">
            <a:avLst/>
          </a:prstGeom>
          <a:noFill/>
          <a:ln>
            <a:noFill/>
          </a:ln>
        </p:spPr>
      </p:pic>
      <p:pic>
        <p:nvPicPr>
          <p:cNvPr id="184" name="Google Shape;184;p1"/>
          <p:cNvPicPr preferRelativeResize="0"/>
          <p:nvPr/>
        </p:nvPicPr>
        <p:blipFill rotWithShape="1">
          <a:blip r:embed="rId4">
            <a:alphaModFix/>
          </a:blip>
          <a:srcRect l="9353" t="6170" r="10035" b="19395"/>
          <a:stretch/>
        </p:blipFill>
        <p:spPr>
          <a:xfrm>
            <a:off x="5530850" y="6064550"/>
            <a:ext cx="306582" cy="272750"/>
          </a:xfrm>
          <a:prstGeom prst="rect">
            <a:avLst/>
          </a:prstGeom>
          <a:noFill/>
          <a:ln>
            <a:noFill/>
          </a:ln>
        </p:spPr>
      </p:pic>
      <p:sp>
        <p:nvSpPr>
          <p:cNvPr id="185" name="Google Shape;185;p1"/>
          <p:cNvSpPr txBox="1"/>
          <p:nvPr/>
        </p:nvSpPr>
        <p:spPr>
          <a:xfrm>
            <a:off x="4713315" y="7759741"/>
            <a:ext cx="2299200" cy="12762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 </a:t>
            </a:r>
            <a:r>
              <a:rPr lang="fr-FR" sz="1100" b="0" i="0">
                <a:solidFill>
                  <a:srgbClr val="0D0D0D"/>
                </a:solidFill>
                <a:latin typeface="Arial"/>
                <a:ea typeface="Arial"/>
                <a:cs typeface="Arial"/>
                <a:sym typeface="Arial"/>
              </a:rPr>
              <a:t>Chaque étape du </a:t>
            </a:r>
            <a:r>
              <a:rPr lang="fr-FR" sz="1100">
                <a:solidFill>
                  <a:srgbClr val="0D0D0D"/>
                </a:solidFill>
                <a:latin typeface="Arial"/>
                <a:ea typeface="Arial"/>
                <a:cs typeface="Arial"/>
                <a:sym typeface="Arial"/>
              </a:rPr>
              <a:t>gouvernail </a:t>
            </a:r>
            <a:r>
              <a:rPr lang="fr-FR" sz="1100" b="0" i="0">
                <a:solidFill>
                  <a:srgbClr val="0D0D0D"/>
                </a:solidFill>
                <a:latin typeface="Arial"/>
                <a:ea typeface="Arial"/>
                <a:cs typeface="Arial"/>
                <a:sym typeface="Arial"/>
              </a:rPr>
              <a:t>m'a poussée à repousser mes limites, et le résultat final est la preuve que l'apprentissage peut être une aventure incroyablement enrichissante! </a:t>
            </a:r>
            <a:r>
              <a:rPr lang="fr-FR"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marL="12700" marR="0" lvl="0" indent="0" algn="l" rtl="0">
              <a:lnSpc>
                <a:spcPct val="100000"/>
              </a:lnSpc>
              <a:spcBef>
                <a:spcPts val="61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Chloé</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a:solidFill>
                  <a:schemeClr val="lt1"/>
                </a:solidFill>
                <a:latin typeface="Calibri"/>
                <a:ea typeface="Calibri"/>
                <a:cs typeface="Calibri"/>
                <a:sym typeface="Calibri"/>
              </a:rPr>
              <a:t>2/2</a:t>
            </a:r>
            <a:endParaRPr/>
          </a:p>
        </p:txBody>
      </p:sp>
      <p:grpSp>
        <p:nvGrpSpPr>
          <p:cNvPr id="191" name="Google Shape;191;p2"/>
          <p:cNvGrpSpPr/>
          <p:nvPr/>
        </p:nvGrpSpPr>
        <p:grpSpPr>
          <a:xfrm>
            <a:off x="556394" y="2770274"/>
            <a:ext cx="6460747" cy="4303786"/>
            <a:chOff x="556394" y="5729520"/>
            <a:chExt cx="6460747" cy="1344535"/>
          </a:xfrm>
        </p:grpSpPr>
        <p:sp>
          <p:nvSpPr>
            <p:cNvPr id="192" name="Google Shape;192;p2"/>
            <p:cNvSpPr/>
            <p:nvPr/>
          </p:nvSpPr>
          <p:spPr>
            <a:xfrm>
              <a:off x="556394" y="5771325"/>
              <a:ext cx="6460747" cy="1302730"/>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None/>
              </a:pPr>
              <a:r>
                <a:rPr lang="fr-FR" sz="1100" b="1">
                  <a:solidFill>
                    <a:srgbClr val="F06657"/>
                  </a:solidFill>
                  <a:latin typeface="Calibri"/>
                  <a:ea typeface="Calibri"/>
                  <a:cs typeface="Calibri"/>
                  <a:sym typeface="Calibri"/>
                </a:rPr>
                <a:t>Rêver</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Les apprenants réfléchissent (individuellement, puis en groupe) au thème, au sujet spécifique, puis à la forme finale du produit, en fonction des exigences de l’enseignant. </a:t>
              </a:r>
              <a:endParaRPr/>
            </a:p>
            <a:p>
              <a:pPr marL="29209" marR="0" lvl="0" indent="0" algn="l" rtl="0">
                <a:lnSpc>
                  <a:spcPct val="100000"/>
                </a:lnSpc>
                <a:spcBef>
                  <a:spcPts val="765"/>
                </a:spcBef>
                <a:spcAft>
                  <a:spcPts val="0"/>
                </a:spcAft>
                <a:buNone/>
              </a:pPr>
              <a:r>
                <a:rPr lang="fr-FR" sz="1100" b="1">
                  <a:solidFill>
                    <a:srgbClr val="F06657"/>
                  </a:solidFill>
                  <a:latin typeface="Calibri"/>
                  <a:ea typeface="Calibri"/>
                  <a:cs typeface="Calibri"/>
                  <a:sym typeface="Calibri"/>
                </a:rPr>
                <a:t>Explorer</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Ils font des recherches sur de « grandes questions » (i.e. des questions qui n’ont pas de réponse directe sur Google ou ChatGPT), et les ressources permettant d’en construire des réponses.</a:t>
              </a:r>
              <a:endParaRPr sz="1100">
                <a:solidFill>
                  <a:schemeClr val="lt1"/>
                </a:solidFill>
                <a:latin typeface="Calibri"/>
                <a:ea typeface="Calibri"/>
                <a:cs typeface="Calibri"/>
                <a:sym typeface="Calibri"/>
              </a:endParaRPr>
            </a:p>
            <a:p>
              <a:pPr marL="29209" marR="0" lvl="0" indent="0" algn="l" rtl="0">
                <a:lnSpc>
                  <a:spcPct val="100000"/>
                </a:lnSpc>
                <a:spcBef>
                  <a:spcPts val="765"/>
                </a:spcBef>
                <a:spcAft>
                  <a:spcPts val="0"/>
                </a:spcAft>
                <a:buNone/>
              </a:pPr>
              <a:r>
                <a:rPr lang="fr-FR" sz="1100" b="1">
                  <a:solidFill>
                    <a:srgbClr val="F06657"/>
                  </a:solidFill>
                  <a:latin typeface="Calibri"/>
                  <a:ea typeface="Calibri"/>
                  <a:cs typeface="Calibri"/>
                  <a:sym typeface="Calibri"/>
                </a:rPr>
                <a:t>Planifier</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Ils choisissent des ressources, les organisent et planifient le travail de conception du produit.</a:t>
              </a:r>
              <a:endParaRPr/>
            </a:p>
            <a:p>
              <a:pPr marL="28575" marR="0" lvl="0" indent="0" algn="l" rtl="0">
                <a:lnSpc>
                  <a:spcPct val="100000"/>
                </a:lnSpc>
                <a:spcBef>
                  <a:spcPts val="0"/>
                </a:spcBef>
                <a:spcAft>
                  <a:spcPts val="0"/>
                </a:spcAft>
                <a:buNone/>
              </a:pPr>
              <a:endParaRPr sz="1100">
                <a:solidFill>
                  <a:srgbClr val="36393B"/>
                </a:solidFill>
                <a:latin typeface="Calibri"/>
                <a:ea typeface="Calibri"/>
                <a:cs typeface="Calibri"/>
                <a:sym typeface="Calibri"/>
              </a:endParaRPr>
            </a:p>
            <a:p>
              <a:pPr marL="28575" marR="0" lvl="0" indent="0" algn="l" rtl="0">
                <a:lnSpc>
                  <a:spcPct val="100000"/>
                </a:lnSpc>
                <a:spcBef>
                  <a:spcPts val="0"/>
                </a:spcBef>
                <a:spcAft>
                  <a:spcPts val="0"/>
                </a:spcAft>
                <a:buNone/>
              </a:pPr>
              <a:r>
                <a:rPr lang="fr-FR" sz="1100" b="1">
                  <a:solidFill>
                    <a:srgbClr val="F06657"/>
                  </a:solidFill>
                  <a:latin typeface="Calibri"/>
                  <a:ea typeface="Calibri"/>
                  <a:cs typeface="Calibri"/>
                  <a:sym typeface="Calibri"/>
                </a:rPr>
                <a:t>Fabriquer</a:t>
              </a:r>
              <a:endParaRPr sz="1100">
                <a:solidFill>
                  <a:srgbClr val="36393B"/>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Phase pratique. Les apprenants créent leur produit, enregistrent leur contenu média et fabriquent leur artéfact.</a:t>
              </a:r>
              <a:endParaRPr/>
            </a:p>
            <a:p>
              <a:pPr marL="257809" marR="0" lvl="0" indent="-159384" algn="l" rtl="0">
                <a:lnSpc>
                  <a:spcPct val="100000"/>
                </a:lnSpc>
                <a:spcBef>
                  <a:spcPts val="0"/>
                </a:spcBef>
                <a:spcAft>
                  <a:spcPts val="0"/>
                </a:spcAft>
                <a:buClr>
                  <a:schemeClr val="dk1"/>
                </a:buClr>
                <a:buSzPts val="1100"/>
                <a:buFont typeface="Calibri"/>
                <a:buNone/>
              </a:pPr>
              <a:endParaRPr sz="1100">
                <a:solidFill>
                  <a:srgbClr val="36393B"/>
                </a:solidFill>
                <a:latin typeface="Calibri"/>
                <a:ea typeface="Calibri"/>
                <a:cs typeface="Calibri"/>
                <a:sym typeface="Calibri"/>
              </a:endParaRPr>
            </a:p>
            <a:p>
              <a:pPr marL="28575" marR="0" lvl="0" indent="0" algn="l" rtl="0">
                <a:lnSpc>
                  <a:spcPct val="100000"/>
                </a:lnSpc>
                <a:spcBef>
                  <a:spcPts val="0"/>
                </a:spcBef>
                <a:spcAft>
                  <a:spcPts val="0"/>
                </a:spcAft>
                <a:buNone/>
              </a:pPr>
              <a:r>
                <a:rPr lang="fr-FR" sz="1100" b="1">
                  <a:solidFill>
                    <a:srgbClr val="F06657"/>
                  </a:solidFill>
                  <a:latin typeface="Calibri"/>
                  <a:ea typeface="Calibri"/>
                  <a:cs typeface="Calibri"/>
                  <a:sym typeface="Calibri"/>
                </a:rPr>
                <a:t>Demander</a:t>
              </a:r>
              <a:endParaRPr sz="1100">
                <a:solidFill>
                  <a:srgbClr val="36393B"/>
                </a:solidFill>
                <a:latin typeface="Calibri"/>
                <a:ea typeface="Calibri"/>
                <a:cs typeface="Calibri"/>
                <a:sym typeface="Calibri"/>
              </a:endParaRPr>
            </a:p>
            <a:p>
              <a:pPr marL="200025" marR="0" lvl="0" indent="-171450" algn="l" rtl="0">
                <a:lnSpc>
                  <a:spcPct val="100000"/>
                </a:lnSpc>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Ils soumettent leur création à l’é</a:t>
              </a:r>
              <a:r>
                <a:rPr lang="fr-FR" sz="1100">
                  <a:solidFill>
                    <a:srgbClr val="36393B"/>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valuation par leurs pairs et l’enseignant. C’est l’occasion de réfléchir aux critères de réussite et aux résultats d’apprentissage.</a:t>
              </a:r>
              <a:endParaRPr/>
            </a:p>
            <a:p>
              <a:pPr marL="28575" marR="0" lvl="0" indent="0" algn="l" rtl="0">
                <a:lnSpc>
                  <a:spcPct val="100000"/>
                </a:lnSpc>
                <a:spcBef>
                  <a:spcPts val="0"/>
                </a:spcBef>
                <a:spcAft>
                  <a:spcPts val="0"/>
                </a:spcAft>
                <a:buNone/>
              </a:pPr>
              <a:endParaRPr sz="1100">
                <a:solidFill>
                  <a:srgbClr val="36393B"/>
                </a:solidFill>
                <a:latin typeface="Calibri"/>
                <a:ea typeface="Calibri"/>
                <a:cs typeface="Calibri"/>
                <a:sym typeface="Calibri"/>
              </a:endParaRPr>
            </a:p>
            <a:p>
              <a:pPr marL="28575" marR="0" lvl="0" indent="0" algn="l" rtl="0">
                <a:lnSpc>
                  <a:spcPct val="100000"/>
                </a:lnSpc>
                <a:spcBef>
                  <a:spcPts val="0"/>
                </a:spcBef>
                <a:spcAft>
                  <a:spcPts val="0"/>
                </a:spcAft>
                <a:buNone/>
              </a:pPr>
              <a:r>
                <a:rPr lang="fr-FR" sz="1100" b="1">
                  <a:solidFill>
                    <a:srgbClr val="F06657"/>
                  </a:solidFill>
                  <a:latin typeface="Calibri"/>
                  <a:ea typeface="Calibri"/>
                  <a:cs typeface="Calibri"/>
                  <a:sym typeface="Calibri"/>
                </a:rPr>
                <a:t>Remanier</a:t>
              </a:r>
              <a:endParaRPr sz="1100">
                <a:solidFill>
                  <a:srgbClr val="36393B"/>
                </a:solidFill>
                <a:latin typeface="Calibri"/>
                <a:ea typeface="Calibri"/>
                <a:cs typeface="Calibri"/>
                <a:sym typeface="Calibri"/>
              </a:endParaRPr>
            </a:p>
            <a:p>
              <a:pPr marL="200025"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Retour à la phase pratique, ils améliorent leur produit en prenant en compte les retours qu’ils ont reçus.</a:t>
              </a:r>
              <a:endParaRPr/>
            </a:p>
            <a:p>
              <a:pPr marL="28575" marR="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p>
              <a:pPr marL="28575" marR="0" lvl="0" indent="0" algn="l" rtl="0">
                <a:lnSpc>
                  <a:spcPct val="100000"/>
                </a:lnSpc>
                <a:spcBef>
                  <a:spcPts val="0"/>
                </a:spcBef>
                <a:spcAft>
                  <a:spcPts val="0"/>
                </a:spcAft>
                <a:buNone/>
              </a:pPr>
              <a:r>
                <a:rPr lang="fr-FR" sz="1100" b="1">
                  <a:solidFill>
                    <a:srgbClr val="F06657"/>
                  </a:solidFill>
                  <a:latin typeface="Calibri"/>
                  <a:ea typeface="Calibri"/>
                  <a:cs typeface="Calibri"/>
                  <a:sym typeface="Calibri"/>
                </a:rPr>
                <a:t>Montrer</a:t>
              </a:r>
              <a:endParaRPr sz="1100">
                <a:solidFill>
                  <a:schemeClr val="dk1"/>
                </a:solidFill>
                <a:latin typeface="Calibri"/>
                <a:ea typeface="Calibri"/>
                <a:cs typeface="Calibri"/>
                <a:sym typeface="Calibri"/>
              </a:endParaRPr>
            </a:p>
            <a:p>
              <a:pPr marL="200025"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Ils présentent leur </a:t>
              </a:r>
              <a:r>
                <a:rPr lang="fr-FR" sz="11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produit auprès d’un public ciblé.</a:t>
              </a:r>
              <a:endParaRPr/>
            </a:p>
          </p:txBody>
        </p:sp>
        <p:sp>
          <p:nvSpPr>
            <p:cNvPr id="193" name="Google Shape;193;p2"/>
            <p:cNvSpPr/>
            <p:nvPr/>
          </p:nvSpPr>
          <p:spPr>
            <a:xfrm>
              <a:off x="556395" y="5729520"/>
              <a:ext cx="2277457" cy="66926"/>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Ce que fait la personne apprenante</a:t>
              </a:r>
              <a:endParaRPr sz="1200">
                <a:solidFill>
                  <a:schemeClr val="dk1"/>
                </a:solidFill>
                <a:latin typeface="Calibri"/>
                <a:ea typeface="Calibri"/>
                <a:cs typeface="Calibri"/>
                <a:sym typeface="Calibri"/>
              </a:endParaRPr>
            </a:p>
          </p:txBody>
        </p:sp>
      </p:grpSp>
      <p:grpSp>
        <p:nvGrpSpPr>
          <p:cNvPr id="194" name="Google Shape;194;p2"/>
          <p:cNvGrpSpPr/>
          <p:nvPr/>
        </p:nvGrpSpPr>
        <p:grpSpPr>
          <a:xfrm>
            <a:off x="536645" y="662645"/>
            <a:ext cx="6468745" cy="2017054"/>
            <a:chOff x="539879" y="560446"/>
            <a:chExt cx="6468745" cy="4898227"/>
          </a:xfrm>
        </p:grpSpPr>
        <p:sp>
          <p:nvSpPr>
            <p:cNvPr id="195" name="Google Shape;195;p2"/>
            <p:cNvSpPr/>
            <p:nvPr/>
          </p:nvSpPr>
          <p:spPr>
            <a:xfrm>
              <a:off x="547876" y="900851"/>
              <a:ext cx="6460748" cy="4557822"/>
            </a:xfrm>
            <a:prstGeom prst="roundRect">
              <a:avLst>
                <a:gd name="adj" fmla="val 880"/>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100" b="1">
                  <a:solidFill>
                    <a:srgbClr val="F06657"/>
                  </a:solidFill>
                  <a:latin typeface="Calibri"/>
                  <a:ea typeface="Calibri"/>
                  <a:cs typeface="Calibri"/>
                  <a:sym typeface="Calibri"/>
                </a:rPr>
                <a:t>En amont</a:t>
              </a:r>
              <a:endParaRPr/>
            </a:p>
            <a:p>
              <a:pPr marL="171450" marR="0"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Conçoit le cadre du projet.</a:t>
              </a:r>
              <a:endParaRPr/>
            </a:p>
            <a:p>
              <a:pPr marL="171450" marR="0"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Définit précisément les objectifs pédagogiques à atteindre. Le projet et le résultat du projet n’est pas une fin en soi mais le moyen d’atteindre des objectifs d’apprentissage visés.</a:t>
              </a:r>
              <a:endParaRPr/>
            </a:p>
            <a:p>
              <a:pPr marL="171450" marR="0" lvl="0" indent="-101600" algn="l" rtl="0">
                <a:spcBef>
                  <a:spcPts val="0"/>
                </a:spcBef>
                <a:spcAft>
                  <a:spcPts val="0"/>
                </a:spcAft>
                <a:buClr>
                  <a:schemeClr val="dk1"/>
                </a:buClr>
                <a:buSzPts val="1100"/>
                <a:buFont typeface="Arial"/>
                <a:buNone/>
              </a:pPr>
              <a:endParaRPr sz="1100">
                <a:solidFill>
                  <a:srgbClr val="36393B"/>
                </a:solidFill>
                <a:latin typeface="Calibri"/>
                <a:ea typeface="Calibri"/>
                <a:cs typeface="Calibri"/>
                <a:sym typeface="Calibri"/>
              </a:endParaRPr>
            </a:p>
            <a:p>
              <a:pPr marL="0" marR="0" lvl="0" indent="0" algn="l" rtl="0">
                <a:spcBef>
                  <a:spcPts val="0"/>
                </a:spcBef>
                <a:spcAft>
                  <a:spcPts val="0"/>
                </a:spcAft>
                <a:buNone/>
              </a:pPr>
              <a:r>
                <a:rPr lang="fr-FR" sz="1100" b="1">
                  <a:solidFill>
                    <a:srgbClr val="F06657"/>
                  </a:solidFill>
                  <a:latin typeface="Calibri"/>
                  <a:ea typeface="Calibri"/>
                  <a:cs typeface="Calibri"/>
                  <a:sym typeface="Calibri"/>
                </a:rPr>
                <a:t>Pendant</a:t>
              </a:r>
              <a:endParaRPr/>
            </a:p>
            <a:p>
              <a:pPr marL="171450" marR="0"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A un rôle de tuteur, soutient les groupes et régule ceux qui en ont besoin.</a:t>
              </a:r>
              <a:endParaRPr/>
            </a:p>
            <a:p>
              <a:pPr marL="171450" marR="0"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Formule des retours constructifs et évalue les apprentissages.</a:t>
              </a:r>
              <a:endParaRPr/>
            </a:p>
          </p:txBody>
        </p:sp>
        <p:sp>
          <p:nvSpPr>
            <p:cNvPr id="196" name="Google Shape;196;p2"/>
            <p:cNvSpPr/>
            <p:nvPr/>
          </p:nvSpPr>
          <p:spPr>
            <a:xfrm>
              <a:off x="539879" y="560446"/>
              <a:ext cx="2297207" cy="467791"/>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Ce que fait la personne enseignante</a:t>
              </a:r>
              <a:endParaRPr/>
            </a:p>
          </p:txBody>
        </p:sp>
      </p:grpSp>
      <p:grpSp>
        <p:nvGrpSpPr>
          <p:cNvPr id="197" name="Google Shape;197;p2"/>
          <p:cNvGrpSpPr/>
          <p:nvPr/>
        </p:nvGrpSpPr>
        <p:grpSpPr>
          <a:xfrm>
            <a:off x="556392" y="7213876"/>
            <a:ext cx="3186431" cy="1733315"/>
            <a:chOff x="556392" y="7213876"/>
            <a:chExt cx="3186431" cy="1733315"/>
          </a:xfrm>
        </p:grpSpPr>
        <p:sp>
          <p:nvSpPr>
            <p:cNvPr id="198" name="Google Shape;198;p2"/>
            <p:cNvSpPr/>
            <p:nvPr/>
          </p:nvSpPr>
          <p:spPr>
            <a:xfrm>
              <a:off x="556392" y="7403003"/>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Des outils collaboratifs numériques peuvent aider l’enseignant à créer des liens avec ses apprenants lorsque ces derniers sont dispersés géographiquement ou lorsque le projet s’étale sur plusieurs jours.</a:t>
              </a:r>
              <a:endParaRPr/>
            </a:p>
          </p:txBody>
        </p:sp>
        <p:sp>
          <p:nvSpPr>
            <p:cNvPr id="199" name="Google Shape;199;p2"/>
            <p:cNvSpPr/>
            <p:nvPr/>
          </p:nvSpPr>
          <p:spPr>
            <a:xfrm>
              <a:off x="556394" y="7213876"/>
              <a:ext cx="138491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Conseils / variantes</a:t>
              </a:r>
              <a:endParaRPr sz="1200">
                <a:solidFill>
                  <a:schemeClr val="dk1"/>
                </a:solidFill>
                <a:latin typeface="Calibri"/>
                <a:ea typeface="Calibri"/>
                <a:cs typeface="Calibri"/>
                <a:sym typeface="Calibri"/>
              </a:endParaRPr>
            </a:p>
          </p:txBody>
        </p:sp>
      </p:grpSp>
      <p:grpSp>
        <p:nvGrpSpPr>
          <p:cNvPr id="200" name="Google Shape;200;p2"/>
          <p:cNvGrpSpPr/>
          <p:nvPr/>
        </p:nvGrpSpPr>
        <p:grpSpPr>
          <a:xfrm>
            <a:off x="3832252" y="7207870"/>
            <a:ext cx="3186431" cy="1733315"/>
            <a:chOff x="3832252" y="7207870"/>
            <a:chExt cx="3186431" cy="1733315"/>
          </a:xfrm>
        </p:grpSpPr>
        <p:sp>
          <p:nvSpPr>
            <p:cNvPr id="201" name="Google Shape;201;p2"/>
            <p:cNvSpPr/>
            <p:nvPr/>
          </p:nvSpPr>
          <p:spPr>
            <a:xfrm>
              <a:off x="3832252" y="7396997"/>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Le guide source de cette fiche :</a:t>
              </a:r>
              <a:endParaRPr/>
            </a:p>
            <a:p>
              <a:pPr marL="0" marR="0" lvl="0" indent="0" algn="l" rtl="0">
                <a:spcBef>
                  <a:spcPts val="0"/>
                </a:spcBef>
                <a:spcAft>
                  <a:spcPts val="0"/>
                </a:spcAft>
                <a:buNone/>
              </a:pPr>
              <a:r>
                <a:rPr lang="fr-FR" sz="1100">
                  <a:solidFill>
                    <a:schemeClr val="dk1"/>
                  </a:solidFill>
                  <a:latin typeface="Calibri"/>
                  <a:ea typeface="Calibri"/>
                  <a:cs typeface="Calibri"/>
                  <a:sym typeface="Calibri"/>
                </a:rPr>
                <a:t>Novigado project (2021). Guidelines in Learning Space Innovations, June 2021.</a:t>
              </a:r>
              <a:endParaRPr/>
            </a:p>
            <a:p>
              <a:pPr marL="0" marR="0" lvl="0" indent="0" algn="l" rtl="0">
                <a:spcBef>
                  <a:spcPts val="0"/>
                </a:spcBef>
                <a:spcAft>
                  <a:spcPts val="0"/>
                </a:spcAft>
                <a:buNone/>
              </a:pPr>
              <a:r>
                <a:rPr lang="fr-FR"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https://learningportal.iiep.unesco.org/en/library/guidelines-in-learning-space-innovations</a:t>
              </a:r>
              <a:r>
                <a:rPr lang="fr-FR" sz="1100">
                  <a:solidFill>
                    <a:schemeClr val="dk1"/>
                  </a:solidFill>
                  <a:latin typeface="Calibri"/>
                  <a:ea typeface="Calibri"/>
                  <a:cs typeface="Calibri"/>
                  <a:sym typeface="Calibri"/>
                </a:rPr>
                <a:t> </a:t>
              </a:r>
              <a:endParaRPr/>
            </a:p>
          </p:txBody>
        </p:sp>
        <p:sp>
          <p:nvSpPr>
            <p:cNvPr id="202" name="Google Shape;202;p2"/>
            <p:cNvSpPr/>
            <p:nvPr/>
          </p:nvSpPr>
          <p:spPr>
            <a:xfrm>
              <a:off x="3832254" y="7207870"/>
              <a:ext cx="1546196"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Références inspirantes</a:t>
              </a:r>
              <a:endParaRPr sz="1200">
                <a:solidFill>
                  <a:schemeClr val="dk1"/>
                </a:solidFill>
                <a:latin typeface="Calibri"/>
                <a:ea typeface="Calibri"/>
                <a:cs typeface="Calibri"/>
                <a:sym typeface="Calibri"/>
              </a:endParaRPr>
            </a:p>
          </p:txBody>
        </p:sp>
      </p:grpSp>
      <p:sp>
        <p:nvSpPr>
          <p:cNvPr id="203" name="Google Shape;203;p2"/>
          <p:cNvSpPr txBox="1"/>
          <p:nvPr/>
        </p:nvSpPr>
        <p:spPr>
          <a:xfrm>
            <a:off x="1796732" y="9088088"/>
            <a:ext cx="3963035" cy="69596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fr-FR" sz="1100">
                <a:solidFill>
                  <a:srgbClr val="36393B"/>
                </a:solidFill>
                <a:latin typeface="Calibri"/>
                <a:ea typeface="Calibri"/>
                <a:cs typeface="Calibri"/>
                <a:sym typeface="Calibri"/>
              </a:rPr>
              <a:t>Vous avez une question ou une remarque concernant cette fiche ?</a:t>
            </a:r>
            <a:endParaRPr sz="1100">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None/>
            </a:pPr>
            <a:r>
              <a:rPr lang="fr-FR" sz="1100">
                <a:solidFill>
                  <a:srgbClr val="36393B"/>
                </a:solidFill>
                <a:latin typeface="Calibri"/>
                <a:ea typeface="Calibri"/>
                <a:cs typeface="Calibri"/>
                <a:sym typeface="Calibri"/>
              </a:rPr>
              <a:t>Contactez nous : </a:t>
            </a:r>
            <a:r>
              <a:rPr lang="fr-FR" sz="1100" u="sng">
                <a:solidFill>
                  <a:srgbClr val="36393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contact@learninglab-network.com</a:t>
            </a:r>
            <a:endParaRPr sz="1100">
              <a:solidFill>
                <a:schemeClr val="dk1"/>
              </a:solidFill>
              <a:latin typeface="Calibri"/>
              <a:ea typeface="Calibri"/>
              <a:cs typeface="Calibri"/>
              <a:sym typeface="Calibri"/>
            </a:endParaRPr>
          </a:p>
          <a:p>
            <a:pPr marL="0" marR="0" lvl="0" indent="0" algn="l" rtl="0">
              <a:lnSpc>
                <a:spcPct val="100000"/>
              </a:lnSpc>
              <a:spcBef>
                <a:spcPts val="55"/>
              </a:spcBef>
              <a:spcAft>
                <a:spcPts val="0"/>
              </a:spcAft>
              <a:buNone/>
            </a:pPr>
            <a:endParaRPr sz="1100">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None/>
            </a:pPr>
            <a:r>
              <a:rPr lang="fr-FR" sz="1100">
                <a:solidFill>
                  <a:srgbClr val="36393B"/>
                </a:solidFill>
                <a:latin typeface="Calibri"/>
                <a:ea typeface="Calibri"/>
                <a:cs typeface="Calibri"/>
                <a:sym typeface="Calibri"/>
              </a:rPr>
              <a:t>Plus de fiches sur : </a:t>
            </a:r>
            <a:r>
              <a:rPr lang="fr-FR" sz="1100" u="sng">
                <a:solidFill>
                  <a:srgbClr val="36393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www.learninglab-network.com</a:t>
            </a:r>
            <a:r>
              <a:rPr lang="fr-FR" sz="1100">
                <a:solidFill>
                  <a:srgbClr val="36393B"/>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2701e126-9bac-45b8-ac4d-6e0954bef643" xsi:nil="true"/>
    <NotebookType xmlns="2701e126-9bac-45b8-ac4d-6e0954bef643" xsi:nil="true"/>
    <FolderType xmlns="2701e126-9bac-45b8-ac4d-6e0954bef643" xsi:nil="true"/>
    <lcf76f155ced4ddcb4097134ff3c332f xmlns="2701e126-9bac-45b8-ac4d-6e0954bef643">
      <Terms xmlns="http://schemas.microsoft.com/office/infopath/2007/PartnerControls"/>
    </lcf76f155ced4ddcb4097134ff3c332f>
    <TeamsChannelId xmlns="2701e126-9bac-45b8-ac4d-6e0954bef643" xsi:nil="true"/>
    <CultureName xmlns="2701e126-9bac-45b8-ac4d-6e0954bef643" xsi:nil="true"/>
    <TaxCatchAll xmlns="88d7dea7-031b-478f-97ca-fb901d09f8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E1D03DCD1E244D8CFA7888E19EE56A" ma:contentTypeVersion="24" ma:contentTypeDescription="Crée un document." ma:contentTypeScope="" ma:versionID="eb525fa9a0d5b99652ea94abf31c520c">
  <xsd:schema xmlns:xsd="http://www.w3.org/2001/XMLSchema" xmlns:xs="http://www.w3.org/2001/XMLSchema" xmlns:p="http://schemas.microsoft.com/office/2006/metadata/properties" xmlns:ns2="2701e126-9bac-45b8-ac4d-6e0954bef643" xmlns:ns3="88d7dea7-031b-478f-97ca-fb901d09f889" targetNamespace="http://schemas.microsoft.com/office/2006/metadata/properties" ma:root="true" ma:fieldsID="518bce842bfc9767fb89e80256143358" ns2:_="" ns3:_="">
    <xsd:import namespace="2701e126-9bac-45b8-ac4d-6e0954bef643"/>
    <xsd:import namespace="88d7dea7-031b-478f-97ca-fb901d09f88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1e126-9bac-45b8-ac4d-6e0954bef6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c4b99910-9767-4978-baaf-bf0cfced9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7dea7-031b-478f-97ca-fb901d09f889"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2df6966-f211-45ac-bc29-892a4ece756f}" ma:internalName="TaxCatchAll" ma:showField="CatchAllData" ma:web="88d7dea7-031b-478f-97ca-fb901d09f889">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8D18ED-1AA1-4481-8F7A-6F569BBEB740}">
  <ds:schemaRefs>
    <ds:schemaRef ds:uri="http://schemas.microsoft.com/sharepoint/v3/contenttype/forms"/>
  </ds:schemaRefs>
</ds:datastoreItem>
</file>

<file path=customXml/itemProps2.xml><?xml version="1.0" encoding="utf-8"?>
<ds:datastoreItem xmlns:ds="http://schemas.openxmlformats.org/officeDocument/2006/customXml" ds:itemID="{6DFD5216-A3FE-4B61-BB2E-F8A0C1779C9F}">
  <ds:schemaRefs>
    <ds:schemaRef ds:uri="http://schemas.microsoft.com/office/2006/metadata/properties"/>
    <ds:schemaRef ds:uri="http://schemas.microsoft.com/office/infopath/2007/PartnerControls"/>
    <ds:schemaRef ds:uri="2701e126-9bac-45b8-ac4d-6e0954bef643"/>
    <ds:schemaRef ds:uri="88d7dea7-031b-478f-97ca-fb901d09f889"/>
  </ds:schemaRefs>
</ds:datastoreItem>
</file>

<file path=customXml/itemProps3.xml><?xml version="1.0" encoding="utf-8"?>
<ds:datastoreItem xmlns:ds="http://schemas.openxmlformats.org/officeDocument/2006/customXml" ds:itemID="{1DF8BDAD-26BB-41CE-B99D-891D5232A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1e126-9bac-45b8-ac4d-6e0954bef643"/>
    <ds:schemaRef ds:uri="88d7dea7-031b-478f-97ca-fb901d09f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Personnalisé</PresentationFormat>
  <Paragraphs>64</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Tahoma</vt:lpstr>
      <vt:lpstr>Montserrat</vt:lpstr>
      <vt:lpstr>Calibri</vt:lpstr>
      <vt:lpstr>Palatino Linotype</vt:lpstr>
      <vt:lpstr>Arial</vt:lpstr>
      <vt:lpstr>Office Theme</vt:lpstr>
      <vt:lpstr>Le gouvernail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Hyacinthe LESECQ</cp:lastModifiedBy>
  <cp:revision>2</cp:revision>
  <dcterms:created xsi:type="dcterms:W3CDTF">2023-12-19T15:17:25Z</dcterms:created>
  <dcterms:modified xsi:type="dcterms:W3CDTF">2026-01-09T11:10:54Z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0x01010014E1D03DCD1E244D8CFA7888E19EE56A</vt:lpwstr>
  </property>
  <property fmtid="{D5CDD505-2E9C-101B-9397-08002B2CF9AE}" pid="6" name="MediaServiceImageTags">
    <vt:lpwstr/>
  </property>
</Properties>
</file>