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56500" cy="10693400"/>
  <p:notesSz cx="7556500" cy="106934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eMTMvo4/gbU6WDpnvkvz0L/d3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88" y="-52"/>
      </p:cViewPr>
      <p:guideLst>
        <p:guide orient="horz" pos="288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GARNIER THIERRY" userId="2c7e310e-facb-43a7-b7c8-eb66352f82cb" providerId="ADAL" clId="{AA8CC68D-4107-4FC5-ABBB-2EFA7D5E1998}"/>
    <pc:docChg chg="undo custSel modMainMaster">
      <pc:chgData name="Caroline GARNIER THIERRY" userId="2c7e310e-facb-43a7-b7c8-eb66352f82cb" providerId="ADAL" clId="{AA8CC68D-4107-4FC5-ABBB-2EFA7D5E1998}" dt="2025-12-19T15:22:45.090" v="11" actId="1076"/>
      <pc:docMkLst>
        <pc:docMk/>
      </pc:docMkLst>
      <pc:sldMasterChg chg="modSldLayout">
        <pc:chgData name="Caroline GARNIER THIERRY" userId="2c7e310e-facb-43a7-b7c8-eb66352f82cb" providerId="ADAL" clId="{AA8CC68D-4107-4FC5-ABBB-2EFA7D5E1998}" dt="2025-12-19T15:22:45.090" v="11" actId="1076"/>
        <pc:sldMasterMkLst>
          <pc:docMk/>
          <pc:sldMasterMk cId="0" sldId="2147483648"/>
        </pc:sldMasterMkLst>
        <pc:sldLayoutChg chg="addSp delSp modSp mod">
          <pc:chgData name="Caroline GARNIER THIERRY" userId="2c7e310e-facb-43a7-b7c8-eb66352f82cb" providerId="ADAL" clId="{AA8CC68D-4107-4FC5-ABBB-2EFA7D5E1998}" dt="2025-12-19T15:22:45.090" v="11" actId="1076"/>
          <pc:sldLayoutMkLst>
            <pc:docMk/>
            <pc:sldMasterMk cId="0" sldId="2147483648"/>
            <pc:sldLayoutMk cId="0" sldId="2147483650"/>
          </pc:sldLayoutMkLst>
          <pc:spChg chg="add mod">
            <ac:chgData name="Caroline GARNIER THIERRY" userId="2c7e310e-facb-43a7-b7c8-eb66352f82cb" providerId="ADAL" clId="{AA8CC68D-4107-4FC5-ABBB-2EFA7D5E1998}" dt="2025-12-19T15:22:41.761" v="10" actId="1076"/>
            <ac:spMkLst>
              <pc:docMk/>
              <pc:sldMasterMk cId="0" sldId="2147483648"/>
              <pc:sldLayoutMk cId="0" sldId="2147483650"/>
              <ac:spMk id="5" creationId="{F23B5928-B776-3810-21D9-C99B177DF2FD}"/>
            </ac:spMkLst>
          </pc:spChg>
          <pc:grpChg chg="del">
            <ac:chgData name="Caroline GARNIER THIERRY" userId="2c7e310e-facb-43a7-b7c8-eb66352f82cb" providerId="ADAL" clId="{AA8CC68D-4107-4FC5-ABBB-2EFA7D5E1998}" dt="2025-12-19T15:21:01.171" v="0" actId="478"/>
            <ac:grpSpMkLst>
              <pc:docMk/>
              <pc:sldMasterMk cId="0" sldId="2147483648"/>
              <pc:sldLayoutMk cId="0" sldId="2147483650"/>
              <ac:grpSpMk id="38" creationId="{00000000-0000-0000-0000-000000000000}"/>
            </ac:grpSpMkLst>
          </pc:grpChg>
          <pc:picChg chg="add mod">
            <ac:chgData name="Caroline GARNIER THIERRY" userId="2c7e310e-facb-43a7-b7c8-eb66352f82cb" providerId="ADAL" clId="{AA8CC68D-4107-4FC5-ABBB-2EFA7D5E1998}" dt="2025-12-19T15:21:45.329" v="6" actId="1076"/>
            <ac:picMkLst>
              <pc:docMk/>
              <pc:sldMasterMk cId="0" sldId="2147483648"/>
              <pc:sldLayoutMk cId="0" sldId="2147483650"/>
              <ac:picMk id="3" creationId="{E1D181F9-DB8D-044F-AF4C-A86B3E848122}"/>
            </ac:picMkLst>
          </pc:picChg>
          <pc:picChg chg="mod">
            <ac:chgData name="Caroline GARNIER THIERRY" userId="2c7e310e-facb-43a7-b7c8-eb66352f82cb" providerId="ADAL" clId="{AA8CC68D-4107-4FC5-ABBB-2EFA7D5E1998}" dt="2025-12-19T15:22:45.090" v="11" actId="1076"/>
            <ac:picMkLst>
              <pc:docMk/>
              <pc:sldMasterMk cId="0" sldId="2147483648"/>
              <pc:sldLayoutMk cId="0" sldId="2147483650"/>
              <ac:picMk id="37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3" name="Google Shape;43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D8E3F25B-7F8A-E97C-C10F-33362127F0C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28;p4">
            <a:extLst>
              <a:ext uri="{FF2B5EF4-FFF2-40B4-BE49-F238E27FC236}">
                <a16:creationId xmlns:a16="http://schemas.microsoft.com/office/drawing/2014/main" id="{6788D49A-28C0-DE3D-9DDF-7ABE0B5B86AC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6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5098A4A2-CCF9-F48B-EC24-172DF2D13F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3F252DDA-717B-89F5-FA5B-F43A5E8F122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90CD0241-8A2C-26F3-6277-AF9CF378DB4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B33CCA1D-D1F8-3ADB-2823-195BDC71A38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95CEAE4-D320-9B06-AA7E-4979602F72F5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928F4F-4741-C3CC-8C38-288A6048D89C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</a:t>
            </a:r>
            <a:r>
              <a:rPr lang="fr-FR" sz="6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 Kermesse 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portal.iiep.unesco.org/fr/bibliotheque/guide-dinnovation-pour-les-espaces-dapprentiss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4700366" y="7547015"/>
            <a:ext cx="22992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"Ce que j'apprécie le plus, c'est la possibilité d'explorer les projets des autres à mon propre rythme et d'échanger sur le nôtre dans un cadre détendu. </a:t>
            </a:r>
            <a:b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C'est une manière plus interactive et enrichissante de s'évaluer, loin des méthodes traditionnelles."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Hugo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1250383" y="9606395"/>
            <a:ext cx="256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réalisée avec Dall-e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543859" y="1246201"/>
            <a:ext cx="1176991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#Présentation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020534" y="1262603"/>
            <a:ext cx="816931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#Projets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1874890" y="1262603"/>
            <a:ext cx="99160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#Evaluation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3" name="Google Shape;83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à 120 min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6" name="Google Shape;86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10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9" name="Google Shape;89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Kermesse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(appelé aussi le Salon) est une formule pédagogique qui permet à tous les groupes de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présenter une réalisation en même temps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Les apprenants sont répartis selon deux rôles : les visiteurs et les animateurs. Les visiteurs sont principalement des membres du projet, mais ils peuvent aussi venir de l’extérieur. Dans 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première partie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la moitié des apprenants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 un stand et présente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son projet. L’autre moitié joue le rôle des visiteurs et participe à l’évaluation (formative ou sommative en fonction de la planification du projet). Dans 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seconde partie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les participants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échangent leurs rôles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92" name="Google Shape;92;p3"/>
            <p:cNvSpPr/>
            <p:nvPr/>
          </p:nvSpPr>
          <p:spPr>
            <a:xfrm>
              <a:off x="4461941" y="1438705"/>
              <a:ext cx="2550662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5" name="Google Shape;95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551856" y="3667089"/>
            <a:ext cx="3287767" cy="3296105"/>
            <a:chOff x="551856" y="3667089"/>
            <a:chExt cx="3089045" cy="3296105"/>
          </a:xfrm>
        </p:grpSpPr>
        <p:sp>
          <p:nvSpPr>
            <p:cNvPr id="98" name="Google Shape;98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Connaître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</a:ext>
                  </a:extLst>
                </a:rPr>
                <a:t>Les apprenants évoquent des informations pertinentes pour leur projet.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  </a:ext>
                  </a:extLst>
                </a:rPr>
                <a:t>Comprendre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</a:ext>
                  </a:extLst>
                </a:rPr>
                <a:t>Ils expliquent des concepts clés liés à leur projet aux visiteurs.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</a:ext>
                  </a:extLst>
                </a:rPr>
                <a:t>Appliquer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</a:ext>
                  </a:extLst>
                </a:rPr>
                <a:t>Les participants mettent en pratique les connaissances acquises en animant un stand ou en évaluant les projets visités.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</a:ext>
                  </a:extLst>
                </a:rPr>
                <a:t>Analyser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</a:ext>
                  </a:extLst>
                </a:rPr>
                <a:t>Les apprenants décomposent les informations pour examiner les projets lors de l'échange de rôles.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</a:ext>
                  </a:extLst>
                </a:rPr>
                <a:t>Évaluer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  </a:ext>
                  </a:extLst>
                </a:rPr>
                <a:t>Ils jugent la qualité des projets des pairs selon des critères établis, participant ainsi à une évaluation (formative ou sommative).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</a:ext>
                  </a:extLst>
                </a:rPr>
                <a:t>Créer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  </a:ext>
                  </a:extLst>
                </a:rPr>
                <a:t>Les apprenants font preuve de créativité et d'innovation en concevant et en mettant en place un stand pour présenter leur projet.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pédagogiques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01" name="Google Shape;101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Kermesse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969361" y="3923315"/>
            <a:ext cx="168943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 espace ouvert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523237" y="160166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#Autonomie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720850" y="1601667"/>
            <a:ext cx="117699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#Collaboration</a:t>
            </a:r>
            <a:endParaRPr/>
          </a:p>
        </p:txBody>
      </p:sp>
      <p:grpSp>
        <p:nvGrpSpPr>
          <p:cNvPr id="107" name="Google Shape;107;p3"/>
          <p:cNvGrpSpPr/>
          <p:nvPr/>
        </p:nvGrpSpPr>
        <p:grpSpPr>
          <a:xfrm rot="274567">
            <a:off x="4025958" y="4259226"/>
            <a:ext cx="438858" cy="439713"/>
            <a:chOff x="4027819" y="4192049"/>
            <a:chExt cx="438858" cy="439713"/>
          </a:xfrm>
        </p:grpSpPr>
        <p:sp>
          <p:nvSpPr>
            <p:cNvPr id="108" name="Google Shape;10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10598010">
              <a:off x="4239644" y="4541768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/>
          <p:nvPr/>
        </p:nvSpPr>
        <p:spPr>
          <a:xfrm>
            <a:off x="5268578" y="4203700"/>
            <a:ext cx="175202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animateurs restent à leur stand, tandis que les visiteurs circulent entre chaque présentation.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visiteurs rejoignent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stands et assistent aux présentations munis d’une grille critériée.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4833663">
            <a:off x="4728803" y="4259668"/>
            <a:ext cx="438858" cy="439713"/>
            <a:chOff x="4027819" y="4192049"/>
            <a:chExt cx="438858" cy="439713"/>
          </a:xfrm>
        </p:grpSpPr>
        <p:sp>
          <p:nvSpPr>
            <p:cNvPr id="118" name="Google Shape;11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6" name="Google Shape;126;p3"/>
          <p:cNvCxnSpPr>
            <a:stCxn id="125" idx="1"/>
          </p:cNvCxnSpPr>
          <p:nvPr/>
        </p:nvCxnSpPr>
        <p:spPr>
          <a:xfrm rot="10800000" flipH="1">
            <a:off x="5162404" y="4324057"/>
            <a:ext cx="157200" cy="1938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7" name="Google Shape;127;p3"/>
          <p:cNvCxnSpPr>
            <a:stCxn id="118" idx="4"/>
          </p:cNvCxnSpPr>
          <p:nvPr/>
        </p:nvCxnSpPr>
        <p:spPr>
          <a:xfrm>
            <a:off x="4797696" y="4322339"/>
            <a:ext cx="522000" cy="18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8" name="Google Shape;128;p3"/>
          <p:cNvGrpSpPr/>
          <p:nvPr/>
        </p:nvGrpSpPr>
        <p:grpSpPr>
          <a:xfrm rot="-5761713">
            <a:off x="4042735" y="5003676"/>
            <a:ext cx="438858" cy="439713"/>
            <a:chOff x="4027819" y="4192049"/>
            <a:chExt cx="438858" cy="439713"/>
          </a:xfrm>
        </p:grpSpPr>
        <p:sp>
          <p:nvSpPr>
            <p:cNvPr id="129" name="Google Shape;129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3"/>
          <p:cNvGrpSpPr/>
          <p:nvPr/>
        </p:nvGrpSpPr>
        <p:grpSpPr>
          <a:xfrm rot="10468489">
            <a:off x="4754423" y="4987251"/>
            <a:ext cx="438858" cy="439713"/>
            <a:chOff x="4027819" y="4192049"/>
            <a:chExt cx="438858" cy="439713"/>
          </a:xfrm>
        </p:grpSpPr>
        <p:sp>
          <p:nvSpPr>
            <p:cNvPr id="138" name="Google Shape;13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6" name="Google Shape;146;p3"/>
          <p:cNvCxnSpPr>
            <a:stCxn id="120" idx="7"/>
          </p:cNvCxnSpPr>
          <p:nvPr/>
        </p:nvCxnSpPr>
        <p:spPr>
          <a:xfrm>
            <a:off x="4953523" y="4677199"/>
            <a:ext cx="373800" cy="3303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7" name="Google Shape;147;p3"/>
          <p:cNvSpPr txBox="1"/>
          <p:nvPr/>
        </p:nvSpPr>
        <p:spPr>
          <a:xfrm>
            <a:off x="5257449" y="6058552"/>
            <a:ext cx="17933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moitié du temps écoulé de l’activité, visiteurs et présentateurs échangent leur rôle.</a:t>
            </a:r>
            <a:endParaRPr/>
          </a:p>
        </p:txBody>
      </p:sp>
      <p:grpSp>
        <p:nvGrpSpPr>
          <p:cNvPr id="148" name="Google Shape;148;p3"/>
          <p:cNvGrpSpPr/>
          <p:nvPr/>
        </p:nvGrpSpPr>
        <p:grpSpPr>
          <a:xfrm rot="274567">
            <a:off x="4056932" y="5661144"/>
            <a:ext cx="438858" cy="439713"/>
            <a:chOff x="4027819" y="4192049"/>
            <a:chExt cx="438858" cy="439713"/>
          </a:xfrm>
        </p:grpSpPr>
        <p:sp>
          <p:nvSpPr>
            <p:cNvPr id="149" name="Google Shape;149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0598010">
              <a:off x="4239644" y="4541768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4833663">
            <a:off x="4759777" y="5661586"/>
            <a:ext cx="438858" cy="439713"/>
            <a:chOff x="4027819" y="4192049"/>
            <a:chExt cx="438858" cy="439713"/>
          </a:xfrm>
        </p:grpSpPr>
        <p:sp>
          <p:nvSpPr>
            <p:cNvPr id="158" name="Google Shape;15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 rot="-5761713">
            <a:off x="4073709" y="6405594"/>
            <a:ext cx="438858" cy="439713"/>
            <a:chOff x="4027819" y="4192049"/>
            <a:chExt cx="438858" cy="439713"/>
          </a:xfrm>
        </p:grpSpPr>
        <p:sp>
          <p:nvSpPr>
            <p:cNvPr id="167" name="Google Shape;167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3"/>
          <p:cNvGrpSpPr/>
          <p:nvPr/>
        </p:nvGrpSpPr>
        <p:grpSpPr>
          <a:xfrm rot="10468489">
            <a:off x="4785397" y="6389169"/>
            <a:ext cx="438858" cy="439713"/>
            <a:chOff x="4027819" y="4192049"/>
            <a:chExt cx="438858" cy="439713"/>
          </a:xfrm>
        </p:grpSpPr>
        <p:sp>
          <p:nvSpPr>
            <p:cNvPr id="176" name="Google Shape;176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3"/>
          <p:cNvSpPr/>
          <p:nvPr/>
        </p:nvSpPr>
        <p:spPr>
          <a:xfrm>
            <a:off x="4313573" y="5933111"/>
            <a:ext cx="638596" cy="6794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2045" y="96722"/>
                </a:moveTo>
                <a:cubicBezTo>
                  <a:pt x="83488" y="118166"/>
                  <a:pt x="51881" y="122238"/>
                  <a:pt x="28539" y="106191"/>
                </a:cubicBezTo>
                <a:cubicBezTo>
                  <a:pt x="5196" y="90145"/>
                  <a:pt x="-2474" y="59074"/>
                  <a:pt x="10700" y="33930"/>
                </a:cubicBezTo>
                <a:cubicBezTo>
                  <a:pt x="23875" y="8785"/>
                  <a:pt x="53713" y="-2451"/>
                  <a:pt x="80093" y="7797"/>
                </a:cubicBezTo>
                <a:cubicBezTo>
                  <a:pt x="106474" y="18045"/>
                  <a:pt x="121024" y="46525"/>
                  <a:pt x="113933" y="74033"/>
                </a:cubicBezTo>
                <a:lnTo>
                  <a:pt x="117318" y="76288"/>
                </a:lnTo>
                <a:lnTo>
                  <a:pt x="104999" y="89976"/>
                </a:lnTo>
                <a:lnTo>
                  <a:pt x="107460" y="69720"/>
                </a:lnTo>
                <a:lnTo>
                  <a:pt x="110838" y="71971"/>
                </a:lnTo>
                <a:lnTo>
                  <a:pt x="110838" y="71971"/>
                </a:lnTo>
                <a:cubicBezTo>
                  <a:pt x="116836" y="46038"/>
                  <a:pt x="102707" y="19667"/>
                  <a:pt x="77917" y="10527"/>
                </a:cubicBezTo>
                <a:cubicBezTo>
                  <a:pt x="53127" y="1387"/>
                  <a:pt x="25475" y="12355"/>
                  <a:pt x="13490" y="36080"/>
                </a:cubicBezTo>
                <a:cubicBezTo>
                  <a:pt x="1504" y="59806"/>
                  <a:pt x="8955" y="88826"/>
                  <a:pt x="30850" y="103696"/>
                </a:cubicBezTo>
                <a:cubicBezTo>
                  <a:pt x="52745" y="118566"/>
                  <a:pt x="82196" y="114607"/>
                  <a:pt x="99470" y="94473"/>
                </a:cubicBezTo>
                <a:close/>
              </a:path>
            </a:pathLst>
          </a:custGeom>
          <a:solidFill>
            <a:srgbClr val="F06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" descr="Une image contenant habits, personne, chaussures, personnes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039" y="7313205"/>
            <a:ext cx="3840646" cy="219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"/>
          <p:cNvCxnSpPr/>
          <p:nvPr/>
        </p:nvCxnSpPr>
        <p:spPr>
          <a:xfrm>
            <a:off x="4933063" y="6245773"/>
            <a:ext cx="373731" cy="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87" name="Google Shape;187;p3"/>
          <p:cNvGrpSpPr/>
          <p:nvPr/>
        </p:nvGrpSpPr>
        <p:grpSpPr>
          <a:xfrm>
            <a:off x="5582600" y="1546311"/>
            <a:ext cx="1510196" cy="487204"/>
            <a:chOff x="-315878" y="0"/>
            <a:chExt cx="1510800" cy="487741"/>
          </a:xfrm>
        </p:grpSpPr>
        <p:pic>
          <p:nvPicPr>
            <p:cNvPr id="188" name="Google Shape;188;p3"/>
            <p:cNvPicPr preferRelativeResize="0"/>
            <p:nvPr/>
          </p:nvPicPr>
          <p:blipFill rotWithShape="1">
            <a:blip r:embed="rId4">
              <a:alphaModFix/>
            </a:blip>
            <a:srcRect l="9351" t="6170" r="10036" b="19397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3"/>
            <p:cNvSpPr txBox="1"/>
            <p:nvPr/>
          </p:nvSpPr>
          <p:spPr>
            <a:xfrm>
              <a:off x="-315878" y="272041"/>
              <a:ext cx="15108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Post-its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3"/>
          <p:cNvSpPr txBox="1"/>
          <p:nvPr/>
        </p:nvSpPr>
        <p:spPr>
          <a:xfrm>
            <a:off x="4485750" y="1821700"/>
            <a:ext cx="1576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7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Surfaces d’écriture / pupitres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>
            <a:off x="5018419" y="1680499"/>
            <a:ext cx="436800" cy="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98" name="Google Shape;198;p4"/>
          <p:cNvGrpSpPr/>
          <p:nvPr/>
        </p:nvGrpSpPr>
        <p:grpSpPr>
          <a:xfrm>
            <a:off x="556394" y="5582200"/>
            <a:ext cx="6460747" cy="1491855"/>
            <a:chOff x="556394" y="5582200"/>
            <a:chExt cx="6460747" cy="1491855"/>
          </a:xfrm>
        </p:grpSpPr>
        <p:sp>
          <p:nvSpPr>
            <p:cNvPr id="199" name="Google Shape;199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personnes endossent plusieurs rôles pour présenter et évaluer des projets simultanément.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Initialement, une moitié du groupe agit comme exposants, créant des stands pour présenter leurs travaux, tandis que l'autre moitié se transforme en visiteurs qui évaluent les projets présentés.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Par la suite, les rôles s'inversent, permettant à chaque personne apprenante d'expérimenter tant la présentation active de son projet que l'évaluation critique des projets des pairs.</a:t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56400" y="5582200"/>
              <a:ext cx="226302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539875" y="702400"/>
            <a:ext cx="6468749" cy="4756272"/>
            <a:chOff x="539875" y="702400"/>
            <a:chExt cx="6468749" cy="4756272"/>
          </a:xfrm>
        </p:grpSpPr>
        <p:sp>
          <p:nvSpPr>
            <p:cNvPr id="202" name="Google Shape;202;p4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  </a:ext>
                  </a:extLst>
                </a:rPr>
                <a:t>Préparation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  </a:ext>
                  </a:extLst>
                </a:rPr>
                <a:t>Chaque groupe prépare sa présentation ou sa production à partager.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  </a:ext>
                  </a:extLst>
                </a:rPr>
                <a:t>Chaque groupe choisit un espace et installe un stand pour la présentation.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  </a:ext>
                  </a:extLst>
                </a:rPr>
                <a:t>Premier temps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  </a:ext>
                  </a:extLst>
                </a:rPr>
                <a:t>Une moitié des groupes présente tandis que l'autre moitié visite les stands.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  </a:ext>
                  </a:extLst>
                </a:rPr>
                <a:t>Les visiteurs rejoignent les stands et assistent aux présentations munis d'une grille critériée ou de post-its pour les feedbacks.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  </a:ext>
                  </a:extLst>
                </a:rPr>
                <a:t>Second temps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  </a:ext>
                  </a:extLst>
                </a:rPr>
                <a:t>Lorsque le temps de présentation est écoulé, les visiteurs complètent les grilles critériées ou fournissent les feedbacks.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endParaRPr>
            </a:p>
            <a:p>
              <a:pPr marL="29209" marR="0" lvl="0" indent="0" algn="l" rtl="0"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  </a:ext>
                  </a:extLst>
                </a:rPr>
                <a:t>Temps suivants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</a:ext>
                  </a:extLst>
                </a:rPr>
                <a:t>Les visiteurs et présentateurs échangent leurs rôles.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</a:ext>
                  </a:extLst>
                </a:rPr>
                <a:t>La suite de l'événement se déroule de la même façon.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</a:ext>
                  </a:extLst>
                </a:rPr>
                <a:t>Conclusion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  </a:ext>
                  </a:extLst>
                </a:rPr>
                <a:t>Inviter les personnes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</a:ext>
                  </a:extLst>
                </a:rPr>
                <a:t>apprenantes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  </a:ext>
                  </a:extLst>
                </a:rPr>
                <a:t> à prendre connaissance des feedbacks ou des grilles critériées.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</a:ext>
                </a:extLst>
              </a:endParaRPr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</a:ext>
                  </a:extLst>
                </a:rPr>
                <a:t>Inviter les p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</a:ext>
                  </a:extLst>
                </a:rPr>
                <a:t>ersonnes apprenantes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  </a:ext>
                  </a:extLst>
                </a:rPr>
                <a:t> à partager leurs réflexions et leurs réactions.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</a:ext>
                </a:extLst>
              </a:endParaRPr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  </a:ext>
                  </a:extLst>
                </a:rPr>
                <a:t>Remercier l’ensemble des personnes participantes pour leur animation des stands et leur évaluation des stands visités.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  </a:ext>
                  </a:extLst>
                </a:rPr>
                <a:t>Évaluation / Feedback</a:t>
              </a:r>
              <a:endParaRPr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</a:ext>
                  </a:extLst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4"/>
                    </a:ext>
                  </a:extLst>
                </a:rPr>
                <a:t>personnes participantes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5"/>
                    </a:ext>
                  </a:extLst>
                </a:rPr>
                <a:t> évaluent les projets à l’aide d’une grille d’évaluation ou donnent des feedbacks au moyen de post-its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spcBef>
                  <a:spcPts val="7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39875" y="702400"/>
              <a:ext cx="233039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556394" y="7270985"/>
            <a:ext cx="3186432" cy="1670200"/>
            <a:chOff x="556392" y="7213876"/>
            <a:chExt cx="3186430" cy="1670200"/>
          </a:xfrm>
        </p:grpSpPr>
        <p:sp>
          <p:nvSpPr>
            <p:cNvPr id="205" name="Google Shape;205;p4"/>
            <p:cNvSpPr/>
            <p:nvPr/>
          </p:nvSpPr>
          <p:spPr>
            <a:xfrm>
              <a:off x="556392" y="7403003"/>
              <a:ext cx="3186430" cy="1481073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Signaler la fin du temps imparti à chaque étape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Fournir la grille des critères d’évaluation</a:t>
              </a:r>
              <a:endParaRPr/>
            </a:p>
            <a:p>
              <a:pPr marL="257175" marR="122554" lvl="0" indent="-22860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Donner du temps pour les évaluations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visiteurs écrivent leurs rétroactions sur des post-its de couleurs différentes (par ex. vert pour « ce que j’ai trouvé utile » ; jaune pour « une suggestion »).</a:t>
              </a:r>
              <a:r>
                <a:rPr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208" name="Google Shape;208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 d’innovation pour les espaces d’apprentissage de l’Unesco </a:t>
              </a:r>
              <a:r>
                <a:rPr lang="fr-FR" sz="105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https://learningportal.iiep.unesco.org/fr/bibliotheque/guide-dinnovation-pour-les-espaces-dapprentissage</a:t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6987E-9AEB-4148-A412-EFDF2BE5B8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CE29D-A92F-4BB1-8E79-685DC6B968F6}">
  <ds:schemaRefs>
    <ds:schemaRef ds:uri="http://schemas.microsoft.com/office/2006/metadata/properties"/>
    <ds:schemaRef ds:uri="http://schemas.microsoft.com/office/infopath/2007/PartnerControls"/>
    <ds:schemaRef ds:uri="2701e126-9bac-45b8-ac4d-6e0954bef643"/>
    <ds:schemaRef ds:uri="88d7dea7-031b-478f-97ca-fb901d09f889"/>
  </ds:schemaRefs>
</ds:datastoreItem>
</file>

<file path=customXml/itemProps3.xml><?xml version="1.0" encoding="utf-8"?>
<ds:datastoreItem xmlns:ds="http://schemas.openxmlformats.org/officeDocument/2006/customXml" ds:itemID="{AD625B5D-CF1C-4022-A8F2-DDE9E77DC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1e126-9bac-45b8-ac4d-6e0954bef643"/>
    <ds:schemaRef ds:uri="88d7dea7-031b-478f-97ca-fb901d09f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731</Words>
  <Application>Microsoft Office PowerPoint</Application>
  <PresentationFormat>Personnalisé</PresentationFormat>
  <Paragraphs>71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Tahoma</vt:lpstr>
      <vt:lpstr>Montserrat</vt:lpstr>
      <vt:lpstr>Calibri</vt:lpstr>
      <vt:lpstr>Palatino Linotype</vt:lpstr>
      <vt:lpstr>Arial</vt:lpstr>
      <vt:lpstr>Office Theme</vt:lpstr>
      <vt:lpstr>Kermesse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Kermesse</dc:title>
  <cp:lastModifiedBy>Hyacinthe LESECQ</cp:lastModifiedBy>
  <cp:revision>3</cp:revision>
  <dcterms:created xsi:type="dcterms:W3CDTF">2023-12-19T15:17:25Z</dcterms:created>
  <dcterms:modified xsi:type="dcterms:W3CDTF">2026-01-09T11:10:18Z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  <property fmtid="{D5CDD505-2E9C-101B-9397-08002B2CF9AE}" pid="6" name="MediaServiceImageTags">
    <vt:lpwstr/>
  </property>
</Properties>
</file>