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7" r:id="rId6"/>
  </p:sldIdLst>
  <p:sldSz cx="7556500" cy="10693400"/>
  <p:notesSz cx="7556500" cy="10693400"/>
  <p:embeddedFontLst>
    <p:embeddedFont>
      <p:font typeface="Montserrat" panose="00000500000000000000" pitchFamily="2" charset="0"/>
      <p:regular r:id="rId8"/>
      <p:bold r:id="rId9"/>
      <p:italic r:id="rId10"/>
      <p:boldItalic r:id="rId11"/>
    </p:embeddedFont>
    <p:embeddedFont>
      <p:font typeface="Palatino Linotype" panose="02040502050505030304" pitchFamily="18" charset="0"/>
      <p:regular r:id="rId12"/>
      <p:bold r:id="rId13"/>
      <p:italic r:id="rId14"/>
      <p:boldItalic r:id="rId15"/>
    </p:embeddedFont>
    <p:embeddedFont>
      <p:font typeface="Tahoma" panose="020B0604030504040204"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lnfVtZFexqL4U2itr3P4tYOnhT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ida Mraih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CC9DF-0C37-4B9B-A7C0-81CE98B931D5}" v="5" dt="2025-12-19T15:27:43.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288"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GARNIER THIERRY" userId="2c7e310e-facb-43a7-b7c8-eb66352f82cb" providerId="ADAL" clId="{AA8CC68D-4107-4FC5-ABBB-2EFA7D5E1998}"/>
    <pc:docChg chg="undo custSel modMainMaster">
      <pc:chgData name="Caroline GARNIER THIERRY" userId="2c7e310e-facb-43a7-b7c8-eb66352f82cb" providerId="ADAL" clId="{AA8CC68D-4107-4FC5-ABBB-2EFA7D5E1998}" dt="2025-12-19T15:32:41.171" v="41" actId="6549"/>
      <pc:docMkLst>
        <pc:docMk/>
      </pc:docMkLst>
      <pc:sldMasterChg chg="modSldLayout">
        <pc:chgData name="Caroline GARNIER THIERRY" userId="2c7e310e-facb-43a7-b7c8-eb66352f82cb" providerId="ADAL" clId="{AA8CC68D-4107-4FC5-ABBB-2EFA7D5E1998}" dt="2025-12-19T15:32:41.171" v="41" actId="6549"/>
        <pc:sldMasterMkLst>
          <pc:docMk/>
          <pc:sldMasterMk cId="0" sldId="2147483648"/>
        </pc:sldMasterMkLst>
        <pc:sldLayoutChg chg="addSp delSp modSp mod">
          <pc:chgData name="Caroline GARNIER THIERRY" userId="2c7e310e-facb-43a7-b7c8-eb66352f82cb" providerId="ADAL" clId="{AA8CC68D-4107-4FC5-ABBB-2EFA7D5E1998}" dt="2025-12-19T15:32:41.171" v="41" actId="6549"/>
          <pc:sldLayoutMkLst>
            <pc:docMk/>
            <pc:sldMasterMk cId="0" sldId="2147483648"/>
            <pc:sldLayoutMk cId="0" sldId="2147483649"/>
          </pc:sldLayoutMkLst>
          <pc:spChg chg="add mod">
            <ac:chgData name="Caroline GARNIER THIERRY" userId="2c7e310e-facb-43a7-b7c8-eb66352f82cb" providerId="ADAL" clId="{AA8CC68D-4107-4FC5-ABBB-2EFA7D5E1998}" dt="2025-12-19T15:32:41.171" v="41" actId="6549"/>
            <ac:spMkLst>
              <pc:docMk/>
              <pc:sldMasterMk cId="0" sldId="2147483648"/>
              <pc:sldLayoutMk cId="0" sldId="2147483649"/>
              <ac:spMk id="5" creationId="{EECE986E-54AE-FCB6-7753-D23EB04223E0}"/>
            </ac:spMkLst>
          </pc:spChg>
          <pc:spChg chg="mod">
            <ac:chgData name="Caroline GARNIER THIERRY" userId="2c7e310e-facb-43a7-b7c8-eb66352f82cb" providerId="ADAL" clId="{AA8CC68D-4107-4FC5-ABBB-2EFA7D5E1998}" dt="2025-12-19T15:27:37.680" v="8"/>
            <ac:spMkLst>
              <pc:docMk/>
              <pc:sldMasterMk cId="0" sldId="2147483648"/>
              <pc:sldLayoutMk cId="0" sldId="2147483649"/>
              <ac:spMk id="24" creationId="{00000000-0000-0000-0000-000000000000}"/>
            </ac:spMkLst>
          </pc:spChg>
          <pc:spChg chg="del mod">
            <ac:chgData name="Caroline GARNIER THIERRY" userId="2c7e310e-facb-43a7-b7c8-eb66352f82cb" providerId="ADAL" clId="{AA8CC68D-4107-4FC5-ABBB-2EFA7D5E1998}" dt="2025-12-19T15:29:47.846" v="27" actId="478"/>
            <ac:spMkLst>
              <pc:docMk/>
              <pc:sldMasterMk cId="0" sldId="2147483648"/>
              <pc:sldLayoutMk cId="0" sldId="2147483649"/>
              <ac:spMk id="26" creationId="{00000000-0000-0000-0000-000000000000}"/>
            </ac:spMkLst>
          </pc:spChg>
          <pc:grpChg chg="del">
            <ac:chgData name="Caroline GARNIER THIERRY" userId="2c7e310e-facb-43a7-b7c8-eb66352f82cb" providerId="ADAL" clId="{AA8CC68D-4107-4FC5-ABBB-2EFA7D5E1998}" dt="2025-12-19T15:26:15.649" v="0" actId="478"/>
            <ac:grpSpMkLst>
              <pc:docMk/>
              <pc:sldMasterMk cId="0" sldId="2147483648"/>
              <pc:sldLayoutMk cId="0" sldId="2147483649"/>
              <ac:grpSpMk id="28" creationId="{00000000-0000-0000-0000-000000000000}"/>
            </ac:grpSpMkLst>
          </pc:grpChg>
          <pc:picChg chg="add mod">
            <ac:chgData name="Caroline GARNIER THIERRY" userId="2c7e310e-facb-43a7-b7c8-eb66352f82cb" providerId="ADAL" clId="{AA8CC68D-4107-4FC5-ABBB-2EFA7D5E1998}" dt="2025-12-19T15:26:44.546" v="4" actId="1076"/>
            <ac:picMkLst>
              <pc:docMk/>
              <pc:sldMasterMk cId="0" sldId="2147483648"/>
              <pc:sldLayoutMk cId="0" sldId="2147483649"/>
              <ac:picMk id="3" creationId="{C890E997-851E-495B-9640-754CB30E9E24}"/>
            </ac:picMkLst>
          </pc:picChg>
          <pc:picChg chg="mod">
            <ac:chgData name="Caroline GARNIER THIERRY" userId="2c7e310e-facb-43a7-b7c8-eb66352f82cb" providerId="ADAL" clId="{AA8CC68D-4107-4FC5-ABBB-2EFA7D5E1998}" dt="2025-12-19T15:28:18.797" v="15" actId="1076"/>
            <ac:picMkLst>
              <pc:docMk/>
              <pc:sldMasterMk cId="0" sldId="2147483648"/>
              <pc:sldLayoutMk cId="0" sldId="2147483649"/>
              <ac:picMk id="27" creationId="{00000000-0000-0000-0000-000000000000}"/>
            </ac:picMkLst>
          </pc:picChg>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3-08T16:39:08.839" idx="1">
    <p:pos x="347" y="2421"/>
    <p:text>Difficile de dissocier l'intention de l'enseignant de l'objectif d'apprentissage. Peut-être faire deux encadrés distincts dans le modèle.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I-PImy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000"/>
            <a:ext cx="50379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755650" y="5079350"/>
            <a:ext cx="604520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755650" y="5079350"/>
            <a:ext cx="6045200" cy="481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20https:/creativecommons.org/by-nc-sa/4.0/"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4"/>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4"/>
          <p:cNvPicPr preferRelativeResize="0"/>
          <p:nvPr/>
        </p:nvPicPr>
        <p:blipFill rotWithShape="1">
          <a:blip r:embed="rId2">
            <a:alphaModFix/>
          </a:blip>
          <a:srcRect/>
          <a:stretch/>
        </p:blipFill>
        <p:spPr>
          <a:xfrm>
            <a:off x="7016308" y="412798"/>
            <a:ext cx="153669" cy="153670"/>
          </a:xfrm>
          <a:prstGeom prst="rect">
            <a:avLst/>
          </a:prstGeom>
          <a:noFill/>
          <a:ln>
            <a:noFill/>
          </a:ln>
        </p:spPr>
      </p:pic>
      <p:sp>
        <p:nvSpPr>
          <p:cNvPr id="15" name="Google Shape;15;p4"/>
          <p:cNvSpPr/>
          <p:nvPr/>
        </p:nvSpPr>
        <p:spPr>
          <a:xfrm>
            <a:off x="7016381" y="81927"/>
            <a:ext cx="487680" cy="485140"/>
          </a:xfrm>
          <a:custGeom>
            <a:avLst/>
            <a:gdLst/>
            <a:ahLst/>
            <a:cxnLst/>
            <a:rect l="l" t="t" r="r" b="b"/>
            <a:pathLst>
              <a:path w="487679" h="485140" extrusionOk="0">
                <a:moveTo>
                  <a:pt x="130886" y="352640"/>
                </a:moveTo>
                <a:lnTo>
                  <a:pt x="130429" y="352158"/>
                </a:lnTo>
                <a:lnTo>
                  <a:pt x="130429" y="352640"/>
                </a:lnTo>
                <a:lnTo>
                  <a:pt x="130886" y="352640"/>
                </a:lnTo>
                <a:close/>
              </a:path>
              <a:path w="487679" h="485140" extrusionOk="0">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4"/>
          <p:cNvPicPr preferRelativeResize="0"/>
          <p:nvPr/>
        </p:nvPicPr>
        <p:blipFill rotWithShape="1">
          <a:blip r:embed="rId3">
            <a:alphaModFix/>
          </a:blip>
          <a:srcRect/>
          <a:stretch/>
        </p:blipFill>
        <p:spPr>
          <a:xfrm>
            <a:off x="324812" y="347785"/>
            <a:ext cx="114084" cy="114071"/>
          </a:xfrm>
          <a:prstGeom prst="rect">
            <a:avLst/>
          </a:prstGeom>
          <a:noFill/>
          <a:ln>
            <a:noFill/>
          </a:ln>
        </p:spPr>
      </p:pic>
      <p:sp>
        <p:nvSpPr>
          <p:cNvPr id="17" name="Google Shape;17;p4"/>
          <p:cNvSpPr/>
          <p:nvPr/>
        </p:nvSpPr>
        <p:spPr>
          <a:xfrm>
            <a:off x="79171" y="100101"/>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4"/>
          <p:cNvPicPr preferRelativeResize="0"/>
          <p:nvPr/>
        </p:nvPicPr>
        <p:blipFill rotWithShape="1">
          <a:blip r:embed="rId3">
            <a:alphaModFix/>
          </a:blip>
          <a:srcRect/>
          <a:stretch/>
        </p:blipFill>
        <p:spPr>
          <a:xfrm>
            <a:off x="325663" y="10238718"/>
            <a:ext cx="113512" cy="113525"/>
          </a:xfrm>
          <a:prstGeom prst="rect">
            <a:avLst/>
          </a:prstGeom>
          <a:noFill/>
          <a:ln>
            <a:noFill/>
          </a:ln>
        </p:spPr>
      </p:pic>
      <p:sp>
        <p:nvSpPr>
          <p:cNvPr id="19" name="Google Shape;19;p4"/>
          <p:cNvSpPr/>
          <p:nvPr/>
        </p:nvSpPr>
        <p:spPr>
          <a:xfrm>
            <a:off x="79184" y="10238448"/>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 name="Google Shape;20;p4"/>
          <p:cNvPicPr preferRelativeResize="0"/>
          <p:nvPr/>
        </p:nvPicPr>
        <p:blipFill rotWithShape="1">
          <a:blip r:embed="rId4">
            <a:alphaModFix/>
          </a:blip>
          <a:srcRect/>
          <a:stretch/>
        </p:blipFill>
        <p:spPr>
          <a:xfrm>
            <a:off x="7119550" y="10232556"/>
            <a:ext cx="114084" cy="114071"/>
          </a:xfrm>
          <a:prstGeom prst="rect">
            <a:avLst/>
          </a:prstGeom>
          <a:noFill/>
          <a:ln>
            <a:noFill/>
          </a:ln>
        </p:spPr>
      </p:pic>
      <p:sp>
        <p:nvSpPr>
          <p:cNvPr id="21" name="Google Shape;21;p4"/>
          <p:cNvSpPr/>
          <p:nvPr/>
        </p:nvSpPr>
        <p:spPr>
          <a:xfrm>
            <a:off x="7119264" y="10232619"/>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4"/>
          <p:cNvSpPr/>
          <p:nvPr/>
        </p:nvSpPr>
        <p:spPr>
          <a:xfrm>
            <a:off x="3714362" y="0"/>
            <a:ext cx="3846195" cy="2433320"/>
          </a:xfrm>
          <a:custGeom>
            <a:avLst/>
            <a:gdLst/>
            <a:ahLst/>
            <a:cxnLst/>
            <a:rect l="l" t="t" r="r" b="b"/>
            <a:pathLst>
              <a:path w="3846195" h="2433320" extrusionOk="0">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4"/>
          <p:cNvSpPr/>
          <p:nvPr/>
        </p:nvSpPr>
        <p:spPr>
          <a:xfrm>
            <a:off x="0" y="7921396"/>
            <a:ext cx="3555365" cy="2771140"/>
          </a:xfrm>
          <a:custGeom>
            <a:avLst/>
            <a:gdLst/>
            <a:ahLst/>
            <a:cxnLst/>
            <a:rect l="l" t="t" r="r" b="b"/>
            <a:pathLst>
              <a:path w="3555365" h="2771140" extrusionOk="0">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4"/>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 name="Google Shape;25;p4"/>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33" name="Google Shape;33;p4" descr="Une image contenant Police, Graphique, logo, capture d’écran&#10;&#10;Description générée automatiquement"/>
          <p:cNvPicPr preferRelativeResize="0"/>
          <p:nvPr/>
        </p:nvPicPr>
        <p:blipFill rotWithShape="1">
          <a:blip r:embed="rId5">
            <a:alphaModFix/>
          </a:blip>
          <a:srcRect t="19708" b="21586"/>
          <a:stretch/>
        </p:blipFill>
        <p:spPr>
          <a:xfrm>
            <a:off x="255048" y="9817078"/>
            <a:ext cx="1449455" cy="601205"/>
          </a:xfrm>
          <a:prstGeom prst="rect">
            <a:avLst/>
          </a:prstGeom>
          <a:noFill/>
          <a:ln>
            <a:noFill/>
          </a:ln>
        </p:spPr>
      </p:pic>
      <p:pic>
        <p:nvPicPr>
          <p:cNvPr id="2" name="Google Shape;27;p4" descr="Une image contenant texte, capture d’écran, Police, logo&#10;&#10;Description générée automatiquement">
            <a:extLst>
              <a:ext uri="{FF2B5EF4-FFF2-40B4-BE49-F238E27FC236}">
                <a16:creationId xmlns:a16="http://schemas.microsoft.com/office/drawing/2014/main" id="{30ABD97B-4C55-CEC7-5B93-B2A264E45EEC}"/>
              </a:ext>
            </a:extLst>
          </p:cNvPr>
          <p:cNvPicPr preferRelativeResize="0"/>
          <p:nvPr userDrawn="1"/>
        </p:nvPicPr>
        <p:blipFill rotWithShape="1">
          <a:blip r:embed="rId6">
            <a:alphaModFix/>
          </a:blip>
          <a:srcRect/>
          <a:stretch/>
        </p:blipFill>
        <p:spPr>
          <a:xfrm>
            <a:off x="6621082" y="9925129"/>
            <a:ext cx="497934" cy="385102"/>
          </a:xfrm>
          <a:prstGeom prst="rect">
            <a:avLst/>
          </a:prstGeom>
          <a:noFill/>
          <a:ln>
            <a:noFill/>
          </a:ln>
        </p:spPr>
      </p:pic>
      <p:grpSp>
        <p:nvGrpSpPr>
          <p:cNvPr id="4" name="Google Shape;28;p4">
            <a:extLst>
              <a:ext uri="{FF2B5EF4-FFF2-40B4-BE49-F238E27FC236}">
                <a16:creationId xmlns:a16="http://schemas.microsoft.com/office/drawing/2014/main" id="{D99E79ED-6FFA-11A6-714B-F667539A1E97}"/>
              </a:ext>
            </a:extLst>
          </p:cNvPr>
          <p:cNvGrpSpPr/>
          <p:nvPr userDrawn="1"/>
        </p:nvGrpSpPr>
        <p:grpSpPr>
          <a:xfrm>
            <a:off x="1687424" y="9917244"/>
            <a:ext cx="793515" cy="241544"/>
            <a:chOff x="4680794" y="9427183"/>
            <a:chExt cx="1251653" cy="381000"/>
          </a:xfrm>
        </p:grpSpPr>
        <p:pic>
          <p:nvPicPr>
            <p:cNvPr id="6" name="Google Shape;29;p4" descr="Creative-Commons-Icons - birnbaum media.lab">
              <a:extLst>
                <a:ext uri="{FF2B5EF4-FFF2-40B4-BE49-F238E27FC236}">
                  <a16:creationId xmlns:a16="http://schemas.microsoft.com/office/drawing/2014/main" id="{76068301-AEC6-E7AC-2C23-D67AD0EDC00D}"/>
                </a:ext>
              </a:extLst>
            </p:cNvPr>
            <p:cNvPicPr preferRelativeResize="0"/>
            <p:nvPr/>
          </p:nvPicPr>
          <p:blipFill rotWithShape="1">
            <a:blip r:embed="rId7">
              <a:alphaModFix/>
            </a:blip>
            <a:srcRect l="14816" t="7492" r="71599" b="41394"/>
            <a:stretch/>
          </p:blipFill>
          <p:spPr>
            <a:xfrm>
              <a:off x="5021898" y="9446288"/>
              <a:ext cx="304801" cy="344057"/>
            </a:xfrm>
            <a:prstGeom prst="rect">
              <a:avLst/>
            </a:prstGeom>
            <a:noFill/>
            <a:ln>
              <a:noFill/>
            </a:ln>
          </p:spPr>
        </p:pic>
        <p:pic>
          <p:nvPicPr>
            <p:cNvPr id="7" name="Google Shape;30;p4" descr="Creative-Commons-Icons - birnbaum media.lab">
              <a:extLst>
                <a:ext uri="{FF2B5EF4-FFF2-40B4-BE49-F238E27FC236}">
                  <a16:creationId xmlns:a16="http://schemas.microsoft.com/office/drawing/2014/main" id="{B557883A-29F9-557C-5616-496AE2BED116}"/>
                </a:ext>
              </a:extLst>
            </p:cNvPr>
            <p:cNvPicPr preferRelativeResize="0"/>
            <p:nvPr/>
          </p:nvPicPr>
          <p:blipFill rotWithShape="1">
            <a:blip r:embed="rId7">
              <a:alphaModFix/>
            </a:blip>
            <a:srcRect l="-1005" t="12217" r="84312" b="40730"/>
            <a:stretch/>
          </p:blipFill>
          <p:spPr>
            <a:xfrm>
              <a:off x="4680794" y="9479793"/>
              <a:ext cx="374565" cy="316731"/>
            </a:xfrm>
            <a:prstGeom prst="ellipse">
              <a:avLst/>
            </a:prstGeom>
            <a:noFill/>
            <a:ln>
              <a:noFill/>
            </a:ln>
          </p:spPr>
        </p:pic>
        <p:pic>
          <p:nvPicPr>
            <p:cNvPr id="8" name="Google Shape;31;p4" descr="Creative-Commons-Icons - birnbaum media.lab">
              <a:extLst>
                <a:ext uri="{FF2B5EF4-FFF2-40B4-BE49-F238E27FC236}">
                  <a16:creationId xmlns:a16="http://schemas.microsoft.com/office/drawing/2014/main" id="{34DD356A-3C86-CFFF-BF0E-47DD3770E059}"/>
                </a:ext>
              </a:extLst>
            </p:cNvPr>
            <p:cNvPicPr preferRelativeResize="0"/>
            <p:nvPr/>
          </p:nvPicPr>
          <p:blipFill rotWithShape="1">
            <a:blip r:embed="rId7">
              <a:alphaModFix/>
            </a:blip>
            <a:srcRect l="29256" t="7974" r="57160" b="38983"/>
            <a:stretch/>
          </p:blipFill>
          <p:spPr>
            <a:xfrm>
              <a:off x="5330551" y="9445655"/>
              <a:ext cx="304800" cy="357048"/>
            </a:xfrm>
            <a:prstGeom prst="rect">
              <a:avLst/>
            </a:prstGeom>
            <a:noFill/>
            <a:ln>
              <a:noFill/>
            </a:ln>
          </p:spPr>
        </p:pic>
        <p:pic>
          <p:nvPicPr>
            <p:cNvPr id="9" name="Google Shape;32;p4" descr="Creative-Commons-Icons - birnbaum media.lab">
              <a:extLst>
                <a:ext uri="{FF2B5EF4-FFF2-40B4-BE49-F238E27FC236}">
                  <a16:creationId xmlns:a16="http://schemas.microsoft.com/office/drawing/2014/main" id="{F4FDFABC-0138-0634-608D-DE07BFF46D02}"/>
                </a:ext>
              </a:extLst>
            </p:cNvPr>
            <p:cNvPicPr preferRelativeResize="0"/>
            <p:nvPr/>
          </p:nvPicPr>
          <p:blipFill rotWithShape="1">
            <a:blip r:embed="rId7">
              <a:alphaModFix/>
            </a:blip>
            <a:srcRect l="43212" t="5671" r="43204" b="37728"/>
            <a:stretch/>
          </p:blipFill>
          <p:spPr>
            <a:xfrm>
              <a:off x="5627647" y="9427183"/>
              <a:ext cx="304800" cy="381000"/>
            </a:xfrm>
            <a:prstGeom prst="rect">
              <a:avLst/>
            </a:prstGeom>
            <a:noFill/>
            <a:ln>
              <a:noFill/>
            </a:ln>
          </p:spPr>
        </p:pic>
      </p:grpSp>
      <p:sp>
        <p:nvSpPr>
          <p:cNvPr id="10" name="ZoneTexte 9">
            <a:extLst>
              <a:ext uri="{FF2B5EF4-FFF2-40B4-BE49-F238E27FC236}">
                <a16:creationId xmlns:a16="http://schemas.microsoft.com/office/drawing/2014/main" id="{0505DFD1-7F62-ED7D-0068-1EA3F6FADA23}"/>
              </a:ext>
            </a:extLst>
          </p:cNvPr>
          <p:cNvSpPr txBox="1"/>
          <p:nvPr userDrawn="1"/>
        </p:nvSpPr>
        <p:spPr>
          <a:xfrm>
            <a:off x="1638932" y="10133706"/>
            <a:ext cx="1682576" cy="184666"/>
          </a:xfrm>
          <a:prstGeom prst="rect">
            <a:avLst/>
          </a:prstGeom>
          <a:noFill/>
        </p:spPr>
        <p:txBody>
          <a:bodyPr wrap="square" rtlCol="0">
            <a:spAutoFit/>
          </a:bodyPr>
          <a:lstStyle/>
          <a:p>
            <a:r>
              <a:rPr lang="fr-FR" sz="600" b="1" dirty="0"/>
              <a:t>CC     BY     NC SA 4.0</a:t>
            </a:r>
          </a:p>
        </p:txBody>
      </p:sp>
      <p:sp>
        <p:nvSpPr>
          <p:cNvPr id="11" name="ZoneTexte 10">
            <a:extLst>
              <a:ext uri="{FF2B5EF4-FFF2-40B4-BE49-F238E27FC236}">
                <a16:creationId xmlns:a16="http://schemas.microsoft.com/office/drawing/2014/main" id="{51B1D645-7F7E-37DA-9A9E-1A0E632F78D8}"/>
              </a:ext>
            </a:extLst>
          </p:cNvPr>
          <p:cNvSpPr txBox="1"/>
          <p:nvPr userDrawn="1"/>
        </p:nvSpPr>
        <p:spPr>
          <a:xfrm>
            <a:off x="2546228" y="9933014"/>
            <a:ext cx="3305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i="0" u="none" strike="noStrike" cap="none" dirty="0">
                <a:solidFill>
                  <a:srgbClr val="000000"/>
                </a:solidFill>
                <a:effectLst/>
                <a:latin typeface="Arial"/>
                <a:ea typeface="Arial"/>
                <a:cs typeface="Arial"/>
                <a:sym typeface="Arial"/>
              </a:rPr>
              <a:t>Fiche pratique activités « </a:t>
            </a:r>
            <a:r>
              <a:rPr lang="fr-FR" sz="600" b="0" i="0" u="none" strike="noStrike" cap="none" dirty="0" err="1">
                <a:solidFill>
                  <a:srgbClr val="000000"/>
                </a:solidFill>
                <a:effectLst/>
                <a:latin typeface="Arial"/>
                <a:ea typeface="Arial"/>
                <a:cs typeface="Arial"/>
                <a:sym typeface="Arial"/>
              </a:rPr>
              <a:t>Speeddating</a:t>
            </a:r>
            <a:r>
              <a:rPr lang="fr-FR" sz="600" b="0" i="0" u="none" strike="noStrike" cap="none" dirty="0">
                <a:solidFill>
                  <a:srgbClr val="000000"/>
                </a:solidFill>
                <a:effectLst/>
                <a:latin typeface="Arial"/>
                <a:ea typeface="Arial"/>
                <a:cs typeface="Arial"/>
                <a:sym typeface="Arial"/>
              </a:rPr>
              <a:t>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 2025 by </a:t>
            </a:r>
            <a:r>
              <a:rPr lang="fr-FR" sz="600" b="0" i="0" u="none" strike="noStrike" cap="none" dirty="0" err="1">
                <a:solidFill>
                  <a:srgbClr val="000000"/>
                </a:solidFill>
                <a:effectLst/>
                <a:latin typeface="Arial"/>
                <a:ea typeface="Arial"/>
                <a:cs typeface="Arial"/>
                <a:sym typeface="Arial"/>
              </a:rPr>
              <a:t>LearningLab</a:t>
            </a:r>
            <a:r>
              <a:rPr lang="fr-FR" sz="600" b="0" i="0" u="none" strike="noStrike" cap="none" dirty="0">
                <a:solidFill>
                  <a:srgbClr val="000000"/>
                </a:solidFill>
                <a:effectLst/>
                <a:latin typeface="Arial"/>
                <a:ea typeface="Arial"/>
                <a:cs typeface="Arial"/>
                <a:sym typeface="Arial"/>
              </a:rPr>
              <a:t> Network </a:t>
            </a:r>
            <a:r>
              <a:rPr lang="fr-FR" sz="600" b="0" i="0" u="none" strike="noStrike" cap="none" dirty="0" err="1">
                <a:solidFill>
                  <a:srgbClr val="000000"/>
                </a:solidFill>
                <a:effectLst/>
                <a:latin typeface="Arial"/>
                <a:ea typeface="Arial"/>
                <a:cs typeface="Arial"/>
                <a:sym typeface="Arial"/>
              </a:rPr>
              <a:t>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licensed</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under</a:t>
            </a:r>
            <a:r>
              <a:rPr lang="fr-FR" sz="600" b="0" i="0" u="none" strike="noStrike" cap="none" dirty="0">
                <a:solidFill>
                  <a:srgbClr val="000000"/>
                </a:solidFill>
                <a:effectLst/>
                <a:latin typeface="Arial"/>
                <a:ea typeface="Arial"/>
                <a:cs typeface="Arial"/>
                <a:sym typeface="Arial"/>
              </a:rPr>
              <a:t> CC-BY-NC-SA 4.0.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To </a:t>
            </a:r>
            <a:r>
              <a:rPr lang="fr-FR" sz="600" b="0" i="0" u="none" strike="noStrike" cap="none" dirty="0" err="1">
                <a:solidFill>
                  <a:srgbClr val="000000"/>
                </a:solidFill>
                <a:effectLst/>
                <a:latin typeface="Arial"/>
                <a:ea typeface="Arial"/>
                <a:cs typeface="Arial"/>
                <a:sym typeface="Arial"/>
              </a:rPr>
              <a:t>view</a:t>
            </a:r>
            <a:r>
              <a:rPr lang="fr-FR" sz="600" b="0" i="0" u="none" strike="noStrike" cap="none" dirty="0">
                <a:solidFill>
                  <a:srgbClr val="000000"/>
                </a:solidFill>
                <a:effectLst/>
                <a:latin typeface="Arial"/>
                <a:ea typeface="Arial"/>
                <a:cs typeface="Arial"/>
                <a:sym typeface="Arial"/>
              </a:rPr>
              <a:t> a copy of </a:t>
            </a:r>
            <a:r>
              <a:rPr lang="fr-FR" sz="600" b="0" i="0" u="none" strike="noStrike" cap="none" dirty="0" err="1">
                <a:solidFill>
                  <a:srgbClr val="000000"/>
                </a:solidFill>
                <a:effectLst/>
                <a:latin typeface="Arial"/>
                <a:ea typeface="Arial"/>
                <a:cs typeface="Arial"/>
                <a:sym typeface="Arial"/>
              </a:rPr>
              <a:t>this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visit</a:t>
            </a:r>
            <a:r>
              <a:rPr lang="fr-FR" sz="600" b="0" i="0" u="none" strike="noStrike" cap="none" dirty="0">
                <a:solidFill>
                  <a:srgbClr val="000000"/>
                </a:solidFill>
                <a:effectLst/>
                <a:latin typeface="Arial"/>
                <a:ea typeface="Arial"/>
                <a:cs typeface="Arial"/>
                <a:sym typeface="Arial"/>
              </a:rPr>
              <a:t>. </a:t>
            </a:r>
            <a:r>
              <a:rPr lang="fr-FR" sz="600" b="0" i="0" u="none" strike="noStrike" cap="none" dirty="0">
                <a:solidFill>
                  <a:srgbClr val="000000"/>
                </a:solidFill>
                <a:effectLst/>
                <a:latin typeface="Arial"/>
                <a:ea typeface="Arial"/>
                <a:cs typeface="Arial"/>
                <a:sym typeface="Arial"/>
                <a:hlinkClick r:id="rId8"/>
              </a:rPr>
              <a:t>https://creativecommons.org/by-nc-sa/4.0/</a:t>
            </a:r>
            <a:endParaRPr lang="fr-FR" sz="600" b="0" i="0" u="none" strike="noStrike" cap="none" dirty="0">
              <a:solidFill>
                <a:srgbClr val="000000"/>
              </a:solidFill>
              <a:effectLst/>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567213" y="3314954"/>
            <a:ext cx="6428422" cy="224561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134427" y="5988304"/>
            <a:ext cx="5293995" cy="2673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78142" y="2459482"/>
            <a:ext cx="328983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6"/>
          <p:cNvSpPr txBox="1">
            <a:spLocks noGrp="1"/>
          </p:cNvSpPr>
          <p:nvPr>
            <p:ph type="body" idx="2"/>
          </p:nvPr>
        </p:nvSpPr>
        <p:spPr>
          <a:xfrm>
            <a:off x="3894867" y="2459482"/>
            <a:ext cx="3289839" cy="705764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2"/>
        <p:cNvGrpSpPr/>
        <p:nvPr/>
      </p:nvGrpSpPr>
      <p:grpSpPr>
        <a:xfrm>
          <a:off x="0" y="0"/>
          <a:ext cx="0" cy="0"/>
          <a:chOff x="0" y="0"/>
          <a:chExt cx="0" cy="0"/>
        </a:xfrm>
      </p:grpSpPr>
      <p:sp>
        <p:nvSpPr>
          <p:cNvPr id="53" name="Google Shape;53;p8"/>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 name="Google Shape;54;p8"/>
          <p:cNvPicPr preferRelativeResize="0"/>
          <p:nvPr/>
        </p:nvPicPr>
        <p:blipFill rotWithShape="1">
          <a:blip r:embed="rId2">
            <a:alphaModFix/>
          </a:blip>
          <a:srcRect/>
          <a:stretch/>
        </p:blipFill>
        <p:spPr>
          <a:xfrm>
            <a:off x="326105" y="345938"/>
            <a:ext cx="114084" cy="114071"/>
          </a:xfrm>
          <a:prstGeom prst="rect">
            <a:avLst/>
          </a:prstGeom>
          <a:noFill/>
          <a:ln>
            <a:noFill/>
          </a:ln>
        </p:spPr>
      </p:pic>
      <p:sp>
        <p:nvSpPr>
          <p:cNvPr id="55" name="Google Shape;55;p8"/>
          <p:cNvSpPr/>
          <p:nvPr/>
        </p:nvSpPr>
        <p:spPr>
          <a:xfrm>
            <a:off x="80467" y="98246"/>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6" name="Google Shape;56;p8"/>
          <p:cNvPicPr preferRelativeResize="0"/>
          <p:nvPr/>
        </p:nvPicPr>
        <p:blipFill rotWithShape="1">
          <a:blip r:embed="rId3">
            <a:alphaModFix/>
          </a:blip>
          <a:srcRect/>
          <a:stretch/>
        </p:blipFill>
        <p:spPr>
          <a:xfrm>
            <a:off x="326956" y="10236872"/>
            <a:ext cx="113512" cy="113525"/>
          </a:xfrm>
          <a:prstGeom prst="rect">
            <a:avLst/>
          </a:prstGeom>
          <a:noFill/>
          <a:ln>
            <a:noFill/>
          </a:ln>
        </p:spPr>
      </p:pic>
      <p:sp>
        <p:nvSpPr>
          <p:cNvPr id="57" name="Google Shape;57;p8"/>
          <p:cNvSpPr/>
          <p:nvPr/>
        </p:nvSpPr>
        <p:spPr>
          <a:xfrm>
            <a:off x="80479" y="10236606"/>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 name="Google Shape;58;p8"/>
          <p:cNvPicPr preferRelativeResize="0"/>
          <p:nvPr/>
        </p:nvPicPr>
        <p:blipFill rotWithShape="1">
          <a:blip r:embed="rId2">
            <a:alphaModFix/>
          </a:blip>
          <a:srcRect/>
          <a:stretch/>
        </p:blipFill>
        <p:spPr>
          <a:xfrm>
            <a:off x="7120843" y="10230709"/>
            <a:ext cx="114084" cy="114071"/>
          </a:xfrm>
          <a:prstGeom prst="rect">
            <a:avLst/>
          </a:prstGeom>
          <a:noFill/>
          <a:ln>
            <a:noFill/>
          </a:ln>
        </p:spPr>
      </p:pic>
      <p:sp>
        <p:nvSpPr>
          <p:cNvPr id="59" name="Google Shape;59;p8"/>
          <p:cNvSpPr/>
          <p:nvPr/>
        </p:nvSpPr>
        <p:spPr>
          <a:xfrm>
            <a:off x="7120560" y="10230764"/>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8"/>
          <p:cNvSpPr/>
          <p:nvPr/>
        </p:nvSpPr>
        <p:spPr>
          <a:xfrm>
            <a:off x="3715656" y="0"/>
            <a:ext cx="3844925" cy="2431415"/>
          </a:xfrm>
          <a:custGeom>
            <a:avLst/>
            <a:gdLst/>
            <a:ahLst/>
            <a:cxnLst/>
            <a:rect l="l" t="t" r="r" b="b"/>
            <a:pathLst>
              <a:path w="3844925" h="2431415" extrusionOk="0">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8"/>
          <p:cNvSpPr/>
          <p:nvPr/>
        </p:nvSpPr>
        <p:spPr>
          <a:xfrm>
            <a:off x="0" y="7919548"/>
            <a:ext cx="3556635" cy="2773045"/>
          </a:xfrm>
          <a:custGeom>
            <a:avLst/>
            <a:gdLst/>
            <a:ahLst/>
            <a:cxnLst/>
            <a:rect l="l" t="t" r="r" b="b"/>
            <a:pathLst>
              <a:path w="3556635" h="2773045" extrusionOk="0">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8"/>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8"/>
          <p:cNvSpPr/>
          <p:nvPr/>
        </p:nvSpPr>
        <p:spPr>
          <a:xfrm>
            <a:off x="556394" y="927890"/>
            <a:ext cx="6460490" cy="4539615"/>
          </a:xfrm>
          <a:custGeom>
            <a:avLst/>
            <a:gdLst/>
            <a:ahLst/>
            <a:cxnLst/>
            <a:rect l="l" t="t" r="r" b="b"/>
            <a:pathLst>
              <a:path w="6460490" h="4539615" extrusionOk="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w="13575" cap="flat" cmpd="sng">
            <a:solidFill>
              <a:srgbClr val="F0665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547526" y="817119"/>
            <a:ext cx="1802764" cy="215900"/>
          </a:xfrm>
          <a:custGeom>
            <a:avLst/>
            <a:gdLst/>
            <a:ahLst/>
            <a:cxnLst/>
            <a:rect l="l" t="t" r="r" b="b"/>
            <a:pathLst>
              <a:path w="1802764" h="215900" extrusionOk="0">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200" b="1" i="0">
                <a:solidFill>
                  <a:schemeClr val="lt1"/>
                </a:solidFill>
                <a:latin typeface="Tahoma"/>
                <a:ea typeface="Tahoma"/>
                <a:cs typeface="Tahoma"/>
                <a:sym typeface="Tahoma"/>
              </a:defRPr>
            </a:lvl1pPr>
            <a:lvl2pPr marL="38100" marR="0" lvl="1" indent="0" algn="l">
              <a:lnSpc>
                <a:spcPct val="100000"/>
              </a:lnSpc>
              <a:spcBef>
                <a:spcPts val="0"/>
              </a:spcBef>
              <a:buNone/>
              <a:defRPr sz="1200" b="1" i="0">
                <a:solidFill>
                  <a:schemeClr val="lt1"/>
                </a:solidFill>
                <a:latin typeface="Tahoma"/>
                <a:ea typeface="Tahoma"/>
                <a:cs typeface="Tahoma"/>
                <a:sym typeface="Tahoma"/>
              </a:defRPr>
            </a:lvl2pPr>
            <a:lvl3pPr marL="38100" marR="0" lvl="2" indent="0" algn="l">
              <a:lnSpc>
                <a:spcPct val="100000"/>
              </a:lnSpc>
              <a:spcBef>
                <a:spcPts val="0"/>
              </a:spcBef>
              <a:buNone/>
              <a:defRPr sz="1200" b="1" i="0">
                <a:solidFill>
                  <a:schemeClr val="lt1"/>
                </a:solidFill>
                <a:latin typeface="Tahoma"/>
                <a:ea typeface="Tahoma"/>
                <a:cs typeface="Tahoma"/>
                <a:sym typeface="Tahoma"/>
              </a:defRPr>
            </a:lvl3pPr>
            <a:lvl4pPr marL="38100" marR="0" lvl="3" indent="0" algn="l">
              <a:lnSpc>
                <a:spcPct val="100000"/>
              </a:lnSpc>
              <a:spcBef>
                <a:spcPts val="0"/>
              </a:spcBef>
              <a:buNone/>
              <a:defRPr sz="1200" b="1" i="0">
                <a:solidFill>
                  <a:schemeClr val="lt1"/>
                </a:solidFill>
                <a:latin typeface="Tahoma"/>
                <a:ea typeface="Tahoma"/>
                <a:cs typeface="Tahoma"/>
                <a:sym typeface="Tahoma"/>
              </a:defRPr>
            </a:lvl4pPr>
            <a:lvl5pPr marL="38100" marR="0" lvl="4" indent="0" algn="l">
              <a:lnSpc>
                <a:spcPct val="100000"/>
              </a:lnSpc>
              <a:spcBef>
                <a:spcPts val="0"/>
              </a:spcBef>
              <a:buNone/>
              <a:defRPr sz="1200" b="1" i="0">
                <a:solidFill>
                  <a:schemeClr val="lt1"/>
                </a:solidFill>
                <a:latin typeface="Tahoma"/>
                <a:ea typeface="Tahoma"/>
                <a:cs typeface="Tahoma"/>
                <a:sym typeface="Tahoma"/>
              </a:defRPr>
            </a:lvl5pPr>
            <a:lvl6pPr marL="38100" marR="0" lvl="5" indent="0" algn="l">
              <a:lnSpc>
                <a:spcPct val="100000"/>
              </a:lnSpc>
              <a:spcBef>
                <a:spcPts val="0"/>
              </a:spcBef>
              <a:buNone/>
              <a:defRPr sz="1200" b="1" i="0">
                <a:solidFill>
                  <a:schemeClr val="lt1"/>
                </a:solidFill>
                <a:latin typeface="Tahoma"/>
                <a:ea typeface="Tahoma"/>
                <a:cs typeface="Tahoma"/>
                <a:sym typeface="Tahoma"/>
              </a:defRPr>
            </a:lvl6pPr>
            <a:lvl7pPr marL="38100" marR="0" lvl="6" indent="0" algn="l">
              <a:lnSpc>
                <a:spcPct val="100000"/>
              </a:lnSpc>
              <a:spcBef>
                <a:spcPts val="0"/>
              </a:spcBef>
              <a:buNone/>
              <a:defRPr sz="1200" b="1" i="0">
                <a:solidFill>
                  <a:schemeClr val="lt1"/>
                </a:solidFill>
                <a:latin typeface="Tahoma"/>
                <a:ea typeface="Tahoma"/>
                <a:cs typeface="Tahoma"/>
                <a:sym typeface="Tahoma"/>
              </a:defRPr>
            </a:lvl7pPr>
            <a:lvl8pPr marL="38100" marR="0" lvl="7" indent="0" algn="l">
              <a:lnSpc>
                <a:spcPct val="100000"/>
              </a:lnSpc>
              <a:spcBef>
                <a:spcPts val="0"/>
              </a:spcBef>
              <a:buNone/>
              <a:defRPr sz="1200" b="1" i="0">
                <a:solidFill>
                  <a:schemeClr val="lt1"/>
                </a:solidFill>
                <a:latin typeface="Tahoma"/>
                <a:ea typeface="Tahoma"/>
                <a:cs typeface="Tahoma"/>
                <a:sym typeface="Tahoma"/>
              </a:defRPr>
            </a:lvl8pPr>
            <a:lvl9pPr marL="38100" marR="0" lvl="8" indent="0" algn="l">
              <a:lnSpc>
                <a:spcPct val="100000"/>
              </a:lnSpc>
              <a:spcBef>
                <a:spcPts val="0"/>
              </a:spcBef>
              <a:buNone/>
              <a:defRPr sz="1200" b="1" i="0">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3"/>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000" b="0" i="0" u="sng" strike="noStrike" cap="none">
                <a:solidFill>
                  <a:srgbClr val="36393B"/>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3"/>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3"/>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200" b="1" i="0" u="none">
                <a:solidFill>
                  <a:schemeClr val="lt1"/>
                </a:solidFill>
                <a:latin typeface="Tahoma"/>
                <a:ea typeface="Tahoma"/>
                <a:cs typeface="Tahoma"/>
                <a:sym typeface="Tahoma"/>
              </a:defRPr>
            </a:lvl1pPr>
            <a:lvl2pPr marL="38100" marR="0" lvl="1" indent="0" algn="l" rtl="0">
              <a:lnSpc>
                <a:spcPct val="100000"/>
              </a:lnSpc>
              <a:spcBef>
                <a:spcPts val="0"/>
              </a:spcBef>
              <a:buNone/>
              <a:defRPr sz="1200" b="1" i="0" u="none">
                <a:solidFill>
                  <a:schemeClr val="lt1"/>
                </a:solidFill>
                <a:latin typeface="Tahoma"/>
                <a:ea typeface="Tahoma"/>
                <a:cs typeface="Tahoma"/>
                <a:sym typeface="Tahoma"/>
              </a:defRPr>
            </a:lvl2pPr>
            <a:lvl3pPr marL="38100" marR="0" lvl="2" indent="0" algn="l" rtl="0">
              <a:lnSpc>
                <a:spcPct val="100000"/>
              </a:lnSpc>
              <a:spcBef>
                <a:spcPts val="0"/>
              </a:spcBef>
              <a:buNone/>
              <a:defRPr sz="1200" b="1" i="0" u="none">
                <a:solidFill>
                  <a:schemeClr val="lt1"/>
                </a:solidFill>
                <a:latin typeface="Tahoma"/>
                <a:ea typeface="Tahoma"/>
                <a:cs typeface="Tahoma"/>
                <a:sym typeface="Tahoma"/>
              </a:defRPr>
            </a:lvl3pPr>
            <a:lvl4pPr marL="38100" marR="0" lvl="3" indent="0" algn="l" rtl="0">
              <a:lnSpc>
                <a:spcPct val="100000"/>
              </a:lnSpc>
              <a:spcBef>
                <a:spcPts val="0"/>
              </a:spcBef>
              <a:buNone/>
              <a:defRPr sz="1200" b="1" i="0" u="none">
                <a:solidFill>
                  <a:schemeClr val="lt1"/>
                </a:solidFill>
                <a:latin typeface="Tahoma"/>
                <a:ea typeface="Tahoma"/>
                <a:cs typeface="Tahoma"/>
                <a:sym typeface="Tahoma"/>
              </a:defRPr>
            </a:lvl4pPr>
            <a:lvl5pPr marL="38100" marR="0" lvl="4" indent="0" algn="l" rtl="0">
              <a:lnSpc>
                <a:spcPct val="100000"/>
              </a:lnSpc>
              <a:spcBef>
                <a:spcPts val="0"/>
              </a:spcBef>
              <a:buNone/>
              <a:defRPr sz="1200" b="1" i="0" u="none">
                <a:solidFill>
                  <a:schemeClr val="lt1"/>
                </a:solidFill>
                <a:latin typeface="Tahoma"/>
                <a:ea typeface="Tahoma"/>
                <a:cs typeface="Tahoma"/>
                <a:sym typeface="Tahoma"/>
              </a:defRPr>
            </a:lvl5pPr>
            <a:lvl6pPr marL="38100" marR="0" lvl="5" indent="0" algn="l" rtl="0">
              <a:lnSpc>
                <a:spcPct val="100000"/>
              </a:lnSpc>
              <a:spcBef>
                <a:spcPts val="0"/>
              </a:spcBef>
              <a:buNone/>
              <a:defRPr sz="1200" b="1" i="0" u="none">
                <a:solidFill>
                  <a:schemeClr val="lt1"/>
                </a:solidFill>
                <a:latin typeface="Tahoma"/>
                <a:ea typeface="Tahoma"/>
                <a:cs typeface="Tahoma"/>
                <a:sym typeface="Tahoma"/>
              </a:defRPr>
            </a:lvl6pPr>
            <a:lvl7pPr marL="38100" marR="0" lvl="6" indent="0" algn="l" rtl="0">
              <a:lnSpc>
                <a:spcPct val="100000"/>
              </a:lnSpc>
              <a:spcBef>
                <a:spcPts val="0"/>
              </a:spcBef>
              <a:buNone/>
              <a:defRPr sz="1200" b="1" i="0" u="none">
                <a:solidFill>
                  <a:schemeClr val="lt1"/>
                </a:solidFill>
                <a:latin typeface="Tahoma"/>
                <a:ea typeface="Tahoma"/>
                <a:cs typeface="Tahoma"/>
                <a:sym typeface="Tahoma"/>
              </a:defRPr>
            </a:lvl7pPr>
            <a:lvl8pPr marL="38100" marR="0" lvl="7" indent="0" algn="l" rtl="0">
              <a:lnSpc>
                <a:spcPct val="100000"/>
              </a:lnSpc>
              <a:spcBef>
                <a:spcPts val="0"/>
              </a:spcBef>
              <a:buNone/>
              <a:defRPr sz="1200" b="1" i="0" u="none">
                <a:solidFill>
                  <a:schemeClr val="lt1"/>
                </a:solidFill>
                <a:latin typeface="Tahoma"/>
                <a:ea typeface="Tahoma"/>
                <a:cs typeface="Tahoma"/>
                <a:sym typeface="Tahoma"/>
              </a:defRPr>
            </a:lvl8pPr>
            <a:lvl9pPr marL="38100" marR="0" lvl="8" indent="0" algn="l" rtl="0">
              <a:lnSpc>
                <a:spcPct val="100000"/>
              </a:lnSpc>
              <a:spcBef>
                <a:spcPts val="0"/>
              </a:spcBef>
              <a:buNone/>
              <a:defRPr sz="1200" b="1" i="0" u="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4tY9aZaOEY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learninglab-network.com/" TargetMode="External"/><Relationship Id="rId4" Type="http://schemas.openxmlformats.org/officeDocument/2006/relationships/hyperlink" Target="mailto:contact@learninglab-networ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a:solidFill>
                  <a:schemeClr val="lt1"/>
                </a:solidFill>
                <a:latin typeface="Calibri"/>
                <a:ea typeface="Calibri"/>
                <a:cs typeface="Calibri"/>
                <a:sym typeface="Calibri"/>
              </a:rPr>
              <a:t>1/2</a:t>
            </a:r>
            <a:endParaRPr/>
          </a:p>
        </p:txBody>
      </p:sp>
      <p:sp>
        <p:nvSpPr>
          <p:cNvPr id="73" name="Google Shape;73;p1"/>
          <p:cNvSpPr txBox="1"/>
          <p:nvPr/>
        </p:nvSpPr>
        <p:spPr>
          <a:xfrm>
            <a:off x="1181251" y="9596029"/>
            <a:ext cx="256163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a:solidFill>
                  <a:schemeClr val="dk1"/>
                </a:solidFill>
                <a:latin typeface="Calibri"/>
                <a:ea typeface="Calibri"/>
                <a:cs typeface="Calibri"/>
                <a:sym typeface="Calibri"/>
              </a:rPr>
              <a:t>Photo générée avec Dall-e</a:t>
            </a:r>
            <a:endParaRPr sz="1100">
              <a:solidFill>
                <a:schemeClr val="dk1"/>
              </a:solidFill>
              <a:latin typeface="Calibri"/>
              <a:ea typeface="Calibri"/>
              <a:cs typeface="Calibri"/>
              <a:sym typeface="Calibri"/>
            </a:endParaRPr>
          </a:p>
        </p:txBody>
      </p:sp>
      <p:sp>
        <p:nvSpPr>
          <p:cNvPr id="74" name="Google Shape;74;p1"/>
          <p:cNvSpPr/>
          <p:nvPr/>
        </p:nvSpPr>
        <p:spPr>
          <a:xfrm>
            <a:off x="543859" y="1246201"/>
            <a:ext cx="1024591"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#Brise-glace</a:t>
            </a:r>
            <a:endParaRPr/>
          </a:p>
        </p:txBody>
      </p:sp>
      <p:sp>
        <p:nvSpPr>
          <p:cNvPr id="75" name="Google Shape;75;p1"/>
          <p:cNvSpPr/>
          <p:nvPr/>
        </p:nvSpPr>
        <p:spPr>
          <a:xfrm>
            <a:off x="522920" y="1596177"/>
            <a:ext cx="104553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#Dynamique</a:t>
            </a:r>
            <a:endParaRPr/>
          </a:p>
        </p:txBody>
      </p:sp>
      <p:sp>
        <p:nvSpPr>
          <p:cNvPr id="76" name="Google Shape;76;p1"/>
          <p:cNvSpPr/>
          <p:nvPr/>
        </p:nvSpPr>
        <p:spPr>
          <a:xfrm>
            <a:off x="1676722" y="1244075"/>
            <a:ext cx="104553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#Interactif</a:t>
            </a:r>
            <a:endParaRPr/>
          </a:p>
        </p:txBody>
      </p:sp>
      <p:sp>
        <p:nvSpPr>
          <p:cNvPr id="77" name="Google Shape;77;p1"/>
          <p:cNvSpPr/>
          <p:nvPr/>
        </p:nvSpPr>
        <p:spPr>
          <a:xfrm>
            <a:off x="1636557" y="1596177"/>
            <a:ext cx="805086"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lt1"/>
                </a:solidFill>
                <a:latin typeface="Calibri"/>
                <a:ea typeface="Calibri"/>
                <a:cs typeface="Calibri"/>
                <a:sym typeface="Calibri"/>
              </a:rPr>
              <a:t>#Rapide</a:t>
            </a:r>
            <a:endParaRPr/>
          </a:p>
        </p:txBody>
      </p:sp>
      <p:grpSp>
        <p:nvGrpSpPr>
          <p:cNvPr id="78" name="Google Shape;78;p1"/>
          <p:cNvGrpSpPr/>
          <p:nvPr/>
        </p:nvGrpSpPr>
        <p:grpSpPr>
          <a:xfrm>
            <a:off x="4443397" y="577872"/>
            <a:ext cx="2569206" cy="223902"/>
            <a:chOff x="4367196" y="512585"/>
            <a:chExt cx="2569206" cy="223902"/>
          </a:xfrm>
        </p:grpSpPr>
        <p:sp>
          <p:nvSpPr>
            <p:cNvPr id="79" name="Google Shape;79;p1"/>
            <p:cNvSpPr/>
            <p:nvPr/>
          </p:nvSpPr>
          <p:spPr>
            <a:xfrm>
              <a:off x="4367196" y="512585"/>
              <a:ext cx="2569206"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Durée</a:t>
              </a:r>
              <a:endParaRPr/>
            </a:p>
          </p:txBody>
        </p:sp>
        <p:sp>
          <p:nvSpPr>
            <p:cNvPr id="80" name="Google Shape;80;p1"/>
            <p:cNvSpPr/>
            <p:nvPr/>
          </p:nvSpPr>
          <p:spPr>
            <a:xfrm>
              <a:off x="4924425" y="531741"/>
              <a:ext cx="1978024"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15-30 min</a:t>
              </a:r>
              <a:endParaRPr/>
            </a:p>
          </p:txBody>
        </p:sp>
      </p:grpSp>
      <p:grpSp>
        <p:nvGrpSpPr>
          <p:cNvPr id="81" name="Google Shape;81;p1"/>
          <p:cNvGrpSpPr/>
          <p:nvPr/>
        </p:nvGrpSpPr>
        <p:grpSpPr>
          <a:xfrm>
            <a:off x="4440000" y="855598"/>
            <a:ext cx="2572603" cy="223902"/>
            <a:chOff x="4367196" y="512585"/>
            <a:chExt cx="2572603" cy="223902"/>
          </a:xfrm>
        </p:grpSpPr>
        <p:sp>
          <p:nvSpPr>
            <p:cNvPr id="82" name="Google Shape;82;p1"/>
            <p:cNvSpPr/>
            <p:nvPr/>
          </p:nvSpPr>
          <p:spPr>
            <a:xfrm>
              <a:off x="4367196" y="512585"/>
              <a:ext cx="2572603"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Participants</a:t>
              </a:r>
              <a:endParaRPr/>
            </a:p>
          </p:txBody>
        </p:sp>
        <p:sp>
          <p:nvSpPr>
            <p:cNvPr id="83" name="Google Shape;83;p1"/>
            <p:cNvSpPr/>
            <p:nvPr/>
          </p:nvSpPr>
          <p:spPr>
            <a:xfrm>
              <a:off x="5249398" y="532339"/>
              <a:ext cx="1656448"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A partir de 6</a:t>
              </a:r>
              <a:endParaRPr/>
            </a:p>
          </p:txBody>
        </p:sp>
      </p:grpSp>
      <p:grpSp>
        <p:nvGrpSpPr>
          <p:cNvPr id="84" name="Google Shape;84;p1"/>
          <p:cNvGrpSpPr/>
          <p:nvPr/>
        </p:nvGrpSpPr>
        <p:grpSpPr>
          <a:xfrm>
            <a:off x="543859" y="2105339"/>
            <a:ext cx="6468745" cy="1481158"/>
            <a:chOff x="543859" y="2105339"/>
            <a:chExt cx="6468745" cy="1481158"/>
          </a:xfrm>
        </p:grpSpPr>
        <p:sp>
          <p:nvSpPr>
            <p:cNvPr id="85" name="Google Shape;85;p1"/>
            <p:cNvSpPr/>
            <p:nvPr/>
          </p:nvSpPr>
          <p:spPr>
            <a:xfrm>
              <a:off x="551856" y="2303797"/>
              <a:ext cx="6460748" cy="1282700"/>
            </a:xfrm>
            <a:prstGeom prst="roundRect">
              <a:avLst>
                <a:gd name="adj" fmla="val 4824"/>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fr-FR" sz="1100">
                  <a:solidFill>
                    <a:schemeClr val="dk1"/>
                  </a:solidFill>
                  <a:latin typeface="Calibri"/>
                  <a:ea typeface="Calibri"/>
                  <a:cs typeface="Calibri"/>
                  <a:sym typeface="Calibri"/>
                </a:rPr>
                <a:t>Le speed dating, comme une activité pédagogique, favorise les échanges et les interactions entre les participants. Elle permet de briser la glace et de faire connaissance, de s’exprimer. Elle est particulièrement appropriée avec des participants qui ne se connaissent pas et pour faire du team building ou dans des cas d’interculturalité.</a:t>
              </a:r>
              <a:endParaRPr/>
            </a:p>
            <a:p>
              <a:pPr marL="0" marR="0" lvl="0" indent="0" algn="just" rtl="0">
                <a:spcBef>
                  <a:spcPts val="0"/>
                </a:spcBef>
                <a:spcAft>
                  <a:spcPts val="0"/>
                </a:spcAft>
                <a:buNone/>
              </a:pPr>
              <a:r>
                <a:rPr lang="fr-FR" sz="1100">
                  <a:solidFill>
                    <a:schemeClr val="dk1"/>
                  </a:solidFill>
                  <a:latin typeface="Calibri"/>
                  <a:ea typeface="Calibri"/>
                  <a:cs typeface="Calibri"/>
                  <a:sym typeface="Calibri"/>
                </a:rPr>
                <a:t>A terme, elle peut permettre de créer des groupes.</a:t>
              </a:r>
              <a:endParaRPr/>
            </a:p>
          </p:txBody>
        </p:sp>
        <p:sp>
          <p:nvSpPr>
            <p:cNvPr id="86" name="Google Shape;86;p1"/>
            <p:cNvSpPr/>
            <p:nvPr/>
          </p:nvSpPr>
          <p:spPr>
            <a:xfrm>
              <a:off x="543859" y="2105339"/>
              <a:ext cx="864193"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solidFill>
                <a:srgbClr val="F06657"/>
              </a:solidFill>
              <a:prstDash val="solid"/>
              <a:round/>
              <a:headEnd type="none" w="sm" len="sm"/>
              <a:tailEnd type="none" w="sm" len="sm"/>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Description</a:t>
              </a:r>
              <a:endParaRPr sz="1200">
                <a:solidFill>
                  <a:schemeClr val="dk1"/>
                </a:solidFill>
                <a:latin typeface="Calibri"/>
                <a:ea typeface="Calibri"/>
                <a:cs typeface="Calibri"/>
                <a:sym typeface="Calibri"/>
              </a:endParaRPr>
            </a:p>
          </p:txBody>
        </p:sp>
      </p:grpSp>
      <p:grpSp>
        <p:nvGrpSpPr>
          <p:cNvPr id="87" name="Google Shape;87;p1"/>
          <p:cNvGrpSpPr/>
          <p:nvPr/>
        </p:nvGrpSpPr>
        <p:grpSpPr>
          <a:xfrm>
            <a:off x="4456569" y="1247745"/>
            <a:ext cx="2556034" cy="901362"/>
            <a:chOff x="4456569" y="1247745"/>
            <a:chExt cx="2556034" cy="901362"/>
          </a:xfrm>
        </p:grpSpPr>
        <p:sp>
          <p:nvSpPr>
            <p:cNvPr id="88" name="Google Shape;88;p1"/>
            <p:cNvSpPr/>
            <p:nvPr/>
          </p:nvSpPr>
          <p:spPr>
            <a:xfrm>
              <a:off x="4465238" y="1438705"/>
              <a:ext cx="2547365" cy="710402"/>
            </a:xfrm>
            <a:prstGeom prst="roundRect">
              <a:avLst>
                <a:gd name="adj" fmla="val 9663"/>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None/>
              </a:pPr>
              <a:endParaRPr sz="1200">
                <a:solidFill>
                  <a:schemeClr val="dk1"/>
                </a:solidFill>
                <a:latin typeface="Calibri"/>
                <a:ea typeface="Calibri"/>
                <a:cs typeface="Calibri"/>
                <a:sym typeface="Calibri"/>
              </a:endParaRPr>
            </a:p>
          </p:txBody>
        </p:sp>
        <p:sp>
          <p:nvSpPr>
            <p:cNvPr id="89" name="Google Shape;89;p1"/>
            <p:cNvSpPr/>
            <p:nvPr/>
          </p:nvSpPr>
          <p:spPr>
            <a:xfrm>
              <a:off x="4456569" y="1247745"/>
              <a:ext cx="122491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Équipements clés</a:t>
              </a:r>
              <a:endParaRPr sz="1200">
                <a:solidFill>
                  <a:schemeClr val="dk1"/>
                </a:solidFill>
                <a:latin typeface="Calibri"/>
                <a:ea typeface="Calibri"/>
                <a:cs typeface="Calibri"/>
                <a:sym typeface="Calibri"/>
              </a:endParaRPr>
            </a:p>
          </p:txBody>
        </p:sp>
      </p:grpSp>
      <p:grpSp>
        <p:nvGrpSpPr>
          <p:cNvPr id="90" name="Google Shape;90;p1"/>
          <p:cNvGrpSpPr/>
          <p:nvPr/>
        </p:nvGrpSpPr>
        <p:grpSpPr>
          <a:xfrm>
            <a:off x="3917613" y="3654671"/>
            <a:ext cx="3094990" cy="3308524"/>
            <a:chOff x="3917613" y="3654671"/>
            <a:chExt cx="3094990" cy="3308524"/>
          </a:xfrm>
        </p:grpSpPr>
        <p:sp>
          <p:nvSpPr>
            <p:cNvPr id="91" name="Google Shape;91;p1"/>
            <p:cNvSpPr/>
            <p:nvPr/>
          </p:nvSpPr>
          <p:spPr>
            <a:xfrm>
              <a:off x="3923558" y="3844270"/>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Chaises disposées en face à face au centre de la salle</a:t>
              </a:r>
              <a:endParaRPr/>
            </a:p>
            <a:p>
              <a:pPr marL="41910" marR="28575" lvl="0" indent="0" algn="l" rtl="0">
                <a:lnSpc>
                  <a:spcPct val="100000"/>
                </a:lnSpc>
                <a:spcBef>
                  <a:spcPts val="100"/>
                </a:spcBef>
                <a:spcAft>
                  <a:spcPts val="0"/>
                </a:spcAft>
                <a:buNone/>
              </a:pPr>
              <a:r>
                <a:rPr lang="fr-FR" sz="1100">
                  <a:solidFill>
                    <a:schemeClr val="dk1"/>
                  </a:solidFill>
                  <a:latin typeface="Calibri"/>
                  <a:ea typeface="Calibri"/>
                  <a:cs typeface="Calibri"/>
                  <a:sym typeface="Calibri"/>
                </a:rPr>
                <a:t>Les apprenants changent de chaise au fur et à mesure de l’activité pour rencontrer un autre binôme.</a:t>
              </a:r>
              <a:endParaRPr/>
            </a:p>
            <a:p>
              <a:pPr marL="213359" marR="28575" lvl="0" indent="-101599" algn="l" rtl="0">
                <a:lnSpc>
                  <a:spcPct val="100000"/>
                </a:lnSpc>
                <a:spcBef>
                  <a:spcPts val="10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41910" marR="28575" lvl="0" indent="0" algn="l" rtl="0">
                <a:lnSpc>
                  <a:spcPct val="100000"/>
                </a:lnSpc>
                <a:spcBef>
                  <a:spcPts val="100"/>
                </a:spcBef>
                <a:spcAft>
                  <a:spcPts val="0"/>
                </a:spcAft>
                <a:buNone/>
              </a:pPr>
              <a:endParaRPr sz="1100">
                <a:solidFill>
                  <a:schemeClr val="dk1"/>
                </a:solidFill>
                <a:latin typeface="Calibri"/>
                <a:ea typeface="Calibri"/>
                <a:cs typeface="Calibri"/>
                <a:sym typeface="Calibri"/>
              </a:endParaRPr>
            </a:p>
            <a:p>
              <a:pPr marL="41910" marR="28575" lvl="0" indent="0" algn="l" rtl="0">
                <a:lnSpc>
                  <a:spcPct val="100000"/>
                </a:lnSpc>
                <a:spcBef>
                  <a:spcPts val="100"/>
                </a:spcBef>
                <a:spcAft>
                  <a:spcPts val="0"/>
                </a:spcAft>
                <a:buNone/>
              </a:pPr>
              <a:r>
                <a:rPr lang="fr-FR" sz="1100">
                  <a:solidFill>
                    <a:schemeClr val="dk1"/>
                  </a:solidFill>
                  <a:latin typeface="Calibri"/>
                  <a:ea typeface="Calibri"/>
                  <a:cs typeface="Calibri"/>
                  <a:sym typeface="Calibri"/>
                </a:rPr>
                <a:t> </a:t>
              </a:r>
              <a:endParaRPr/>
            </a:p>
          </p:txBody>
        </p:sp>
        <p:sp>
          <p:nvSpPr>
            <p:cNvPr id="92" name="Google Shape;92;p1"/>
            <p:cNvSpPr/>
            <p:nvPr/>
          </p:nvSpPr>
          <p:spPr>
            <a:xfrm>
              <a:off x="3917613" y="3654671"/>
              <a:ext cx="1689437"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Configuration de l’espace</a:t>
              </a:r>
              <a:endParaRPr sz="1200">
                <a:solidFill>
                  <a:schemeClr val="dk1"/>
                </a:solidFill>
                <a:latin typeface="Calibri"/>
                <a:ea typeface="Calibri"/>
                <a:cs typeface="Calibri"/>
                <a:sym typeface="Calibri"/>
              </a:endParaRPr>
            </a:p>
          </p:txBody>
        </p:sp>
      </p:grpSp>
      <p:grpSp>
        <p:nvGrpSpPr>
          <p:cNvPr id="93" name="Google Shape;93;p1"/>
          <p:cNvGrpSpPr/>
          <p:nvPr/>
        </p:nvGrpSpPr>
        <p:grpSpPr>
          <a:xfrm>
            <a:off x="551854" y="3667100"/>
            <a:ext cx="3089047" cy="3296094"/>
            <a:chOff x="551854" y="3667100"/>
            <a:chExt cx="3089047" cy="3296094"/>
          </a:xfrm>
        </p:grpSpPr>
        <p:sp>
          <p:nvSpPr>
            <p:cNvPr id="94" name="Google Shape;94;p1"/>
            <p:cNvSpPr/>
            <p:nvPr/>
          </p:nvSpPr>
          <p:spPr>
            <a:xfrm>
              <a:off x="551856" y="3844269"/>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84150" marR="5080" lvl="0" indent="-171450" algn="l" rtl="0">
                <a:lnSpc>
                  <a:spcPct val="100000"/>
                </a:lnSpc>
                <a:spcBef>
                  <a:spcPts val="0"/>
                </a:spcBef>
                <a:spcAft>
                  <a:spcPts val="0"/>
                </a:spcAft>
                <a:buClr>
                  <a:schemeClr val="dk1"/>
                </a:buClr>
                <a:buSzPts val="1100"/>
                <a:buFont typeface="Arial"/>
                <a:buChar char="•"/>
              </a:pPr>
              <a:r>
                <a:rPr lang="fr-FR" sz="1100" b="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Faire connaissance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84150" marR="5080" lvl="0" indent="-171450" algn="l" rtl="0">
                <a:lnSpc>
                  <a:spcPct val="100000"/>
                </a:lnSpc>
                <a:spcBef>
                  <a:spcPts val="100"/>
                </a:spcBef>
                <a:spcAft>
                  <a:spcPts val="0"/>
                </a:spcAft>
                <a:buClr>
                  <a:schemeClr val="dk1"/>
                </a:buClr>
                <a:buSzPts val="1100"/>
                <a:buFont typeface="Arial"/>
                <a:buChar char="•"/>
              </a:pPr>
              <a:r>
                <a:rPr lang="fr-FR" sz="1100" b="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Identifier les affinités </a:t>
              </a:r>
              <a:r>
                <a:rPr lang="fr-FR" sz="11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des autres participants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184150" marR="5080" lvl="0" indent="-171450" algn="l" rtl="0">
                <a:lnSpc>
                  <a:spcPct val="100000"/>
                </a:lnSpc>
                <a:spcBef>
                  <a:spcPts val="100"/>
                </a:spcBef>
                <a:spcAft>
                  <a:spcPts val="0"/>
                </a:spcAft>
                <a:buClr>
                  <a:schemeClr val="dk1"/>
                </a:buClr>
                <a:buSzPts val="1100"/>
                <a:buFont typeface="Arial"/>
                <a:buChar char="•"/>
              </a:pPr>
              <a:r>
                <a:rPr lang="fr-FR" sz="1100" b="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Constituer des groupes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184150" marR="5080" lvl="0" indent="-171450" algn="l" rtl="0">
                <a:lnSpc>
                  <a:spcPct val="100000"/>
                </a:lnSpc>
                <a:spcBef>
                  <a:spcPts val="100"/>
                </a:spcBef>
                <a:spcAft>
                  <a:spcPts val="0"/>
                </a:spcAft>
                <a:buClr>
                  <a:schemeClr val="dk1"/>
                </a:buClr>
                <a:buSzPts val="1100"/>
                <a:buFont typeface="Arial"/>
                <a:buChar char="•"/>
              </a:pPr>
              <a:r>
                <a:rPr lang="fr-FR" sz="1100" b="1">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S’exprimer à l’oral</a:t>
              </a:r>
              <a:endParaRPr/>
            </a:p>
          </p:txBody>
        </p:sp>
        <p:sp>
          <p:nvSpPr>
            <p:cNvPr id="95" name="Google Shape;95;p1"/>
            <p:cNvSpPr/>
            <p:nvPr/>
          </p:nvSpPr>
          <p:spPr>
            <a:xfrm>
              <a:off x="551854" y="3667100"/>
              <a:ext cx="805381"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Objectifs </a:t>
              </a:r>
              <a:endParaRPr sz="1200">
                <a:solidFill>
                  <a:schemeClr val="dk1"/>
                </a:solidFill>
                <a:latin typeface="Calibri"/>
                <a:ea typeface="Calibri"/>
                <a:cs typeface="Calibri"/>
                <a:sym typeface="Calibri"/>
              </a:endParaRPr>
            </a:p>
          </p:txBody>
        </p:sp>
      </p:grpSp>
      <p:grpSp>
        <p:nvGrpSpPr>
          <p:cNvPr id="96" name="Google Shape;96;p1"/>
          <p:cNvGrpSpPr/>
          <p:nvPr/>
        </p:nvGrpSpPr>
        <p:grpSpPr>
          <a:xfrm>
            <a:off x="551857" y="7024522"/>
            <a:ext cx="3888144" cy="2825423"/>
            <a:chOff x="551856" y="7024522"/>
            <a:chExt cx="3958685" cy="2825423"/>
          </a:xfrm>
        </p:grpSpPr>
        <p:sp>
          <p:nvSpPr>
            <p:cNvPr id="97" name="Google Shape;97;p1"/>
            <p:cNvSpPr/>
            <p:nvPr/>
          </p:nvSpPr>
          <p:spPr>
            <a:xfrm>
              <a:off x="551857" y="7024522"/>
              <a:ext cx="78799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Illustration</a:t>
              </a:r>
              <a:endParaRPr sz="1200">
                <a:solidFill>
                  <a:schemeClr val="dk1"/>
                </a:solidFill>
                <a:latin typeface="Calibri"/>
                <a:ea typeface="Calibri"/>
                <a:cs typeface="Calibri"/>
                <a:sym typeface="Calibri"/>
              </a:endParaRPr>
            </a:p>
          </p:txBody>
        </p:sp>
        <p:sp>
          <p:nvSpPr>
            <p:cNvPr id="98" name="Google Shape;98;p1"/>
            <p:cNvSpPr/>
            <p:nvPr/>
          </p:nvSpPr>
          <p:spPr>
            <a:xfrm>
              <a:off x="551856" y="7213649"/>
              <a:ext cx="3958685" cy="2636296"/>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p:txBody>
        </p:sp>
      </p:grpSp>
      <p:sp>
        <p:nvSpPr>
          <p:cNvPr id="99" name="Google Shape;99;p1"/>
          <p:cNvSpPr txBox="1">
            <a:spLocks noGrp="1"/>
          </p:cNvSpPr>
          <p:nvPr>
            <p:ph type="title"/>
          </p:nvPr>
        </p:nvSpPr>
        <p:spPr>
          <a:xfrm>
            <a:off x="523237" y="469900"/>
            <a:ext cx="3712214"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fr-FR" sz="3600" u="sng">
                <a:latin typeface="Calibri"/>
                <a:ea typeface="Calibri"/>
                <a:cs typeface="Calibri"/>
                <a:sym typeface="Calibri"/>
              </a:rPr>
              <a:t>Le Speed Dating</a:t>
            </a:r>
            <a:endParaRPr sz="3600" u="sng">
              <a:latin typeface="Calibri"/>
              <a:ea typeface="Calibri"/>
              <a:cs typeface="Calibri"/>
              <a:sym typeface="Calibri"/>
            </a:endParaRPr>
          </a:p>
        </p:txBody>
      </p:sp>
      <p:grpSp>
        <p:nvGrpSpPr>
          <p:cNvPr id="100" name="Google Shape;100;p1"/>
          <p:cNvGrpSpPr/>
          <p:nvPr/>
        </p:nvGrpSpPr>
        <p:grpSpPr>
          <a:xfrm>
            <a:off x="5251562" y="1676104"/>
            <a:ext cx="974715" cy="415166"/>
            <a:chOff x="0" y="0"/>
            <a:chExt cx="975300" cy="415332"/>
          </a:xfrm>
        </p:grpSpPr>
        <p:sp>
          <p:nvSpPr>
            <p:cNvPr id="101" name="Google Shape;101;p1"/>
            <p:cNvSpPr txBox="1"/>
            <p:nvPr/>
          </p:nvSpPr>
          <p:spPr>
            <a:xfrm>
              <a:off x="0" y="103127"/>
              <a:ext cx="975300" cy="3122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750"/>
                <a:buFont typeface="Montserrat"/>
                <a:buNone/>
              </a:pPr>
              <a:r>
                <a:rPr lang="fr-FR" sz="750">
                  <a:solidFill>
                    <a:schemeClr val="dk1"/>
                  </a:solidFill>
                  <a:latin typeface="Montserrat"/>
                  <a:ea typeface="Montserrat"/>
                  <a:cs typeface="Montserrat"/>
                  <a:sym typeface="Montserrat"/>
                </a:rPr>
                <a:t>Chaises</a:t>
              </a:r>
              <a:endParaRPr sz="1200">
                <a:solidFill>
                  <a:schemeClr val="dk1"/>
                </a:solidFill>
                <a:latin typeface="Calibri"/>
                <a:ea typeface="Calibri"/>
                <a:cs typeface="Calibri"/>
                <a:sym typeface="Calibri"/>
              </a:endParaRPr>
            </a:p>
          </p:txBody>
        </p:sp>
        <p:sp>
          <p:nvSpPr>
            <p:cNvPr id="102" name="Google Shape;102;p1"/>
            <p:cNvSpPr/>
            <p:nvPr/>
          </p:nvSpPr>
          <p:spPr>
            <a:xfrm>
              <a:off x="453147" y="0"/>
              <a:ext cx="108001"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03" name="Google Shape;103;p1"/>
          <p:cNvGrpSpPr/>
          <p:nvPr/>
        </p:nvGrpSpPr>
        <p:grpSpPr>
          <a:xfrm>
            <a:off x="5247884" y="5095512"/>
            <a:ext cx="108000" cy="1174800"/>
            <a:chOff x="6278269" y="4206838"/>
            <a:chExt cx="108000" cy="1174800"/>
          </a:xfrm>
        </p:grpSpPr>
        <p:sp>
          <p:nvSpPr>
            <p:cNvPr id="104" name="Google Shape;104;p1"/>
            <p:cNvSpPr/>
            <p:nvPr/>
          </p:nvSpPr>
          <p:spPr>
            <a:xfrm>
              <a:off x="6278269" y="42068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05" name="Google Shape;105;p1"/>
            <p:cNvSpPr/>
            <p:nvPr/>
          </p:nvSpPr>
          <p:spPr>
            <a:xfrm>
              <a:off x="6278269" y="43592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06" name="Google Shape;106;p1"/>
            <p:cNvSpPr/>
            <p:nvPr/>
          </p:nvSpPr>
          <p:spPr>
            <a:xfrm>
              <a:off x="6278269" y="45116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07" name="Google Shape;107;p1"/>
            <p:cNvSpPr/>
            <p:nvPr/>
          </p:nvSpPr>
          <p:spPr>
            <a:xfrm>
              <a:off x="6278269" y="46640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08" name="Google Shape;108;p1"/>
            <p:cNvSpPr/>
            <p:nvPr/>
          </p:nvSpPr>
          <p:spPr>
            <a:xfrm>
              <a:off x="6278269" y="48164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09" name="Google Shape;109;p1"/>
            <p:cNvSpPr/>
            <p:nvPr/>
          </p:nvSpPr>
          <p:spPr>
            <a:xfrm>
              <a:off x="6278269" y="49688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0" name="Google Shape;110;p1"/>
            <p:cNvSpPr/>
            <p:nvPr/>
          </p:nvSpPr>
          <p:spPr>
            <a:xfrm>
              <a:off x="6278269" y="51212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1" name="Google Shape;111;p1"/>
            <p:cNvSpPr/>
            <p:nvPr/>
          </p:nvSpPr>
          <p:spPr>
            <a:xfrm>
              <a:off x="6278269" y="52736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grpSp>
      <p:grpSp>
        <p:nvGrpSpPr>
          <p:cNvPr id="112" name="Google Shape;112;p1"/>
          <p:cNvGrpSpPr/>
          <p:nvPr/>
        </p:nvGrpSpPr>
        <p:grpSpPr>
          <a:xfrm>
            <a:off x="5627484" y="5095512"/>
            <a:ext cx="108000" cy="1174800"/>
            <a:chOff x="6278269" y="4206838"/>
            <a:chExt cx="108000" cy="1174800"/>
          </a:xfrm>
        </p:grpSpPr>
        <p:sp>
          <p:nvSpPr>
            <p:cNvPr id="113" name="Google Shape;113;p1"/>
            <p:cNvSpPr/>
            <p:nvPr/>
          </p:nvSpPr>
          <p:spPr>
            <a:xfrm>
              <a:off x="6278269" y="42068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4" name="Google Shape;114;p1"/>
            <p:cNvSpPr/>
            <p:nvPr/>
          </p:nvSpPr>
          <p:spPr>
            <a:xfrm>
              <a:off x="6278269" y="43592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5" name="Google Shape;115;p1"/>
            <p:cNvSpPr/>
            <p:nvPr/>
          </p:nvSpPr>
          <p:spPr>
            <a:xfrm>
              <a:off x="6278269" y="45116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6" name="Google Shape;116;p1"/>
            <p:cNvSpPr/>
            <p:nvPr/>
          </p:nvSpPr>
          <p:spPr>
            <a:xfrm>
              <a:off x="6278269" y="46640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7" name="Google Shape;117;p1"/>
            <p:cNvSpPr/>
            <p:nvPr/>
          </p:nvSpPr>
          <p:spPr>
            <a:xfrm>
              <a:off x="6278269" y="48164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8" name="Google Shape;118;p1"/>
            <p:cNvSpPr/>
            <p:nvPr/>
          </p:nvSpPr>
          <p:spPr>
            <a:xfrm>
              <a:off x="6278269" y="49688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19" name="Google Shape;119;p1"/>
            <p:cNvSpPr/>
            <p:nvPr/>
          </p:nvSpPr>
          <p:spPr>
            <a:xfrm>
              <a:off x="6278269" y="51212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sp>
          <p:nvSpPr>
            <p:cNvPr id="120" name="Google Shape;120;p1"/>
            <p:cNvSpPr/>
            <p:nvPr/>
          </p:nvSpPr>
          <p:spPr>
            <a:xfrm>
              <a:off x="6278269" y="5273638"/>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ontserrat"/>
                <a:ea typeface="Montserrat"/>
                <a:cs typeface="Montserrat"/>
                <a:sym typeface="Montserrat"/>
              </a:endParaRPr>
            </a:p>
          </p:txBody>
        </p:sp>
      </p:grpSp>
      <p:sp>
        <p:nvSpPr>
          <p:cNvPr id="121" name="Google Shape;121;p1"/>
          <p:cNvSpPr/>
          <p:nvPr/>
        </p:nvSpPr>
        <p:spPr>
          <a:xfrm>
            <a:off x="5875736" y="5120995"/>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
          <p:cNvSpPr/>
          <p:nvPr/>
        </p:nvSpPr>
        <p:spPr>
          <a:xfrm>
            <a:off x="5883546" y="5379150"/>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
          <p:cNvSpPr/>
          <p:nvPr/>
        </p:nvSpPr>
        <p:spPr>
          <a:xfrm>
            <a:off x="5883546" y="5657028"/>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
          <p:cNvSpPr/>
          <p:nvPr/>
        </p:nvSpPr>
        <p:spPr>
          <a:xfrm>
            <a:off x="5883546" y="5956675"/>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
          <p:cNvSpPr/>
          <p:nvPr/>
        </p:nvSpPr>
        <p:spPr>
          <a:xfrm rot="10800000">
            <a:off x="4956387" y="5956675"/>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
          <p:cNvSpPr/>
          <p:nvPr/>
        </p:nvSpPr>
        <p:spPr>
          <a:xfrm rot="10800000">
            <a:off x="4956386" y="5664624"/>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
          <p:cNvSpPr/>
          <p:nvPr/>
        </p:nvSpPr>
        <p:spPr>
          <a:xfrm rot="10800000">
            <a:off x="4956386" y="5378465"/>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
          <p:cNvSpPr/>
          <p:nvPr/>
        </p:nvSpPr>
        <p:spPr>
          <a:xfrm rot="10800000">
            <a:off x="4953534" y="5120995"/>
            <a:ext cx="143435" cy="197252"/>
          </a:xfrm>
          <a:prstGeom prst="curvedLeftArrow">
            <a:avLst>
              <a:gd name="adj1" fmla="val 25000"/>
              <a:gd name="adj2" fmla="val 50000"/>
              <a:gd name="adj3" fmla="val 25000"/>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29" name="Google Shape;129;p1"/>
          <p:cNvPicPr preferRelativeResize="0"/>
          <p:nvPr/>
        </p:nvPicPr>
        <p:blipFill rotWithShape="1">
          <a:blip r:embed="rId3">
            <a:alphaModFix/>
          </a:blip>
          <a:srcRect/>
          <a:stretch/>
        </p:blipFill>
        <p:spPr>
          <a:xfrm>
            <a:off x="1318721" y="7281131"/>
            <a:ext cx="2325528" cy="2319331"/>
          </a:xfrm>
          <a:prstGeom prst="rect">
            <a:avLst/>
          </a:prstGeom>
          <a:noFill/>
          <a:ln>
            <a:noFill/>
          </a:ln>
        </p:spPr>
      </p:pic>
      <p:sp>
        <p:nvSpPr>
          <p:cNvPr id="130" name="Google Shape;130;p1"/>
          <p:cNvSpPr txBox="1"/>
          <p:nvPr/>
        </p:nvSpPr>
        <p:spPr>
          <a:xfrm>
            <a:off x="4713315" y="7759741"/>
            <a:ext cx="2299200" cy="12762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 </a:t>
            </a:r>
            <a:r>
              <a:rPr lang="fr-FR" sz="1100" b="0" i="0">
                <a:solidFill>
                  <a:srgbClr val="0D0D0D"/>
                </a:solidFill>
                <a:latin typeface="Arial"/>
                <a:ea typeface="Arial"/>
                <a:cs typeface="Arial"/>
                <a:sym typeface="Arial"/>
              </a:rPr>
              <a:t>J'ai rencontré des personnes géniales, j'ai appris tellement de choses sur mes camarades, et je me sens plus à l'aise pour m'exprimer maintenant. C'était vraiment enrichissant ! </a:t>
            </a:r>
            <a:r>
              <a:rPr lang="fr-FR"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marL="12700" marR="0" lvl="0" indent="0" algn="l" rtl="0">
              <a:lnSpc>
                <a:spcPct val="100000"/>
              </a:lnSpc>
              <a:spcBef>
                <a:spcPts val="610"/>
              </a:spcBef>
              <a:spcAft>
                <a:spcPts val="0"/>
              </a:spcAft>
              <a:buClr>
                <a:schemeClr val="dk1"/>
              </a:buClr>
              <a:buSzPts val="1100"/>
              <a:buFont typeface="Calibri"/>
              <a:buNone/>
            </a:pPr>
            <a:r>
              <a:rPr lang="fr-FR" sz="1100">
                <a:solidFill>
                  <a:schemeClr val="dk1"/>
                </a:solidFill>
                <a:latin typeface="Calibri"/>
                <a:ea typeface="Calibri"/>
                <a:cs typeface="Calibri"/>
                <a:sym typeface="Calibri"/>
              </a:rPr>
              <a:t>Ali</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a:solidFill>
                  <a:schemeClr val="lt1"/>
                </a:solidFill>
                <a:latin typeface="Calibri"/>
                <a:ea typeface="Calibri"/>
                <a:cs typeface="Calibri"/>
                <a:sym typeface="Calibri"/>
              </a:rPr>
              <a:t>2/2</a:t>
            </a:r>
            <a:endParaRPr/>
          </a:p>
        </p:txBody>
      </p:sp>
      <p:grpSp>
        <p:nvGrpSpPr>
          <p:cNvPr id="136" name="Google Shape;136;p2"/>
          <p:cNvGrpSpPr/>
          <p:nvPr/>
        </p:nvGrpSpPr>
        <p:grpSpPr>
          <a:xfrm>
            <a:off x="539879" y="702394"/>
            <a:ext cx="6468745" cy="4501904"/>
            <a:chOff x="539879" y="702394"/>
            <a:chExt cx="6468745" cy="4501904"/>
          </a:xfrm>
        </p:grpSpPr>
        <p:sp>
          <p:nvSpPr>
            <p:cNvPr id="137" name="Google Shape;137;p2"/>
            <p:cNvSpPr/>
            <p:nvPr/>
          </p:nvSpPr>
          <p:spPr>
            <a:xfrm>
              <a:off x="547876" y="900851"/>
              <a:ext cx="6460748" cy="4303447"/>
            </a:xfrm>
            <a:prstGeom prst="roundRect">
              <a:avLst>
                <a:gd name="adj" fmla="val 880"/>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spcBef>
                  <a:spcPts val="0"/>
                </a:spcBef>
                <a:spcAft>
                  <a:spcPts val="0"/>
                </a:spcAft>
                <a:buNone/>
              </a:pPr>
              <a:endParaRPr sz="1100" b="1">
                <a:solidFill>
                  <a:srgbClr val="F06657"/>
                </a:solidFill>
                <a:latin typeface="Calibri"/>
                <a:ea typeface="Calibri"/>
                <a:cs typeface="Calibri"/>
                <a:sym typeface="Calibri"/>
              </a:endParaRPr>
            </a:p>
            <a:p>
              <a:pPr marL="29209" marR="0" lvl="0" indent="0" algn="l" rtl="0">
                <a:lnSpc>
                  <a:spcPct val="100000"/>
                </a:lnSpc>
                <a:spcBef>
                  <a:spcPts val="765"/>
                </a:spcBef>
                <a:spcAft>
                  <a:spcPts val="0"/>
                </a:spcAft>
                <a:buNone/>
              </a:pPr>
              <a:r>
                <a:rPr lang="fr-FR" sz="1100" b="1">
                  <a:solidFill>
                    <a:srgbClr val="F06657"/>
                  </a:solidFill>
                  <a:latin typeface="Calibri"/>
                  <a:ea typeface="Calibri"/>
                  <a:cs typeface="Calibri"/>
                  <a:sym typeface="Calibri"/>
                </a:rPr>
                <a:t>Préparation</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Choisir un sujet de discussion ou une activité brise-glace.</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Préparer les règles de discussion (écoute et contribution active, non jugement…).</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Préparer une fiche récapitulative pour prendre des notes.</a:t>
              </a:r>
              <a:endParaRPr/>
            </a:p>
            <a:p>
              <a:pPr marL="29209" marR="0" lvl="0" indent="0" algn="l" rtl="0">
                <a:lnSpc>
                  <a:spcPct val="100000"/>
                </a:lnSpc>
                <a:spcBef>
                  <a:spcPts val="765"/>
                </a:spcBef>
                <a:spcAft>
                  <a:spcPts val="0"/>
                </a:spcAft>
                <a:buNone/>
              </a:pPr>
              <a:r>
                <a:rPr lang="fr-FR" sz="1100" b="1">
                  <a:solidFill>
                    <a:srgbClr val="F06657"/>
                  </a:solidFill>
                  <a:latin typeface="Calibri"/>
                  <a:ea typeface="Calibri"/>
                  <a:cs typeface="Calibri"/>
                  <a:sym typeface="Calibri"/>
                </a:rPr>
                <a:t>Démarrage</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Introduire le sujet et les règles de la discussion. Inviter les participants à prendre place sur les chaises disponibles.</a:t>
              </a:r>
              <a:endParaRPr sz="1100">
                <a:solidFill>
                  <a:schemeClr val="lt1"/>
                </a:solidFill>
                <a:latin typeface="Calibri"/>
                <a:ea typeface="Calibri"/>
                <a:cs typeface="Calibri"/>
                <a:sym typeface="Calibri"/>
              </a:endParaRPr>
            </a:p>
            <a:p>
              <a:pPr marL="29209" marR="0" lvl="0" indent="0" algn="l" rtl="0">
                <a:lnSpc>
                  <a:spcPct val="100000"/>
                </a:lnSpc>
                <a:spcBef>
                  <a:spcPts val="765"/>
                </a:spcBef>
                <a:spcAft>
                  <a:spcPts val="0"/>
                </a:spcAft>
                <a:buNone/>
              </a:pPr>
              <a:r>
                <a:rPr lang="fr-FR" sz="1100" b="1">
                  <a:solidFill>
                    <a:srgbClr val="F06657"/>
                  </a:solidFill>
                  <a:latin typeface="Calibri"/>
                  <a:ea typeface="Calibri"/>
                  <a:cs typeface="Calibri"/>
                  <a:sym typeface="Calibri"/>
                </a:rPr>
                <a:t>Discussion </a:t>
              </a:r>
              <a:endParaRPr sz="1100">
                <a:solidFill>
                  <a:schemeClr val="lt1"/>
                </a:solidFill>
                <a:latin typeface="Calibri"/>
                <a:ea typeface="Calibri"/>
                <a:cs typeface="Calibri"/>
                <a:sym typeface="Calibri"/>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Lancer la discussion en invitant les participants à parler sur le sujet choisi dans un temps limité (4’).</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Encourager les participants à s’écouter attentivement.</a:t>
              </a:r>
              <a:endParaRPr/>
            </a:p>
            <a:p>
              <a:pPr marL="28575" marR="0" lvl="0" indent="0" algn="l" rtl="0">
                <a:lnSpc>
                  <a:spcPct val="100000"/>
                </a:lnSpc>
                <a:spcBef>
                  <a:spcPts val="0"/>
                </a:spcBef>
                <a:spcAft>
                  <a:spcPts val="0"/>
                </a:spcAft>
                <a:buNone/>
              </a:pPr>
              <a:endParaRPr sz="1100">
                <a:solidFill>
                  <a:srgbClr val="36393B"/>
                </a:solidFill>
                <a:latin typeface="Calibri"/>
                <a:ea typeface="Calibri"/>
                <a:cs typeface="Calibri"/>
                <a:sym typeface="Calibri"/>
              </a:endParaRPr>
            </a:p>
            <a:p>
              <a:pPr marL="28575" marR="0" lvl="0" indent="0" algn="l" rtl="0">
                <a:spcBef>
                  <a:spcPts val="0"/>
                </a:spcBef>
                <a:spcAft>
                  <a:spcPts val="0"/>
                </a:spcAft>
                <a:buNone/>
              </a:pPr>
              <a:r>
                <a:rPr lang="fr-FR" sz="1100" b="1">
                  <a:solidFill>
                    <a:srgbClr val="F06657"/>
                  </a:solidFill>
                  <a:latin typeface="Calibri"/>
                  <a:ea typeface="Calibri"/>
                  <a:cs typeface="Calibri"/>
                  <a:sym typeface="Calibri"/>
                </a:rPr>
                <a:t>Rotation</a:t>
              </a:r>
              <a:endParaRPr sz="1100">
                <a:solidFill>
                  <a:srgbClr val="36393B"/>
                </a:solidFill>
                <a:latin typeface="Calibri"/>
                <a:ea typeface="Calibri"/>
                <a:cs typeface="Calibri"/>
                <a:sym typeface="Calibri"/>
              </a:endParaRPr>
            </a:p>
            <a:p>
              <a:pPr marL="257809" marR="0" lvl="0" indent="-229234" algn="l" rtl="0">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Encourager les participants à changer de place (d’une chaise à l’autre) de manière à pouvoir échanger avec un nouveau binôme.</a:t>
              </a:r>
              <a:endParaRPr/>
            </a:p>
            <a:p>
              <a:pPr marL="28575" marR="0" lvl="0" indent="0" algn="l" rtl="0">
                <a:spcBef>
                  <a:spcPts val="0"/>
                </a:spcBef>
                <a:spcAft>
                  <a:spcPts val="0"/>
                </a:spcAft>
                <a:buNone/>
              </a:pPr>
              <a:endParaRPr sz="1100">
                <a:solidFill>
                  <a:srgbClr val="36393B"/>
                </a:solidFill>
                <a:latin typeface="Calibri"/>
                <a:ea typeface="Calibri"/>
                <a:cs typeface="Calibri"/>
                <a:sym typeface="Calibri"/>
              </a:endParaRPr>
            </a:p>
            <a:p>
              <a:pPr marL="28575" marR="0" lvl="0" indent="0" algn="l" rtl="0">
                <a:spcBef>
                  <a:spcPts val="0"/>
                </a:spcBef>
                <a:spcAft>
                  <a:spcPts val="0"/>
                </a:spcAft>
                <a:buNone/>
              </a:pPr>
              <a:r>
                <a:rPr lang="fr-FR" sz="1100" b="1">
                  <a:solidFill>
                    <a:srgbClr val="F06657"/>
                  </a:solidFill>
                  <a:latin typeface="Calibri"/>
                  <a:ea typeface="Calibri"/>
                  <a:cs typeface="Calibri"/>
                  <a:sym typeface="Calibri"/>
                </a:rPr>
                <a:t>Conclusion</a:t>
              </a:r>
              <a:endParaRPr sz="1100">
                <a:solidFill>
                  <a:srgbClr val="36393B"/>
                </a:solidFill>
                <a:latin typeface="Calibri"/>
                <a:ea typeface="Calibri"/>
                <a:cs typeface="Calibri"/>
                <a:sym typeface="Calibri"/>
              </a:endParaRPr>
            </a:p>
            <a:p>
              <a:pPr marL="257809" marR="0" lvl="0" indent="-229234" algn="l" rtl="0">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Inviter les participants à partager leurs réflexions et leurs réactions à la discussion.</a:t>
              </a:r>
              <a:endParaRPr/>
            </a:p>
            <a:p>
              <a:pPr marL="257809" marR="0" lvl="0" indent="-229234" algn="l" rtl="0">
                <a:spcBef>
                  <a:spcPts val="0"/>
                </a:spcBef>
                <a:spcAft>
                  <a:spcPts val="0"/>
                </a:spcAft>
                <a:buClr>
                  <a:srgbClr val="36393B"/>
                </a:buClr>
                <a:buSzPts val="1100"/>
                <a:buFont typeface="Calibri"/>
                <a:buChar char="•"/>
              </a:pPr>
              <a:r>
                <a:rPr lang="fr-FR" sz="1100">
                  <a:solidFill>
                    <a:srgbClr val="36393B"/>
                  </a:solidFill>
                  <a:latin typeface="Calibri"/>
                  <a:ea typeface="Calibri"/>
                  <a:cs typeface="Calibri"/>
                  <a:sym typeface="Calibri"/>
                </a:rPr>
                <a:t>Conclure la discussion en définissant les groupes de travail.</a:t>
              </a:r>
              <a:endParaRPr/>
            </a:p>
            <a:p>
              <a:pPr marL="28575" marR="0" lvl="0" indent="0" algn="l" rtl="0">
                <a:spcBef>
                  <a:spcPts val="0"/>
                </a:spcBef>
                <a:spcAft>
                  <a:spcPts val="0"/>
                </a:spcAft>
                <a:buNone/>
              </a:pPr>
              <a:endParaRPr sz="1100">
                <a:solidFill>
                  <a:srgbClr val="36393B"/>
                </a:solidFill>
                <a:latin typeface="Calibri"/>
                <a:ea typeface="Calibri"/>
                <a:cs typeface="Calibri"/>
                <a:sym typeface="Calibri"/>
              </a:endParaRPr>
            </a:p>
            <a:p>
              <a:pPr marL="28575" marR="0" lvl="0" indent="0" algn="l" rtl="0">
                <a:spcBef>
                  <a:spcPts val="0"/>
                </a:spcBef>
                <a:spcAft>
                  <a:spcPts val="0"/>
                </a:spcAft>
                <a:buNone/>
              </a:pPr>
              <a:r>
                <a:rPr lang="fr-FR" sz="1100" b="1">
                  <a:solidFill>
                    <a:srgbClr val="F06657"/>
                  </a:solidFill>
                  <a:latin typeface="Calibri"/>
                  <a:ea typeface="Calibri"/>
                  <a:cs typeface="Calibri"/>
                  <a:sym typeface="Calibri"/>
                </a:rPr>
                <a:t>Evaluation/feedback</a:t>
              </a:r>
              <a:endParaRPr/>
            </a:p>
            <a:p>
              <a:pPr marL="200025" marR="0"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Remercier les participants pour leur participation et leur engagement dans la discussion.</a:t>
              </a:r>
              <a:endParaRPr/>
            </a:p>
            <a:p>
              <a:pPr marL="200025" marR="0" lvl="0" indent="-171450" algn="l" rtl="0">
                <a:spcBef>
                  <a:spcPts val="0"/>
                </a:spcBef>
                <a:spcAft>
                  <a:spcPts val="0"/>
                </a:spcAft>
                <a:buClr>
                  <a:srgbClr val="36393B"/>
                </a:buClr>
                <a:buSzPts val="1100"/>
                <a:buFont typeface="Arial"/>
                <a:buChar char="•"/>
              </a:pPr>
              <a:r>
                <a:rPr lang="fr-FR" sz="1100">
                  <a:solidFill>
                    <a:srgbClr val="36393B"/>
                  </a:solidFill>
                  <a:latin typeface="Calibri"/>
                  <a:ea typeface="Calibri"/>
                  <a:cs typeface="Calibri"/>
                  <a:sym typeface="Calibri"/>
                </a:rPr>
                <a:t>Donner des feedbacks aux participants sur leur participation et leur écoute.</a:t>
              </a:r>
              <a:endParaRPr/>
            </a:p>
            <a:p>
              <a:pPr marL="200025" marR="0" lvl="0" indent="-101600" algn="l" rtl="0">
                <a:spcBef>
                  <a:spcPts val="0"/>
                </a:spcBef>
                <a:spcAft>
                  <a:spcPts val="0"/>
                </a:spcAft>
                <a:buClr>
                  <a:schemeClr val="dk1"/>
                </a:buClr>
                <a:buSzPts val="1100"/>
                <a:buFont typeface="Arial"/>
                <a:buNone/>
              </a:pPr>
              <a:endParaRPr sz="1100">
                <a:solidFill>
                  <a:srgbClr val="36393B"/>
                </a:solidFill>
                <a:latin typeface="Calibri"/>
                <a:ea typeface="Calibri"/>
                <a:cs typeface="Calibri"/>
                <a:sym typeface="Calibri"/>
              </a:endParaRPr>
            </a:p>
            <a:p>
              <a:pPr marL="28575" marR="0" lvl="0" indent="0" algn="l" rtl="0">
                <a:spcBef>
                  <a:spcPts val="0"/>
                </a:spcBef>
                <a:spcAft>
                  <a:spcPts val="0"/>
                </a:spcAft>
                <a:buNone/>
              </a:pPr>
              <a:r>
                <a:rPr lang="fr-FR" sz="1100">
                  <a:solidFill>
                    <a:srgbClr val="36393B"/>
                  </a:solidFill>
                  <a:latin typeface="Calibri"/>
                  <a:ea typeface="Calibri"/>
                  <a:cs typeface="Calibri"/>
                  <a:sym typeface="Calibri"/>
                </a:rPr>
                <a:t> </a:t>
              </a:r>
              <a:endParaRPr/>
            </a:p>
            <a:p>
              <a:pPr marL="257809" marR="0" lvl="0" indent="-159384" algn="l" rtl="0">
                <a:spcBef>
                  <a:spcPts val="0"/>
                </a:spcBef>
                <a:spcAft>
                  <a:spcPts val="0"/>
                </a:spcAft>
                <a:buClr>
                  <a:schemeClr val="dk1"/>
                </a:buClr>
                <a:buSzPts val="1100"/>
                <a:buFont typeface="Calibri"/>
                <a:buNone/>
              </a:pPr>
              <a:endParaRPr sz="1100">
                <a:solidFill>
                  <a:srgbClr val="36393B"/>
                </a:solidFill>
                <a:latin typeface="Calibri"/>
                <a:ea typeface="Calibri"/>
                <a:cs typeface="Calibri"/>
                <a:sym typeface="Calibri"/>
              </a:endParaRPr>
            </a:p>
            <a:p>
              <a:pPr marL="257809" marR="0" lvl="0" indent="-159384" algn="l" rtl="0">
                <a:lnSpc>
                  <a:spcPct val="100000"/>
                </a:lnSpc>
                <a:spcBef>
                  <a:spcPts val="0"/>
                </a:spcBef>
                <a:spcAft>
                  <a:spcPts val="0"/>
                </a:spcAft>
                <a:buClr>
                  <a:schemeClr val="dk1"/>
                </a:buClr>
                <a:buSzPts val="1100"/>
                <a:buFont typeface="Calibri"/>
                <a:buNone/>
              </a:pPr>
              <a:endParaRPr sz="1100">
                <a:solidFill>
                  <a:srgbClr val="36393B"/>
                </a:solidFill>
                <a:latin typeface="Calibri"/>
                <a:ea typeface="Calibri"/>
                <a:cs typeface="Calibri"/>
                <a:sym typeface="Calibri"/>
              </a:endParaRPr>
            </a:p>
            <a:p>
              <a:pPr marL="257809" marR="0" lvl="0" indent="-159384" algn="l" rtl="0">
                <a:lnSpc>
                  <a:spcPct val="100000"/>
                </a:lnSpc>
                <a:spcBef>
                  <a:spcPts val="0"/>
                </a:spcBef>
                <a:spcAft>
                  <a:spcPts val="0"/>
                </a:spcAft>
                <a:buClr>
                  <a:schemeClr val="dk1"/>
                </a:buClr>
                <a:buSzPts val="1100"/>
                <a:buFont typeface="Calibri"/>
                <a:buNone/>
              </a:pPr>
              <a:endParaRPr sz="1100">
                <a:solidFill>
                  <a:srgbClr val="36393B"/>
                </a:solidFill>
                <a:latin typeface="Calibri"/>
                <a:ea typeface="Calibri"/>
                <a:cs typeface="Calibri"/>
                <a:sym typeface="Calibri"/>
              </a:endParaRPr>
            </a:p>
          </p:txBody>
        </p:sp>
        <p:sp>
          <p:nvSpPr>
            <p:cNvPr id="138" name="Google Shape;138;p2"/>
            <p:cNvSpPr/>
            <p:nvPr/>
          </p:nvSpPr>
          <p:spPr>
            <a:xfrm>
              <a:off x="539879" y="702394"/>
              <a:ext cx="2330108"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Ce que fait la personne enseignante</a:t>
              </a:r>
              <a:endParaRPr/>
            </a:p>
          </p:txBody>
        </p:sp>
      </p:grpSp>
      <p:grpSp>
        <p:nvGrpSpPr>
          <p:cNvPr id="139" name="Google Shape;139;p2"/>
          <p:cNvGrpSpPr/>
          <p:nvPr/>
        </p:nvGrpSpPr>
        <p:grpSpPr>
          <a:xfrm>
            <a:off x="556392" y="7213876"/>
            <a:ext cx="3186431" cy="1733315"/>
            <a:chOff x="556392" y="7213876"/>
            <a:chExt cx="3186431" cy="1733315"/>
          </a:xfrm>
        </p:grpSpPr>
        <p:sp>
          <p:nvSpPr>
            <p:cNvPr id="140" name="Google Shape;140;p2"/>
            <p:cNvSpPr/>
            <p:nvPr/>
          </p:nvSpPr>
          <p:spPr>
            <a:xfrm>
              <a:off x="556392" y="7403003"/>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Il est conseillé de :</a:t>
              </a:r>
              <a:endParaRPr/>
            </a:p>
            <a:p>
              <a:pPr marL="200659"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S’assurer de la compréhension des règles </a:t>
              </a:r>
              <a:endParaRPr/>
            </a:p>
            <a:p>
              <a:pPr marL="200659"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Encourager l’écoute active</a:t>
              </a:r>
              <a:endParaRPr/>
            </a:p>
            <a:p>
              <a:pPr marL="200659"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Faciliter la rotation des rôles</a:t>
              </a:r>
              <a:endParaRPr/>
            </a:p>
            <a:p>
              <a:pPr marL="200659" marR="0" lvl="0" indent="-171450" algn="l" rtl="0">
                <a:lnSpc>
                  <a:spcPct val="100000"/>
                </a:lnSpc>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Encourager la participation</a:t>
              </a:r>
              <a:endParaRPr/>
            </a:p>
            <a:p>
              <a:pPr marL="200659" marR="0" lvl="0" indent="-101600" algn="l" rtl="0">
                <a:lnSpc>
                  <a:spcPct val="10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29209" marR="0"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Une variante est de laisser des temps intermédiaires individuels pour prendre des notes</a:t>
              </a:r>
              <a:endParaRPr/>
            </a:p>
          </p:txBody>
        </p:sp>
        <p:sp>
          <p:nvSpPr>
            <p:cNvPr id="141" name="Google Shape;141;p2"/>
            <p:cNvSpPr/>
            <p:nvPr/>
          </p:nvSpPr>
          <p:spPr>
            <a:xfrm>
              <a:off x="556394" y="7213876"/>
              <a:ext cx="138491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Conseils / variantes</a:t>
              </a:r>
              <a:endParaRPr sz="1200">
                <a:solidFill>
                  <a:schemeClr val="dk1"/>
                </a:solidFill>
                <a:latin typeface="Calibri"/>
                <a:ea typeface="Calibri"/>
                <a:cs typeface="Calibri"/>
                <a:sym typeface="Calibri"/>
              </a:endParaRPr>
            </a:p>
          </p:txBody>
        </p:sp>
      </p:grpSp>
      <p:grpSp>
        <p:nvGrpSpPr>
          <p:cNvPr id="142" name="Google Shape;142;p2"/>
          <p:cNvGrpSpPr/>
          <p:nvPr/>
        </p:nvGrpSpPr>
        <p:grpSpPr>
          <a:xfrm>
            <a:off x="3832252" y="7207870"/>
            <a:ext cx="3186431" cy="1733315"/>
            <a:chOff x="3832252" y="7207870"/>
            <a:chExt cx="3186431" cy="1733315"/>
          </a:xfrm>
        </p:grpSpPr>
        <p:sp>
          <p:nvSpPr>
            <p:cNvPr id="143" name="Google Shape;143;p2"/>
            <p:cNvSpPr/>
            <p:nvPr/>
          </p:nvSpPr>
          <p:spPr>
            <a:xfrm>
              <a:off x="3832252" y="7396997"/>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fr-FR" sz="1100">
                  <a:solidFill>
                    <a:schemeClr val="dk1"/>
                  </a:solidFill>
                  <a:latin typeface="Calibri"/>
                  <a:ea typeface="Calibri"/>
                  <a:cs typeface="Calibri"/>
                  <a:sym typeface="Calibri"/>
                </a:rPr>
                <a:t>Retour d’expérience en vidéo d’un speed dating en milieu universitaire</a:t>
              </a:r>
              <a:endParaRPr/>
            </a:p>
            <a:p>
              <a:pPr marL="0" marR="0" lvl="0" indent="0" algn="l" rtl="0">
                <a:spcBef>
                  <a:spcPts val="0"/>
                </a:spcBef>
                <a:spcAft>
                  <a:spcPts val="0"/>
                </a:spcAft>
                <a:buNone/>
              </a:pPr>
              <a:r>
                <a:rPr lang="fr-FR"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https://youtu.be/4tY9aZaOEY8</a:t>
              </a:r>
              <a:r>
                <a:rPr lang="fr-FR" sz="1100">
                  <a:solidFill>
                    <a:schemeClr val="dk1"/>
                  </a:solidFill>
                  <a:latin typeface="Calibri"/>
                  <a:ea typeface="Calibri"/>
                  <a:cs typeface="Calibri"/>
                  <a:sym typeface="Calibri"/>
                </a:rPr>
                <a:t> </a:t>
              </a:r>
              <a:endParaRPr/>
            </a:p>
          </p:txBody>
        </p:sp>
        <p:sp>
          <p:nvSpPr>
            <p:cNvPr id="144" name="Google Shape;144;p2"/>
            <p:cNvSpPr/>
            <p:nvPr/>
          </p:nvSpPr>
          <p:spPr>
            <a:xfrm>
              <a:off x="3832254" y="7207870"/>
              <a:ext cx="1546196"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Références inspirantes</a:t>
              </a:r>
              <a:endParaRPr sz="1200">
                <a:solidFill>
                  <a:schemeClr val="dk1"/>
                </a:solidFill>
                <a:latin typeface="Calibri"/>
                <a:ea typeface="Calibri"/>
                <a:cs typeface="Calibri"/>
                <a:sym typeface="Calibri"/>
              </a:endParaRPr>
            </a:p>
          </p:txBody>
        </p:sp>
      </p:grpSp>
      <p:sp>
        <p:nvSpPr>
          <p:cNvPr id="145" name="Google Shape;145;p2"/>
          <p:cNvSpPr txBox="1"/>
          <p:nvPr/>
        </p:nvSpPr>
        <p:spPr>
          <a:xfrm>
            <a:off x="1796732" y="9088088"/>
            <a:ext cx="3963035" cy="69596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fr-FR" sz="1100">
                <a:solidFill>
                  <a:srgbClr val="36393B"/>
                </a:solidFill>
                <a:latin typeface="Calibri"/>
                <a:ea typeface="Calibri"/>
                <a:cs typeface="Calibri"/>
                <a:sym typeface="Calibri"/>
              </a:rPr>
              <a:t>Vous avez une question ou une remarque concernant cette fiche ?</a:t>
            </a:r>
            <a:endParaRPr sz="1100">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None/>
            </a:pPr>
            <a:r>
              <a:rPr lang="fr-FR" sz="1100">
                <a:solidFill>
                  <a:srgbClr val="36393B"/>
                </a:solidFill>
                <a:latin typeface="Calibri"/>
                <a:ea typeface="Calibri"/>
                <a:cs typeface="Calibri"/>
                <a:sym typeface="Calibri"/>
              </a:rPr>
              <a:t>Contactez nous : </a:t>
            </a:r>
            <a:r>
              <a:rPr lang="fr-FR" sz="1100" u="sng">
                <a:solidFill>
                  <a:srgbClr val="36393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contact@learninglab-network.com</a:t>
            </a:r>
            <a:endParaRPr sz="1100">
              <a:solidFill>
                <a:schemeClr val="dk1"/>
              </a:solidFill>
              <a:latin typeface="Calibri"/>
              <a:ea typeface="Calibri"/>
              <a:cs typeface="Calibri"/>
              <a:sym typeface="Calibri"/>
            </a:endParaRPr>
          </a:p>
          <a:p>
            <a:pPr marL="0" marR="0" lvl="0" indent="0" algn="l" rtl="0">
              <a:lnSpc>
                <a:spcPct val="100000"/>
              </a:lnSpc>
              <a:spcBef>
                <a:spcPts val="55"/>
              </a:spcBef>
              <a:spcAft>
                <a:spcPts val="0"/>
              </a:spcAft>
              <a:buNone/>
            </a:pPr>
            <a:endParaRPr sz="1100">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None/>
            </a:pPr>
            <a:r>
              <a:rPr lang="fr-FR" sz="1100">
                <a:solidFill>
                  <a:srgbClr val="36393B"/>
                </a:solidFill>
                <a:latin typeface="Calibri"/>
                <a:ea typeface="Calibri"/>
                <a:cs typeface="Calibri"/>
                <a:sym typeface="Calibri"/>
              </a:rPr>
              <a:t>Plus de fiches sur : </a:t>
            </a:r>
            <a:r>
              <a:rPr lang="fr-FR" sz="1100" u="sng">
                <a:solidFill>
                  <a:srgbClr val="36393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www.learninglab-network.com</a:t>
            </a:r>
            <a:r>
              <a:rPr lang="fr-FR" sz="1100">
                <a:solidFill>
                  <a:srgbClr val="36393B"/>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grpSp>
        <p:nvGrpSpPr>
          <p:cNvPr id="146" name="Google Shape;146;p2"/>
          <p:cNvGrpSpPr/>
          <p:nvPr/>
        </p:nvGrpSpPr>
        <p:grpSpPr>
          <a:xfrm>
            <a:off x="556394" y="5306438"/>
            <a:ext cx="6460747" cy="1767617"/>
            <a:chOff x="556394" y="5582198"/>
            <a:chExt cx="6460747" cy="1491857"/>
          </a:xfrm>
        </p:grpSpPr>
        <p:sp>
          <p:nvSpPr>
            <p:cNvPr id="147" name="Google Shape;147;p2"/>
            <p:cNvSpPr/>
            <p:nvPr/>
          </p:nvSpPr>
          <p:spPr>
            <a:xfrm>
              <a:off x="556394" y="5771325"/>
              <a:ext cx="6460747" cy="1302730"/>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660" marR="122554" lvl="0" indent="-171450" algn="just" rtl="0">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Les apprenants sont invités à participer à des activités de connaissance mutuelle, via des brise-glaces. </a:t>
              </a:r>
              <a:endParaRPr/>
            </a:p>
            <a:p>
              <a:pPr marL="200660" marR="122554" lvl="0" indent="-171450" algn="just" rtl="0">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Les apprenants ont l’opportunité de partager leurs affinités, de poser des questions et de répondre aux questions des autres participants. </a:t>
              </a:r>
              <a:endParaRPr/>
            </a:p>
            <a:p>
              <a:pPr marL="200660" marR="122554" lvl="0" indent="-171450" algn="just" rtl="0">
                <a:spcBef>
                  <a:spcPts val="0"/>
                </a:spcBef>
                <a:spcAft>
                  <a:spcPts val="0"/>
                </a:spcAft>
                <a:buClr>
                  <a:schemeClr val="dk1"/>
                </a:buClr>
                <a:buSzPts val="1100"/>
                <a:buFont typeface="Arial"/>
                <a:buChar char="•"/>
              </a:pPr>
              <a:r>
                <a:rPr lang="fr-FR" sz="1100">
                  <a:solidFill>
                    <a:schemeClr val="dk1"/>
                  </a:solidFill>
                  <a:latin typeface="Calibri"/>
                  <a:ea typeface="Calibri"/>
                  <a:cs typeface="Calibri"/>
                  <a:sym typeface="Calibri"/>
                </a:rPr>
                <a:t>Les apprenants peuvent également être invités à prendre des notes sur les points les plus pertinents de la discussion et à </a:t>
              </a:r>
              <a:r>
                <a:rPr lang="fr-FR" sz="11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participer à la constitution de groupes de travail dans un second temps.</a:t>
              </a:r>
              <a:endParaRPr/>
            </a:p>
          </p:txBody>
        </p:sp>
        <p:sp>
          <p:nvSpPr>
            <p:cNvPr id="148" name="Google Shape;148;p2"/>
            <p:cNvSpPr/>
            <p:nvPr/>
          </p:nvSpPr>
          <p:spPr>
            <a:xfrm>
              <a:off x="556395" y="5582198"/>
              <a:ext cx="232605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spcBef>
                  <a:spcPts val="0"/>
                </a:spcBef>
                <a:spcAft>
                  <a:spcPts val="0"/>
                </a:spcAft>
                <a:buNone/>
              </a:pPr>
              <a:r>
                <a:rPr lang="fr-FR" sz="1200">
                  <a:solidFill>
                    <a:schemeClr val="dk1"/>
                  </a:solidFill>
                  <a:latin typeface="Calibri"/>
                  <a:ea typeface="Calibri"/>
                  <a:cs typeface="Calibri"/>
                  <a:sym typeface="Calibri"/>
                </a:rPr>
                <a:t>Ce que fait la personne apprenante</a:t>
              </a:r>
              <a:endParaRPr sz="12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2701e126-9bac-45b8-ac4d-6e0954bef643" xsi:nil="true"/>
    <NotebookType xmlns="2701e126-9bac-45b8-ac4d-6e0954bef643" xsi:nil="true"/>
    <FolderType xmlns="2701e126-9bac-45b8-ac4d-6e0954bef643" xsi:nil="true"/>
    <lcf76f155ced4ddcb4097134ff3c332f xmlns="2701e126-9bac-45b8-ac4d-6e0954bef643">
      <Terms xmlns="http://schemas.microsoft.com/office/infopath/2007/PartnerControls"/>
    </lcf76f155ced4ddcb4097134ff3c332f>
    <TeamsChannelId xmlns="2701e126-9bac-45b8-ac4d-6e0954bef643" xsi:nil="true"/>
    <CultureName xmlns="2701e126-9bac-45b8-ac4d-6e0954bef643" xsi:nil="true"/>
    <TaxCatchAll xmlns="88d7dea7-031b-478f-97ca-fb901d09f8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E1D03DCD1E244D8CFA7888E19EE56A" ma:contentTypeVersion="24" ma:contentTypeDescription="Crée un document." ma:contentTypeScope="" ma:versionID="eb525fa9a0d5b99652ea94abf31c520c">
  <xsd:schema xmlns:xsd="http://www.w3.org/2001/XMLSchema" xmlns:xs="http://www.w3.org/2001/XMLSchema" xmlns:p="http://schemas.microsoft.com/office/2006/metadata/properties" xmlns:ns2="2701e126-9bac-45b8-ac4d-6e0954bef643" xmlns:ns3="88d7dea7-031b-478f-97ca-fb901d09f889" targetNamespace="http://schemas.microsoft.com/office/2006/metadata/properties" ma:root="true" ma:fieldsID="518bce842bfc9767fb89e80256143358" ns2:_="" ns3:_="">
    <xsd:import namespace="2701e126-9bac-45b8-ac4d-6e0954bef643"/>
    <xsd:import namespace="88d7dea7-031b-478f-97ca-fb901d09f88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1e126-9bac-45b8-ac4d-6e0954bef6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c4b99910-9767-4978-baaf-bf0cfced9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7dea7-031b-478f-97ca-fb901d09f889"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2df6966-f211-45ac-bc29-892a4ece756f}" ma:internalName="TaxCatchAll" ma:showField="CatchAllData" ma:web="88d7dea7-031b-478f-97ca-fb901d09f889">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02A2B-AE54-407F-9C30-6696899B9296}">
  <ds:schemaRefs>
    <ds:schemaRef ds:uri="http://schemas.microsoft.com/sharepoint/v3/contenttype/forms"/>
  </ds:schemaRefs>
</ds:datastoreItem>
</file>

<file path=customXml/itemProps2.xml><?xml version="1.0" encoding="utf-8"?>
<ds:datastoreItem xmlns:ds="http://schemas.openxmlformats.org/officeDocument/2006/customXml" ds:itemID="{BC900287-75B3-40E2-AC34-C6E1D3E0957A}">
  <ds:schemaRefs>
    <ds:schemaRef ds:uri="http://schemas.microsoft.com/office/2006/metadata/properties"/>
    <ds:schemaRef ds:uri="http://schemas.microsoft.com/office/infopath/2007/PartnerControls"/>
    <ds:schemaRef ds:uri="2701e126-9bac-45b8-ac4d-6e0954bef643"/>
    <ds:schemaRef ds:uri="88d7dea7-031b-478f-97ca-fb901d09f889"/>
  </ds:schemaRefs>
</ds:datastoreItem>
</file>

<file path=customXml/itemProps3.xml><?xml version="1.0" encoding="utf-8"?>
<ds:datastoreItem xmlns:ds="http://schemas.openxmlformats.org/officeDocument/2006/customXml" ds:itemID="{21AE2674-F049-4363-A1E0-F26114C2F8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1e126-9bac-45b8-ac4d-6e0954bef643"/>
    <ds:schemaRef ds:uri="88d7dea7-031b-478f-97ca-fb901d09f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Personnalisé</PresentationFormat>
  <Paragraphs>75</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Tahoma</vt:lpstr>
      <vt:lpstr>Montserrat</vt:lpstr>
      <vt:lpstr>Calibri</vt:lpstr>
      <vt:lpstr>Palatino Linotype</vt:lpstr>
      <vt:lpstr>Arial</vt:lpstr>
      <vt:lpstr>Office Theme</vt:lpstr>
      <vt:lpstr>Le Speed Dating</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Hyacinthe LESECQ</cp:lastModifiedBy>
  <cp:revision>3</cp:revision>
  <dcterms:created xsi:type="dcterms:W3CDTF">2023-12-19T15:17:25Z</dcterms:created>
  <dcterms:modified xsi:type="dcterms:W3CDTF">2026-01-09T11:10:31Z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0x01010014E1D03DCD1E244D8CFA7888E19EE56A</vt:lpwstr>
  </property>
  <property fmtid="{D5CDD505-2E9C-101B-9397-08002B2CF9AE}" pid="6" name="MediaServiceImageTags">
    <vt:lpwstr/>
  </property>
</Properties>
</file>