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Montserrat Medium" panose="00000600000000000000" pitchFamily="2" charset="0"/>
      <p:regular r:id="rId9"/>
      <p:bold r:id="rId10"/>
      <p:italic r:id="rId11"/>
      <p:boldItalic r:id="rId12"/>
    </p:embeddedFont>
    <p:embeddedFont>
      <p:font typeface="Palatino Linotype" panose="020405020505050303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z+Oj7cP9rZRbwJrUfurN1aJbUX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ida Mraih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4" y="-57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font" Target="fonts/font6.fntdata"/><Relationship Id="rId31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3-08T16:44:27.111" idx="1">
    <p:pos x="347" y="2421"/>
    <p:text>Même remarque que dans une autre fiche. Peut-être proposer deux encadrés pour dissocier intention/objectif pédagogie d'objectif/'acquis d'apprentissage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I90bXzg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.%20https:/creativecommons.org/by-nc-sa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4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7;p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C6B3BF41-66D6-3E73-FF68-683D3C37AE3E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621082" y="9925129"/>
            <a:ext cx="497934" cy="3851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28;p4">
            <a:extLst>
              <a:ext uri="{FF2B5EF4-FFF2-40B4-BE49-F238E27FC236}">
                <a16:creationId xmlns:a16="http://schemas.microsoft.com/office/drawing/2014/main" id="{9C7566EB-06A3-B8B2-D60B-9438AE3EC80F}"/>
              </a:ext>
            </a:extLst>
          </p:cNvPr>
          <p:cNvGrpSpPr/>
          <p:nvPr userDrawn="1"/>
        </p:nvGrpSpPr>
        <p:grpSpPr>
          <a:xfrm>
            <a:off x="1687424" y="9917244"/>
            <a:ext cx="793515" cy="241544"/>
            <a:chOff x="4680794" y="9427183"/>
            <a:chExt cx="1251653" cy="381000"/>
          </a:xfrm>
        </p:grpSpPr>
        <p:pic>
          <p:nvPicPr>
            <p:cNvPr id="4" name="Google Shape;29;p4" descr="Creative-Commons-Icons - birnbaum media.lab">
              <a:extLst>
                <a:ext uri="{FF2B5EF4-FFF2-40B4-BE49-F238E27FC236}">
                  <a16:creationId xmlns:a16="http://schemas.microsoft.com/office/drawing/2014/main" id="{A2D7E42D-3DA5-04A9-73A9-F594F1EEAE1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4816" t="7492" r="71599" b="41394"/>
            <a:stretch/>
          </p:blipFill>
          <p:spPr>
            <a:xfrm>
              <a:off x="5021898" y="9446288"/>
              <a:ext cx="304801" cy="344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0;p4" descr="Creative-Commons-Icons - birnbaum media.lab">
              <a:extLst>
                <a:ext uri="{FF2B5EF4-FFF2-40B4-BE49-F238E27FC236}">
                  <a16:creationId xmlns:a16="http://schemas.microsoft.com/office/drawing/2014/main" id="{24EFC79A-2569-C99A-ABA7-59BF7700064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-1005" t="12217" r="84312" b="40730"/>
            <a:stretch/>
          </p:blipFill>
          <p:spPr>
            <a:xfrm>
              <a:off x="4680794" y="9479793"/>
              <a:ext cx="374565" cy="316731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6" name="Google Shape;31;p4" descr="Creative-Commons-Icons - birnbaum media.lab">
              <a:extLst>
                <a:ext uri="{FF2B5EF4-FFF2-40B4-BE49-F238E27FC236}">
                  <a16:creationId xmlns:a16="http://schemas.microsoft.com/office/drawing/2014/main" id="{6F2A931C-2684-D78D-9FC5-E2C65D4C43C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9256" t="7974" r="57160" b="38983"/>
            <a:stretch/>
          </p:blipFill>
          <p:spPr>
            <a:xfrm>
              <a:off x="5330551" y="9445655"/>
              <a:ext cx="304800" cy="357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2;p4" descr="Creative-Commons-Icons - birnbaum media.lab">
              <a:extLst>
                <a:ext uri="{FF2B5EF4-FFF2-40B4-BE49-F238E27FC236}">
                  <a16:creationId xmlns:a16="http://schemas.microsoft.com/office/drawing/2014/main" id="{682B7BA4-5B28-6EFD-5FE5-E23843BFAF7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3212" t="5671" r="43204" b="37728"/>
            <a:stretch/>
          </p:blipFill>
          <p:spPr>
            <a:xfrm>
              <a:off x="5627647" y="9427183"/>
              <a:ext cx="304800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E873B4F-CBF6-0712-E44B-68939EF93E35}"/>
              </a:ext>
            </a:extLst>
          </p:cNvPr>
          <p:cNvSpPr txBox="1"/>
          <p:nvPr userDrawn="1"/>
        </p:nvSpPr>
        <p:spPr>
          <a:xfrm>
            <a:off x="1638932" y="10133706"/>
            <a:ext cx="16825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b="1" dirty="0"/>
              <a:t>CC     BY     NC SA 4.0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EEB7FF-8E78-E47E-2792-C31A312F6B7A}"/>
              </a:ext>
            </a:extLst>
          </p:cNvPr>
          <p:cNvSpPr txBox="1"/>
          <p:nvPr userDrawn="1"/>
        </p:nvSpPr>
        <p:spPr>
          <a:xfrm>
            <a:off x="2546228" y="9933014"/>
            <a:ext cx="33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Fiche pratique activités « The Blind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»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© 2025 by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LearningLab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Network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licensed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under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CC-BY-NC-SA 4.0. </a:t>
            </a:r>
            <a:b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 copy of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license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6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visit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r-FR" sz="6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8"/>
              </a:rPr>
              <a:t>https://creativecommons.org/by-nc-sa/4.0/</a:t>
            </a:r>
            <a:endParaRPr lang="fr-FR" sz="6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gxy.link/rIwf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earninglab-network.com/" TargetMode="External"/><Relationship Id="rId5" Type="http://schemas.openxmlformats.org/officeDocument/2006/relationships/hyperlink" Target="mailto:contact@learninglab-network.com" TargetMode="External"/><Relationship Id="rId4" Type="http://schemas.openxmlformats.org/officeDocument/2006/relationships/hyperlink" Target="https://youtu.be/S4LSAD5w41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/>
          </a:p>
        </p:txBody>
      </p:sp>
      <p:sp>
        <p:nvSpPr>
          <p:cNvPr id="73" name="Google Shape;73;p1"/>
          <p:cNvSpPr txBox="1"/>
          <p:nvPr/>
        </p:nvSpPr>
        <p:spPr>
          <a:xfrm>
            <a:off x="4387850" y="7759741"/>
            <a:ext cx="2624700" cy="13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We aim to promote educational wellbeing building on the principles of providing equal opportunities, inclusivity, and fairness in the Thesis tutor selection process for</a:t>
            </a:r>
            <a:endParaRPr/>
          </a:p>
          <a:p>
            <a:pPr marL="12700" marR="508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tutee and tutor. »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Soumyadeb CHOWDHURRY,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 of The Blind Search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543859" y="1246201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#Inclusion</a:t>
            </a:r>
            <a:endParaRPr/>
          </a:p>
        </p:txBody>
      </p:sp>
      <p:sp>
        <p:nvSpPr>
          <p:cNvPr id="75" name="Google Shape;75;p1"/>
          <p:cNvSpPr/>
          <p:nvPr/>
        </p:nvSpPr>
        <p:spPr>
          <a:xfrm>
            <a:off x="522920" y="1596177"/>
            <a:ext cx="10455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#Echanges</a:t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1679010" y="1246201"/>
            <a:ext cx="171824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#PriseDeParoleEnPublic</a:t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1636557" y="1596177"/>
            <a:ext cx="191443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#ExpérienceMémorable</a:t>
            </a:r>
            <a:endParaRPr/>
          </a:p>
        </p:txBody>
      </p:sp>
      <p:grpSp>
        <p:nvGrpSpPr>
          <p:cNvPr id="78" name="Google Shape;78;p1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79" name="Google Shape;79;p1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120 – 180 (en mn)</a:t>
              </a:r>
              <a:endParaRPr/>
            </a:p>
          </p:txBody>
        </p:sp>
      </p:grpSp>
      <p:grpSp>
        <p:nvGrpSpPr>
          <p:cNvPr id="81" name="Google Shape;81;p1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82" name="Google Shape;82;p1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249398" y="532339"/>
              <a:ext cx="1656448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 – 35</a:t>
              </a:r>
              <a:endParaRPr/>
            </a:p>
          </p:txBody>
        </p:sp>
      </p:grpSp>
      <p:grpSp>
        <p:nvGrpSpPr>
          <p:cNvPr id="84" name="Google Shape;84;p1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85" name="Google Shape;85;p1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Inspirée par l’émission de télévision « The voice – la plus belle voix », cette activité a été développée en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2022 par TBS Education, membre du LearningLab Network.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Blind Search consiste à pitcher son projet de mémoire à un jury de dos. Au terme du pitch, si un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tuteur se retourne, alors le binôme tuteur/tutoré est formé. Si plusieurs tuteurs se retournent, alors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l’étudiant choisit le professeur qui deviendra son tuteur.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88" name="Google Shape;88;p1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91" name="Google Shape;91;p1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551854" y="3667100"/>
            <a:ext cx="3089047" cy="3296094"/>
            <a:chOff x="551854" y="3667100"/>
            <a:chExt cx="3089047" cy="3296094"/>
          </a:xfrm>
        </p:grpSpPr>
        <p:sp>
          <p:nvSpPr>
            <p:cNvPr id="94" name="Google Shape;94;p1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Sélectionner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de manière plus juste un mémoire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</a:ext>
                  </a:extLst>
                </a:rPr>
                <a:t>de recherche à encadrer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</a:ext>
                  </a:extLst>
                </a:rPr>
                <a:t>Garantir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  </a:ext>
                  </a:extLst>
                </a:rPr>
                <a:t>une meilleure adéquation entre l’exper-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</a:ext>
                  </a:extLst>
                </a:rPr>
                <a:t>tise du tuteur et le projet de mémoire de l’étu-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  </a:ext>
                  </a:extLst>
                </a:rPr>
                <a:t>diant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  </a:ext>
                  </a:extLst>
                </a:rPr>
                <a:t>Gagner du temps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</a:ext>
                  </a:extLst>
                </a:rPr>
                <a:t>dans la recherche d’un tuteur /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  </a:ext>
                  </a:extLst>
                </a:rPr>
                <a:t>tutoré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  </a:ext>
                  </a:extLst>
                </a:rPr>
                <a:t>Communiquer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</a:ext>
                  </a:extLst>
                </a:rPr>
                <a:t>de manière synthétique et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  </a:ext>
                  </a:extLst>
                </a:rPr>
                <a:t>convaincante un projet à l’oral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  </a:ext>
                  </a:extLst>
                </a:rPr>
                <a:t>Engager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</a:ext>
                  </a:extLst>
                </a:rPr>
                <a:t>les apprenants dans une expérience conviviale</a:t>
              </a:r>
              <a:endParaRPr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endParaRPr>
            </a:p>
            <a:p>
              <a:pPr marL="12700" marR="508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  </a:ext>
                  </a:extLst>
                </a:rPr>
                <a:t>Préparer 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  </a:ext>
                  </a:extLst>
                </a:rPr>
                <a:t>son projet de mémoire</a:t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551854" y="3667100"/>
              <a:ext cx="747198" cy="238759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Objectifs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551857" y="7024522"/>
            <a:ext cx="3531194" cy="2825423"/>
            <a:chOff x="551857" y="7024522"/>
            <a:chExt cx="3531194" cy="2825423"/>
          </a:xfrm>
        </p:grpSpPr>
        <p:sp>
          <p:nvSpPr>
            <p:cNvPr id="97" name="Google Shape;97;p1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51857" y="7213649"/>
              <a:ext cx="3531194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u="sng">
                <a:latin typeface="Calibri"/>
                <a:ea typeface="Calibri"/>
                <a:cs typeface="Calibri"/>
                <a:sym typeface="Calibri"/>
              </a:rPr>
              <a:t>The Blind Search</a:t>
            </a:r>
            <a:endParaRPr sz="3600" u="sng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4632284" y="1600748"/>
            <a:ext cx="974766" cy="417136"/>
            <a:chOff x="0" y="0"/>
            <a:chExt cx="975351" cy="417303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0" y="103127"/>
              <a:ext cx="975351" cy="314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Chaises mobiles avec tablettes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02;p1"/>
            <p:cNvGrpSpPr/>
            <p:nvPr/>
          </p:nvGrpSpPr>
          <p:grpSpPr>
            <a:xfrm>
              <a:off x="385011" y="0"/>
              <a:ext cx="142326" cy="130194"/>
              <a:chOff x="0" y="0"/>
              <a:chExt cx="142326" cy="130194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0" y="0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34376" y="58439"/>
                <a:ext cx="107950" cy="71755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" name="Google Shape;105;p1"/>
          <p:cNvGrpSpPr/>
          <p:nvPr/>
        </p:nvGrpSpPr>
        <p:grpSpPr>
          <a:xfrm>
            <a:off x="5835650" y="1652090"/>
            <a:ext cx="1037026" cy="335265"/>
            <a:chOff x="-267354" y="10297"/>
            <a:chExt cx="1038168" cy="336173"/>
          </a:xfrm>
        </p:grpSpPr>
        <p:sp>
          <p:nvSpPr>
            <p:cNvPr id="106" name="Google Shape;106;p1"/>
            <p:cNvSpPr txBox="1"/>
            <p:nvPr/>
          </p:nvSpPr>
          <p:spPr>
            <a:xfrm>
              <a:off x="-267354" y="42570"/>
              <a:ext cx="1038168" cy="30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75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Vidéoprojecteur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-111002" y="10297"/>
              <a:ext cx="725819" cy="4584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" descr="Une image contenant texte, person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250" y="7357740"/>
            <a:ext cx="3157963" cy="236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1035050" y="9461500"/>
            <a:ext cx="256163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lab The Kube, TBS Education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 rot="-2692349" flipH="1">
            <a:off x="5131890" y="4626804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 rot="-2692349" flipH="1">
            <a:off x="4763818" y="4628138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rot="-2692349" flipH="1">
            <a:off x="4591478" y="4459432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 rot="-2692349" flipH="1">
            <a:off x="4964275" y="4454310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 rot="-2692349" flipH="1">
            <a:off x="5275620" y="4457155"/>
            <a:ext cx="78067" cy="77322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5454650" y="4378866"/>
            <a:ext cx="1364245" cy="32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Sur chaises pivotantes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1"/>
          <p:cNvGrpSpPr/>
          <p:nvPr/>
        </p:nvGrpSpPr>
        <p:grpSpPr>
          <a:xfrm>
            <a:off x="4225638" y="5548781"/>
            <a:ext cx="1518486" cy="421907"/>
            <a:chOff x="6528558" y="5194500"/>
            <a:chExt cx="1518486" cy="421907"/>
          </a:xfrm>
        </p:grpSpPr>
        <p:sp>
          <p:nvSpPr>
            <p:cNvPr id="117" name="Google Shape;117;p1"/>
            <p:cNvSpPr/>
            <p:nvPr/>
          </p:nvSpPr>
          <p:spPr>
            <a:xfrm rot="-2692349" flipH="1">
              <a:off x="7511693" y="5481735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 rot="-2692349" flipH="1">
              <a:off x="7411435" y="550843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 rot="-2692349" flipH="1">
              <a:off x="7300961" y="552280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rot="-2692349" flipH="1">
              <a:off x="7795349" y="5356794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 rot="-2692349" flipH="1">
              <a:off x="7875030" y="5288808"/>
              <a:ext cx="77433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 rot="-2692349" flipH="1">
              <a:off x="7701934" y="5412538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rot="-2692349" flipH="1">
              <a:off x="7607816" y="5448355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 rot="-2692349" flipH="1">
              <a:off x="6869295" y="5443152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 rot="-2692349" flipH="1">
              <a:off x="6746320" y="5377226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 rot="-2692349" flipH="1">
              <a:off x="6642936" y="5301857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 rot="-2692349" flipH="1">
              <a:off x="6544463" y="5210777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 rot="-2692349" flipH="1">
              <a:off x="7080212" y="550908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 rot="-2692349" flipH="1">
              <a:off x="6976229" y="5481227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 rot="-2692349" flipH="1">
              <a:off x="7196227" y="552345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 rot="-2692349" flipH="1">
              <a:off x="7953776" y="5212097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"/>
          <p:cNvSpPr/>
          <p:nvPr/>
        </p:nvSpPr>
        <p:spPr>
          <a:xfrm rot="-2692349" flipH="1">
            <a:off x="4941608" y="5204402"/>
            <a:ext cx="77453" cy="7681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"/>
          <p:cNvGrpSpPr/>
          <p:nvPr/>
        </p:nvGrpSpPr>
        <p:grpSpPr>
          <a:xfrm>
            <a:off x="4316333" y="5495106"/>
            <a:ext cx="1303630" cy="343653"/>
            <a:chOff x="6627031" y="5272755"/>
            <a:chExt cx="1303630" cy="343653"/>
          </a:xfrm>
        </p:grpSpPr>
        <p:sp>
          <p:nvSpPr>
            <p:cNvPr id="134" name="Google Shape;134;p1"/>
            <p:cNvSpPr/>
            <p:nvPr/>
          </p:nvSpPr>
          <p:spPr>
            <a:xfrm rot="-2692349" flipH="1">
              <a:off x="7511693" y="5481735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 rot="-2692349" flipH="1">
              <a:off x="7411435" y="550843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rot="-2692349" flipH="1">
              <a:off x="7300961" y="5522809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 rot="-2692349" flipH="1">
              <a:off x="7770149" y="5356794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 rot="-2692349" flipH="1">
              <a:off x="7837230" y="5288808"/>
              <a:ext cx="77433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 rot="-2692349" flipH="1">
              <a:off x="7701934" y="5412538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 rot="-2692349" flipH="1">
              <a:off x="7607816" y="5448355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 rot="-2692349" flipH="1">
              <a:off x="6869295" y="5443152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 rot="-2692349" flipH="1">
              <a:off x="6746320" y="5377226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 rot="-2692349" flipH="1">
              <a:off x="6642936" y="5301857"/>
              <a:ext cx="78067" cy="7732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 rot="-2692349" flipH="1">
              <a:off x="7080212" y="550908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 rot="-2692349" flipH="1">
              <a:off x="6976229" y="5481227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 rot="-2692349" flipH="1">
              <a:off x="7196227" y="5523459"/>
              <a:ext cx="77453" cy="76813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"/>
          <p:cNvSpPr txBox="1"/>
          <p:nvPr/>
        </p:nvSpPr>
        <p:spPr>
          <a:xfrm>
            <a:off x="4495365" y="5263768"/>
            <a:ext cx="957983" cy="32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Pitcheur</a:t>
            </a: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4657493" y="6069493"/>
            <a:ext cx="23471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fr-FR" sz="800" b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Etudiants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rPr lang="fr-FR" sz="800" b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 posture en cercle sans table peut favoriser l’écoute mais la méthode fonctionne avec une configuration de salle plus classique.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4443400" y="4034650"/>
            <a:ext cx="1095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Vidéoprojecteur</a:t>
            </a:r>
            <a:endParaRPr/>
          </a:p>
        </p:txBody>
      </p:sp>
      <p:cxnSp>
        <p:nvCxnSpPr>
          <p:cNvPr id="150" name="Google Shape;150;p1"/>
          <p:cNvCxnSpPr/>
          <p:nvPr/>
        </p:nvCxnSpPr>
        <p:spPr>
          <a:xfrm>
            <a:off x="4205557" y="4953373"/>
            <a:ext cx="1546899" cy="1232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1" name="Google Shape;151;p1"/>
          <p:cNvSpPr txBox="1"/>
          <p:nvPr/>
        </p:nvSpPr>
        <p:spPr>
          <a:xfrm>
            <a:off x="5769929" y="4872839"/>
            <a:ext cx="1284921" cy="32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 b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Variante : avec rideau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r>
              <a:rPr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Dans ce cas-là, prévoir un 2</a:t>
            </a:r>
            <a:r>
              <a:rPr lang="fr-FR" sz="800" baseline="30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ème</a:t>
            </a:r>
            <a:r>
              <a:rPr lang="fr-FR"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vidéoprojecteur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4657493" y="4253898"/>
            <a:ext cx="575366" cy="4308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1"/>
          <p:cNvGrpSpPr/>
          <p:nvPr/>
        </p:nvGrpSpPr>
        <p:grpSpPr>
          <a:xfrm>
            <a:off x="4586107" y="4445366"/>
            <a:ext cx="142291" cy="130087"/>
            <a:chOff x="0" y="0"/>
            <a:chExt cx="142376" cy="130139"/>
          </a:xfrm>
        </p:grpSpPr>
        <p:sp>
          <p:nvSpPr>
            <p:cNvPr id="154" name="Google Shape;154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"/>
          <p:cNvGrpSpPr/>
          <p:nvPr/>
        </p:nvGrpSpPr>
        <p:grpSpPr>
          <a:xfrm>
            <a:off x="4954752" y="4439876"/>
            <a:ext cx="142291" cy="130087"/>
            <a:chOff x="0" y="0"/>
            <a:chExt cx="142376" cy="130139"/>
          </a:xfrm>
        </p:grpSpPr>
        <p:sp>
          <p:nvSpPr>
            <p:cNvPr id="157" name="Google Shape;157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"/>
          <p:cNvGrpSpPr/>
          <p:nvPr/>
        </p:nvGrpSpPr>
        <p:grpSpPr>
          <a:xfrm>
            <a:off x="5259648" y="4445139"/>
            <a:ext cx="142291" cy="130087"/>
            <a:chOff x="0" y="0"/>
            <a:chExt cx="142376" cy="130139"/>
          </a:xfrm>
        </p:grpSpPr>
        <p:sp>
          <p:nvSpPr>
            <p:cNvPr id="160" name="Google Shape;160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"/>
          <p:cNvGrpSpPr/>
          <p:nvPr/>
        </p:nvGrpSpPr>
        <p:grpSpPr>
          <a:xfrm>
            <a:off x="5124084" y="4603277"/>
            <a:ext cx="142291" cy="130087"/>
            <a:chOff x="0" y="0"/>
            <a:chExt cx="142376" cy="130139"/>
          </a:xfrm>
        </p:grpSpPr>
        <p:sp>
          <p:nvSpPr>
            <p:cNvPr id="163" name="Google Shape;163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"/>
          <p:cNvGrpSpPr/>
          <p:nvPr/>
        </p:nvGrpSpPr>
        <p:grpSpPr>
          <a:xfrm>
            <a:off x="4765283" y="4610527"/>
            <a:ext cx="142291" cy="130087"/>
            <a:chOff x="0" y="0"/>
            <a:chExt cx="142376" cy="130139"/>
          </a:xfrm>
        </p:grpSpPr>
        <p:sp>
          <p:nvSpPr>
            <p:cNvPr id="166" name="Google Shape;166;p1"/>
            <p:cNvSpPr/>
            <p:nvPr/>
          </p:nvSpPr>
          <p:spPr>
            <a:xfrm>
              <a:off x="0" y="0"/>
              <a:ext cx="108000" cy="108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34376" y="58439"/>
              <a:ext cx="108000" cy="71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/>
          </a:p>
        </p:txBody>
      </p:sp>
      <p:grpSp>
        <p:nvGrpSpPr>
          <p:cNvPr id="173" name="Google Shape;173;p2"/>
          <p:cNvGrpSpPr/>
          <p:nvPr/>
        </p:nvGrpSpPr>
        <p:grpSpPr>
          <a:xfrm>
            <a:off x="556394" y="5956300"/>
            <a:ext cx="6460747" cy="1117757"/>
            <a:chOff x="556394" y="5582196"/>
            <a:chExt cx="6460747" cy="1491859"/>
          </a:xfrm>
        </p:grpSpPr>
        <p:sp>
          <p:nvSpPr>
            <p:cNvPr id="174" name="Google Shape;174;p2"/>
            <p:cNvSpPr/>
            <p:nvPr/>
          </p:nvSpPr>
          <p:spPr>
            <a:xfrm>
              <a:off x="556394" y="5771325"/>
              <a:ext cx="6460747" cy="1302730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10" marR="12255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Préparer un pitch de 2 minutes et 1 diapositive.</a:t>
              </a:r>
              <a:endParaRPr/>
            </a:p>
            <a:p>
              <a:pPr marL="29210" marR="122554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Pendant l’activité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Ecouter les étudiants qui pitchent et les encourager.</a:t>
              </a:r>
              <a:endParaRPr/>
            </a:p>
            <a:p>
              <a:pPr marL="200660" marR="122554" lvl="0" indent="-171450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Arial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Pitcher en temps limité et échanger avec le jury en fonction des résultats.</a:t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56395" y="5582196"/>
              <a:ext cx="2288945" cy="281668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539879" y="702394"/>
            <a:ext cx="6468745" cy="5177706"/>
            <a:chOff x="539879" y="702394"/>
            <a:chExt cx="6468745" cy="5177706"/>
          </a:xfrm>
        </p:grpSpPr>
        <p:sp>
          <p:nvSpPr>
            <p:cNvPr id="177" name="Google Shape;177;p2"/>
            <p:cNvSpPr/>
            <p:nvPr/>
          </p:nvSpPr>
          <p:spPr>
            <a:xfrm>
              <a:off x="547876" y="900851"/>
              <a:ext cx="6460748" cy="4979249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Sélectionner les tuteurs qui composent le jury.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Accompagner les étudiants dans la préparation d’un pitch de 2 minutes et 1 diapositive.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Définir l’ordre de passage des pitchs aléatoirement.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Compter 5 minutes par étudiant pour définir la durée de l’activité (en réalité, cela ira plus vite).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Centraliser les diapositives des étudiants dans une diapositive unique et anonymiser les diapositives.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Prévoir le matériel, en particulier des chaises pivotantes, pour le jury.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Rappeler les règles de l’activité et favoriser un climat bienveillant et ouvert aux échanges.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Introduire le jury.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 jury à se retourner sur leur chaise et être de dos par rapport aux étudiants.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Rotation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 premier étudiant à pitcher.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Au terme du pitch :</a:t>
              </a:r>
              <a:endParaRPr/>
            </a:p>
            <a:p>
              <a:pPr marL="715010" marR="0" lvl="1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un seul jury est retourné, le binôme tuteur/tutoré est formé. Ils peuvent s’exprimer s’ils le souhaitent.</a:t>
              </a:r>
              <a:endParaRPr/>
            </a:p>
            <a:p>
              <a:pPr marL="715010" marR="0" lvl="1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plusieurs jurys sont retournés, inviter l’étudiant à poser une question puis à choisir son tuteur après avoir écouté les réponses.</a:t>
              </a:r>
              <a:endParaRPr/>
            </a:p>
            <a:p>
              <a:pPr marL="715010" marR="0" lvl="1" indent="-229234" algn="l" rtl="0"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Si aucun tuteur ne se retourne, inviter le jury à poser des questions de clarification puis à choisir le tutoré en fonction des réponses données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Applaudir..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Et ainsi de suite.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Prévoir une pause selon le nombre d’étudiants.</a:t>
              </a:r>
              <a:endParaRPr/>
            </a:p>
            <a:p>
              <a:pPr marL="257809" marR="0" lvl="0" indent="-15938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b="1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endParaRPr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Remercier les étudiants et le jury.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Faire remplir une enquête de satisfaction.</a:t>
              </a:r>
              <a:endParaRPr/>
            </a:p>
            <a:p>
              <a:pPr marL="257809" marR="0" lvl="0" indent="-22923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Prévoir un échange convivial et informel entre les tuteurs et tutorés.</a:t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9879" y="702394"/>
              <a:ext cx="2323971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enseignante</a:t>
              </a:r>
              <a:endParaRPr/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80" name="Google Shape;180;p2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plus important est de favoriser un climat bienveillant et ouvert aux échanges entre les tuteurs et les tutorés. </a:t>
              </a:r>
              <a:endParaRPr/>
            </a:p>
            <a:p>
              <a:pPr marL="29209" marR="0" lvl="0" indent="0" algn="l" rtl="0">
                <a:lnSpc>
                  <a:spcPct val="100000"/>
                </a:lnSpc>
                <a:spcBef>
                  <a:spcPts val="765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rideau peut être installé pour séparer le jury des étudiants et s’assurer qu’il y ait toujours un tuteur retourné. Nous avons testé la méthode avec et sans rideau et cela a bien fonctionné dans les deux cas.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83" name="Google Shape;183;p2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Page web qui présente le projet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https://dgxy.link/rIwfq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Vidéo qui présente le concept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1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https://youtu.be/S4LSAD5w41w</a:t>
              </a:r>
              <a:r>
                <a:rPr lang="fr-FR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u="sng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1D03DCD1E244D8CFA7888E19EE56A" ma:contentTypeVersion="24" ma:contentTypeDescription="Crée un document." ma:contentTypeScope="" ma:versionID="eb525fa9a0d5b99652ea94abf31c520c">
  <xsd:schema xmlns:xsd="http://www.w3.org/2001/XMLSchema" xmlns:xs="http://www.w3.org/2001/XMLSchema" xmlns:p="http://schemas.microsoft.com/office/2006/metadata/properties" xmlns:ns2="2701e126-9bac-45b8-ac4d-6e0954bef643" xmlns:ns3="88d7dea7-031b-478f-97ca-fb901d09f889" targetNamespace="http://schemas.microsoft.com/office/2006/metadata/properties" ma:root="true" ma:fieldsID="518bce842bfc9767fb89e80256143358" ns2:_="" ns3:_="">
    <xsd:import namespace="2701e126-9bac-45b8-ac4d-6e0954bef643"/>
    <xsd:import namespace="88d7dea7-031b-478f-97ca-fb901d09f88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1e126-9bac-45b8-ac4d-6e0954bef6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c4b99910-9767-4978-baaf-bf0cfced9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7dea7-031b-478f-97ca-fb901d09f889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52df6966-f211-45ac-bc29-892a4ece756f}" ma:internalName="TaxCatchAll" ma:showField="CatchAllData" ma:web="88d7dea7-031b-478f-97ca-fb901d09f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2701e126-9bac-45b8-ac4d-6e0954bef643" xsi:nil="true"/>
    <NotebookType xmlns="2701e126-9bac-45b8-ac4d-6e0954bef643" xsi:nil="true"/>
    <FolderType xmlns="2701e126-9bac-45b8-ac4d-6e0954bef643" xsi:nil="true"/>
    <lcf76f155ced4ddcb4097134ff3c332f xmlns="2701e126-9bac-45b8-ac4d-6e0954bef643">
      <Terms xmlns="http://schemas.microsoft.com/office/infopath/2007/PartnerControls"/>
    </lcf76f155ced4ddcb4097134ff3c332f>
    <TeamsChannelId xmlns="2701e126-9bac-45b8-ac4d-6e0954bef643" xsi:nil="true"/>
    <CultureName xmlns="2701e126-9bac-45b8-ac4d-6e0954bef643" xsi:nil="true"/>
    <TaxCatchAll xmlns="88d7dea7-031b-478f-97ca-fb901d09f889" xsi:nil="true"/>
  </documentManagement>
</p:properties>
</file>

<file path=customXml/itemProps1.xml><?xml version="1.0" encoding="utf-8"?>
<ds:datastoreItem xmlns:ds="http://schemas.openxmlformats.org/officeDocument/2006/customXml" ds:itemID="{0106443E-CFAA-4439-9A93-E361C53C9FFB}"/>
</file>

<file path=customXml/itemProps2.xml><?xml version="1.0" encoding="utf-8"?>
<ds:datastoreItem xmlns:ds="http://schemas.openxmlformats.org/officeDocument/2006/customXml" ds:itemID="{556D0A68-BDFF-4169-B24F-A5C2137FE481}"/>
</file>

<file path=customXml/itemProps3.xml><?xml version="1.0" encoding="utf-8"?>
<ds:datastoreItem xmlns:ds="http://schemas.openxmlformats.org/officeDocument/2006/customXml" ds:itemID="{AC1E9A47-C567-4A65-A7B0-F218F9F4FC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Personnalisé</PresentationFormat>
  <Paragraphs>98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Noto Sans Symbols</vt:lpstr>
      <vt:lpstr>Tahoma</vt:lpstr>
      <vt:lpstr>Montserrat</vt:lpstr>
      <vt:lpstr>Calibri</vt:lpstr>
      <vt:lpstr>Palatino Linotype</vt:lpstr>
      <vt:lpstr>Montserrat Medium</vt:lpstr>
      <vt:lpstr>Arial</vt:lpstr>
      <vt:lpstr>Office Theme</vt:lpstr>
      <vt:lpstr>The Blind Search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Hyacinthe LESECQ</cp:lastModifiedBy>
  <cp:revision>1</cp:revision>
  <dcterms:created xsi:type="dcterms:W3CDTF">2023-12-19T15:17:25Z</dcterms:created>
  <dcterms:modified xsi:type="dcterms:W3CDTF">2026-01-09T11:20:29Z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0x01010014E1D03DCD1E244D8CFA7888E19EE56A</vt:lpwstr>
  </property>
</Properties>
</file>