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556500" cy="10693400"/>
  <p:embeddedFontLst>
    <p:embeddedFont>
      <p:font typeface="Montserrat" panose="00000500000000000000" pitchFamily="2" charset="0"/>
      <p:regular r:id="rId5"/>
      <p:bold r:id="rId6"/>
      <p:italic r:id="rId7"/>
      <p:boldItalic r:id="rId8"/>
    </p:embeddedFont>
    <p:embeddedFont>
      <p:font typeface="Palatino Linotype" panose="02040502050505030304" pitchFamily="18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G9pXoeaZqLCNEIx6QuZ7PQUTQU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ida Mraih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204" y="-29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3-08T16:48:34.544" idx="1">
    <p:pos x="347" y="2309"/>
    <p:text>idem proposer deux encadrés pour distinguer objectifs pédagogiques et objectifs d'apprentissage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I9shbQE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27990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03488" y="1336675"/>
            <a:ext cx="2549525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 txBox="1">
            <a:spLocks noGrp="1"/>
          </p:cNvSpPr>
          <p:nvPr>
            <p:ph type="sldNum" idx="12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.%20https:/creativecommons.org/by-nc-sa/4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/>
          <p:nvPr/>
        </p:nvSpPr>
        <p:spPr>
          <a:xfrm>
            <a:off x="7016381" y="81927"/>
            <a:ext cx="487680" cy="485140"/>
          </a:xfrm>
          <a:custGeom>
            <a:avLst/>
            <a:gdLst/>
            <a:ahLst/>
            <a:cxnLst/>
            <a:rect l="l" t="t" r="r" b="b"/>
            <a:pathLst>
              <a:path w="487679" h="485140" extrusionOk="0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w="487679" h="485140" extrusionOk="0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79171" y="100101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79184" y="10238448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7119264" y="10232619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3714362" y="0"/>
            <a:ext cx="3846195" cy="2433320"/>
          </a:xfrm>
          <a:custGeom>
            <a:avLst/>
            <a:gdLst/>
            <a:ahLst/>
            <a:cxnLst/>
            <a:rect l="l" t="t" r="r" b="b"/>
            <a:pathLst>
              <a:path w="3846195" h="2433320" extrusionOk="0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7921396"/>
            <a:ext cx="3555365" cy="2771140"/>
          </a:xfrm>
          <a:custGeom>
            <a:avLst/>
            <a:gdLst/>
            <a:ahLst/>
            <a:cxnLst/>
            <a:rect l="l" t="t" r="r" b="b"/>
            <a:pathLst>
              <a:path w="3555365" h="2771140" extrusionOk="0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4" descr="Une image contenant Police, Graphique, logo, capture d’écran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t="19708" b="21586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7;p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333A4074-E674-7072-F5FB-B94FFC1F96EE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621082" y="9925129"/>
            <a:ext cx="497934" cy="3851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28;p4">
            <a:extLst>
              <a:ext uri="{FF2B5EF4-FFF2-40B4-BE49-F238E27FC236}">
                <a16:creationId xmlns:a16="http://schemas.microsoft.com/office/drawing/2014/main" id="{E7C23B99-183E-40EB-5C0A-B062DC3A1AF3}"/>
              </a:ext>
            </a:extLst>
          </p:cNvPr>
          <p:cNvGrpSpPr/>
          <p:nvPr userDrawn="1"/>
        </p:nvGrpSpPr>
        <p:grpSpPr>
          <a:xfrm>
            <a:off x="1687424" y="9917244"/>
            <a:ext cx="793515" cy="241544"/>
            <a:chOff x="4680794" y="9427183"/>
            <a:chExt cx="1251653" cy="381000"/>
          </a:xfrm>
        </p:grpSpPr>
        <p:pic>
          <p:nvPicPr>
            <p:cNvPr id="4" name="Google Shape;29;p4" descr="Creative-Commons-Icons - birnbaum media.lab">
              <a:extLst>
                <a:ext uri="{FF2B5EF4-FFF2-40B4-BE49-F238E27FC236}">
                  <a16:creationId xmlns:a16="http://schemas.microsoft.com/office/drawing/2014/main" id="{BCB75C3B-86CB-F6E9-FA05-5C5D2BC7171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4816" t="7492" r="71599" b="41394"/>
            <a:stretch/>
          </p:blipFill>
          <p:spPr>
            <a:xfrm>
              <a:off x="5021898" y="9446288"/>
              <a:ext cx="304801" cy="344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30;p4" descr="Creative-Commons-Icons - birnbaum media.lab">
              <a:extLst>
                <a:ext uri="{FF2B5EF4-FFF2-40B4-BE49-F238E27FC236}">
                  <a16:creationId xmlns:a16="http://schemas.microsoft.com/office/drawing/2014/main" id="{AB85C4B9-1F78-3140-AACF-4383BABF136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-1005" t="12217" r="84312" b="40730"/>
            <a:stretch/>
          </p:blipFill>
          <p:spPr>
            <a:xfrm>
              <a:off x="4680794" y="9479793"/>
              <a:ext cx="374565" cy="316731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6" name="Google Shape;31;p4" descr="Creative-Commons-Icons - birnbaum media.lab">
              <a:extLst>
                <a:ext uri="{FF2B5EF4-FFF2-40B4-BE49-F238E27FC236}">
                  <a16:creationId xmlns:a16="http://schemas.microsoft.com/office/drawing/2014/main" id="{A950C3CE-6AF6-7A16-A8F2-E6F013D7F70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9256" t="7974" r="57160" b="38983"/>
            <a:stretch/>
          </p:blipFill>
          <p:spPr>
            <a:xfrm>
              <a:off x="5330551" y="9445655"/>
              <a:ext cx="304800" cy="357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2;p4" descr="Creative-Commons-Icons - birnbaum media.lab">
              <a:extLst>
                <a:ext uri="{FF2B5EF4-FFF2-40B4-BE49-F238E27FC236}">
                  <a16:creationId xmlns:a16="http://schemas.microsoft.com/office/drawing/2014/main" id="{4E5CC572-1869-224C-EB59-9980D4B5E44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3212" t="5671" r="43204" b="37728"/>
            <a:stretch/>
          </p:blipFill>
          <p:spPr>
            <a:xfrm>
              <a:off x="5627647" y="9427183"/>
              <a:ext cx="304800" cy="38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EFA69EA-7EEA-14B4-8DF5-C38DFB42AB7C}"/>
              </a:ext>
            </a:extLst>
          </p:cNvPr>
          <p:cNvSpPr txBox="1"/>
          <p:nvPr userDrawn="1"/>
        </p:nvSpPr>
        <p:spPr>
          <a:xfrm>
            <a:off x="1638932" y="10133706"/>
            <a:ext cx="16825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b="1" dirty="0"/>
              <a:t>CC     BY     NC SA 4.0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5583A6-A82F-9F31-1507-FD897E68E1C9}"/>
              </a:ext>
            </a:extLst>
          </p:cNvPr>
          <p:cNvSpPr txBox="1"/>
          <p:nvPr userDrawn="1"/>
        </p:nvSpPr>
        <p:spPr>
          <a:xfrm>
            <a:off x="2546228" y="9933014"/>
            <a:ext cx="330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Fiche pratique activités « Troc de compétences »</a:t>
            </a:r>
            <a:b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© 2025 by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LearningLab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Network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licensed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under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CC-BY-NC-SA 4.0. </a:t>
            </a:r>
            <a:b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copy of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visit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8"/>
              </a:rPr>
              <a:t>https://creativecommons.org/by-nc-sa/4.0/</a:t>
            </a:r>
            <a:endParaRPr lang="fr-FR" sz="6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/>
          <p:nvPr/>
        </p:nvSpPr>
        <p:spPr>
          <a:xfrm>
            <a:off x="80467" y="98246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/>
          <p:nvPr/>
        </p:nvSpPr>
        <p:spPr>
          <a:xfrm>
            <a:off x="80479" y="10236606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7120560" y="10230764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3715656" y="0"/>
            <a:ext cx="3844925" cy="2431415"/>
          </a:xfrm>
          <a:custGeom>
            <a:avLst/>
            <a:gdLst/>
            <a:ahLst/>
            <a:cxnLst/>
            <a:rect l="l" t="t" r="r" b="b"/>
            <a:pathLst>
              <a:path w="3844925" h="2431415" extrusionOk="0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0" y="7919548"/>
            <a:ext cx="3556635" cy="2773045"/>
          </a:xfrm>
          <a:custGeom>
            <a:avLst/>
            <a:gdLst/>
            <a:ahLst/>
            <a:cxnLst/>
            <a:rect l="l" t="t" r="r" b="b"/>
            <a:pathLst>
              <a:path w="3556635" h="2773045" extrusionOk="0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556394" y="927890"/>
            <a:ext cx="6460490" cy="4539615"/>
          </a:xfrm>
          <a:custGeom>
            <a:avLst/>
            <a:gdLst/>
            <a:ahLst/>
            <a:cxnLst/>
            <a:rect l="l" t="t" r="r" b="b"/>
            <a:pathLst>
              <a:path w="6460490" h="4539615" extrusionOk="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w="13575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547526" y="817119"/>
            <a:ext cx="1802764" cy="215900"/>
          </a:xfrm>
          <a:custGeom>
            <a:avLst/>
            <a:gdLst/>
            <a:ahLst/>
            <a:cxnLst/>
            <a:rect l="l" t="t" r="r" b="b"/>
            <a:pathLst>
              <a:path w="1802764" h="215900" extrusionOk="0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 strike="noStrike" cap="non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portal.iiep.unesco.org/en/library/guidelines-in-learning-space-innova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earninglab-network.com/" TargetMode="External"/><Relationship Id="rId4" Type="http://schemas.openxmlformats.org/officeDocument/2006/relationships/hyperlink" Target="mailto:contact@learninglab-networ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/>
          </a:p>
        </p:txBody>
      </p:sp>
      <p:sp>
        <p:nvSpPr>
          <p:cNvPr id="78" name="Google Shape;78;p1"/>
          <p:cNvSpPr txBox="1"/>
          <p:nvPr/>
        </p:nvSpPr>
        <p:spPr>
          <a:xfrm>
            <a:off x="858695" y="9156700"/>
            <a:ext cx="357627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: Novigado project (2021). Guidelines in Learning Space Innovations, June 2021. </a:t>
            </a:r>
            <a:endParaRPr/>
          </a:p>
        </p:txBody>
      </p:sp>
      <p:sp>
        <p:nvSpPr>
          <p:cNvPr id="79" name="Google Shape;79;p1"/>
          <p:cNvSpPr/>
          <p:nvPr/>
        </p:nvSpPr>
        <p:spPr>
          <a:xfrm>
            <a:off x="543859" y="1246201"/>
            <a:ext cx="795992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#Tutorat</a:t>
            </a:r>
            <a:endParaRPr/>
          </a:p>
        </p:txBody>
      </p:sp>
      <p:sp>
        <p:nvSpPr>
          <p:cNvPr id="80" name="Google Shape;80;p1"/>
          <p:cNvSpPr/>
          <p:nvPr/>
        </p:nvSpPr>
        <p:spPr>
          <a:xfrm>
            <a:off x="522919" y="1596177"/>
            <a:ext cx="1113637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#Remédiation</a:t>
            </a:r>
            <a:endParaRPr/>
          </a:p>
        </p:txBody>
      </p:sp>
      <p:sp>
        <p:nvSpPr>
          <p:cNvPr id="81" name="Google Shape;81;p1"/>
          <p:cNvSpPr/>
          <p:nvPr/>
        </p:nvSpPr>
        <p:spPr>
          <a:xfrm>
            <a:off x="1416050" y="1246201"/>
            <a:ext cx="1829802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#ApprentissageEntrePairs</a:t>
            </a:r>
            <a:endParaRPr/>
          </a:p>
        </p:txBody>
      </p:sp>
      <p:sp>
        <p:nvSpPr>
          <p:cNvPr id="82" name="Google Shape;82;p1"/>
          <p:cNvSpPr/>
          <p:nvPr/>
        </p:nvSpPr>
        <p:spPr>
          <a:xfrm>
            <a:off x="1712757" y="1596177"/>
            <a:ext cx="1227293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#Hétérogénéité</a:t>
            </a:r>
            <a:endParaRPr/>
          </a:p>
        </p:txBody>
      </p:sp>
      <p:grpSp>
        <p:nvGrpSpPr>
          <p:cNvPr id="83" name="Google Shape;83;p1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84" name="Google Shape;84;p1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90 – 180 (en mn)</a:t>
              </a:r>
              <a:endParaRPr/>
            </a:p>
          </p:txBody>
        </p:sp>
      </p:grpSp>
      <p:grpSp>
        <p:nvGrpSpPr>
          <p:cNvPr id="86" name="Google Shape;86;p1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87" name="Google Shape;87;p1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249398" y="532339"/>
              <a:ext cx="1656448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35 – 70</a:t>
              </a:r>
              <a:endParaRPr/>
            </a:p>
          </p:txBody>
        </p:sp>
      </p:grpSp>
      <p:grpSp>
        <p:nvGrpSpPr>
          <p:cNvPr id="89" name="Google Shape;89;p1"/>
          <p:cNvGrpSpPr/>
          <p:nvPr/>
        </p:nvGrpSpPr>
        <p:grpSpPr>
          <a:xfrm>
            <a:off x="543859" y="2105339"/>
            <a:ext cx="6468745" cy="1481158"/>
            <a:chOff x="543859" y="2105339"/>
            <a:chExt cx="6468745" cy="1481158"/>
          </a:xfrm>
        </p:grpSpPr>
        <p:sp>
          <p:nvSpPr>
            <p:cNvPr id="90" name="Google Shape;90;p1"/>
            <p:cNvSpPr/>
            <p:nvPr/>
          </p:nvSpPr>
          <p:spPr>
            <a:xfrm>
              <a:off x="551856" y="2303797"/>
              <a:ext cx="6460748" cy="1282700"/>
            </a:xfrm>
            <a:prstGeom prst="roundRect">
              <a:avLst>
                <a:gd name="adj" fmla="val 4824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Sous sa forme la plus simple, le scénario Troc de Compétences consiste à créer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tableau de trois colonnes : besoins sur la gauche, propositions d’aide à droite, et sujet au centre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Dans cette colonne centrale, les apprenants expliquent ce dont ils ont besoin ou ce sur quoi ils peuvent aider. Les apprenants s’inscrivent ensuite dans le tableau « des deux façons » : il est possible de demander de l’aide sur un sujet spécifique et de proposer son aide sur un autre sujet.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</a:t>
              </a: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groupes de tutorat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forment alors naturellement pour chaque ligne complétée dans le tableau.</a:t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43859" y="2105339"/>
              <a:ext cx="864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"/>
          <p:cNvGrpSpPr/>
          <p:nvPr/>
        </p:nvGrpSpPr>
        <p:grpSpPr>
          <a:xfrm>
            <a:off x="4456569" y="1247745"/>
            <a:ext cx="2556034" cy="901362"/>
            <a:chOff x="4456569" y="1247745"/>
            <a:chExt cx="2556034" cy="901362"/>
          </a:xfrm>
        </p:grpSpPr>
        <p:sp>
          <p:nvSpPr>
            <p:cNvPr id="93" name="Google Shape;93;p1"/>
            <p:cNvSpPr/>
            <p:nvPr/>
          </p:nvSpPr>
          <p:spPr>
            <a:xfrm>
              <a:off x="4465238" y="1438705"/>
              <a:ext cx="2547365" cy="710402"/>
            </a:xfrm>
            <a:prstGeom prst="roundRect">
              <a:avLst>
                <a:gd name="adj" fmla="val 9663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456569" y="1247745"/>
              <a:ext cx="1224915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"/>
          <p:cNvGrpSpPr/>
          <p:nvPr/>
        </p:nvGrpSpPr>
        <p:grpSpPr>
          <a:xfrm>
            <a:off x="3917613" y="3654671"/>
            <a:ext cx="3094990" cy="3308524"/>
            <a:chOff x="3917613" y="3654671"/>
            <a:chExt cx="3094990" cy="3308524"/>
          </a:xfrm>
        </p:grpSpPr>
        <p:sp>
          <p:nvSpPr>
            <p:cNvPr id="96" name="Google Shape;96;p1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3917613" y="3654671"/>
              <a:ext cx="1689437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>
            <a:off x="551854" y="3667100"/>
            <a:ext cx="3089047" cy="3296094"/>
            <a:chOff x="551854" y="3667100"/>
            <a:chExt cx="3089047" cy="3296094"/>
          </a:xfrm>
        </p:grpSpPr>
        <p:sp>
          <p:nvSpPr>
            <p:cNvPr id="99" name="Google Shape;99;p1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Créer une solidarité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entre les apprenants en fonction de la diversité des besoins et des compétences des apprenants</a:t>
              </a:r>
              <a:endParaRPr/>
            </a:p>
            <a:p>
              <a:pPr marL="171450" marR="0" lvl="0" indent="-101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Expliquer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un concept à un pair</a:t>
              </a:r>
              <a:endParaRPr/>
            </a:p>
            <a:p>
              <a:pPr marL="171450" marR="0" lvl="0" indent="-101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Demander du soutien</a:t>
              </a:r>
              <a:endParaRPr/>
            </a:p>
            <a:p>
              <a:pPr marL="171450" marR="0" lvl="0" indent="-101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Identifier ses points forts et points d’amélioration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dans une discipline</a:t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551854" y="3667100"/>
              <a:ext cx="796194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</a:ext>
                  </a:extLst>
                </a:rPr>
                <a:t>Objectifs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>
            <a:off x="551857" y="7024522"/>
            <a:ext cx="4002992" cy="2825423"/>
            <a:chOff x="551856" y="7024522"/>
            <a:chExt cx="3958685" cy="2825423"/>
          </a:xfrm>
        </p:grpSpPr>
        <p:sp>
          <p:nvSpPr>
            <p:cNvPr id="102" name="Google Shape;102;p1"/>
            <p:cNvSpPr/>
            <p:nvPr/>
          </p:nvSpPr>
          <p:spPr>
            <a:xfrm>
              <a:off x="551857" y="7024522"/>
              <a:ext cx="78799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Illustration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551856" y="7213649"/>
              <a:ext cx="3958685" cy="2636296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"/>
          <p:cNvSpPr txBox="1">
            <a:spLocks noGrp="1"/>
          </p:cNvSpPr>
          <p:nvPr>
            <p:ph type="title"/>
          </p:nvPr>
        </p:nvSpPr>
        <p:spPr>
          <a:xfrm>
            <a:off x="523237" y="469900"/>
            <a:ext cx="371221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u="sng">
                <a:latin typeface="Calibri"/>
                <a:ea typeface="Calibri"/>
                <a:cs typeface="Calibri"/>
                <a:sym typeface="Calibri"/>
              </a:rPr>
              <a:t>Le troc de compétences</a:t>
            </a:r>
            <a:endParaRPr/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242" y="7519548"/>
            <a:ext cx="3855791" cy="1593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"/>
          <p:cNvGrpSpPr/>
          <p:nvPr/>
        </p:nvGrpSpPr>
        <p:grpSpPr>
          <a:xfrm>
            <a:off x="5335238" y="1620585"/>
            <a:ext cx="576612" cy="463308"/>
            <a:chOff x="0" y="-19050"/>
            <a:chExt cx="577536" cy="464283"/>
          </a:xfrm>
        </p:grpSpPr>
        <p:sp>
          <p:nvSpPr>
            <p:cNvPr id="107" name="Google Shape;107;p1"/>
            <p:cNvSpPr/>
            <p:nvPr/>
          </p:nvSpPr>
          <p:spPr>
            <a:xfrm rot="10800000">
              <a:off x="135251" y="-19050"/>
              <a:ext cx="309129" cy="14414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0" y="115240"/>
              <a:ext cx="577536" cy="329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Tables mobiles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4464050" y="1628888"/>
            <a:ext cx="886151" cy="417136"/>
            <a:chOff x="3844" y="0"/>
            <a:chExt cx="886683" cy="417303"/>
          </a:xfrm>
        </p:grpSpPr>
        <p:sp>
          <p:nvSpPr>
            <p:cNvPr id="110" name="Google Shape;110;p1"/>
            <p:cNvSpPr txBox="1"/>
            <p:nvPr/>
          </p:nvSpPr>
          <p:spPr>
            <a:xfrm>
              <a:off x="3844" y="103127"/>
              <a:ext cx="886683" cy="314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Chaises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85011" y="0"/>
              <a:ext cx="108001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"/>
          <p:cNvGrpSpPr/>
          <p:nvPr/>
        </p:nvGrpSpPr>
        <p:grpSpPr>
          <a:xfrm rot="-5400000">
            <a:off x="4068663" y="5401357"/>
            <a:ext cx="303449" cy="299776"/>
            <a:chOff x="12" y="-280653"/>
            <a:chExt cx="304178" cy="300196"/>
          </a:xfrm>
        </p:grpSpPr>
        <p:sp>
          <p:nvSpPr>
            <p:cNvPr id="113" name="Google Shape;113;p1"/>
            <p:cNvSpPr/>
            <p:nvPr/>
          </p:nvSpPr>
          <p:spPr>
            <a:xfrm rot="8135327">
              <a:off x="30364" y="-181643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2" y="-194298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88900" y="-280653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"/>
          <p:cNvGrpSpPr/>
          <p:nvPr/>
        </p:nvGrpSpPr>
        <p:grpSpPr>
          <a:xfrm rot="5400000">
            <a:off x="4678797" y="5406177"/>
            <a:ext cx="303757" cy="299756"/>
            <a:chOff x="-3" y="280658"/>
            <a:chExt cx="304182" cy="300175"/>
          </a:xfrm>
        </p:grpSpPr>
        <p:sp>
          <p:nvSpPr>
            <p:cNvPr id="117" name="Google Shape;117;p1"/>
            <p:cNvSpPr/>
            <p:nvPr/>
          </p:nvSpPr>
          <p:spPr>
            <a:xfrm rot="8135327">
              <a:off x="30353" y="379647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-3" y="367008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88900" y="280658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"/>
          <p:cNvGrpSpPr/>
          <p:nvPr/>
        </p:nvGrpSpPr>
        <p:grpSpPr>
          <a:xfrm rot="-5400000" flipH="1">
            <a:off x="4005003" y="5935553"/>
            <a:ext cx="303465" cy="299769"/>
            <a:chOff x="5" y="-280654"/>
            <a:chExt cx="304194" cy="300188"/>
          </a:xfrm>
        </p:grpSpPr>
        <p:sp>
          <p:nvSpPr>
            <p:cNvPr id="121" name="Google Shape;121;p1"/>
            <p:cNvSpPr/>
            <p:nvPr/>
          </p:nvSpPr>
          <p:spPr>
            <a:xfrm rot="8135327">
              <a:off x="30373" y="-181652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5" y="-194294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88900" y="-280654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"/>
          <p:cNvGrpSpPr/>
          <p:nvPr/>
        </p:nvGrpSpPr>
        <p:grpSpPr>
          <a:xfrm rot="5400000">
            <a:off x="6559023" y="6110548"/>
            <a:ext cx="303461" cy="299765"/>
            <a:chOff x="0" y="0"/>
            <a:chExt cx="304190" cy="300185"/>
          </a:xfrm>
        </p:grpSpPr>
        <p:sp>
          <p:nvSpPr>
            <p:cNvPr id="125" name="Google Shape;125;p1"/>
            <p:cNvSpPr/>
            <p:nvPr/>
          </p:nvSpPr>
          <p:spPr>
            <a:xfrm rot="8135327">
              <a:off x="30364" y="98999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0" y="8636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88900" y="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"/>
          <p:cNvGrpSpPr/>
          <p:nvPr/>
        </p:nvGrpSpPr>
        <p:grpSpPr>
          <a:xfrm rot="-5400000">
            <a:off x="6096638" y="6264134"/>
            <a:ext cx="303765" cy="299765"/>
            <a:chOff x="0" y="0"/>
            <a:chExt cx="304190" cy="300185"/>
          </a:xfrm>
        </p:grpSpPr>
        <p:sp>
          <p:nvSpPr>
            <p:cNvPr id="129" name="Google Shape;129;p1"/>
            <p:cNvSpPr/>
            <p:nvPr/>
          </p:nvSpPr>
          <p:spPr>
            <a:xfrm rot="8135327">
              <a:off x="30364" y="98999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0" y="8636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88900" y="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"/>
          <p:cNvGrpSpPr/>
          <p:nvPr/>
        </p:nvGrpSpPr>
        <p:grpSpPr>
          <a:xfrm rot="-8109480">
            <a:off x="5384906" y="5527289"/>
            <a:ext cx="304118" cy="299904"/>
            <a:chOff x="0" y="0"/>
            <a:chExt cx="304190" cy="300185"/>
          </a:xfrm>
        </p:grpSpPr>
        <p:sp>
          <p:nvSpPr>
            <p:cNvPr id="133" name="Google Shape;133;p1"/>
            <p:cNvSpPr/>
            <p:nvPr/>
          </p:nvSpPr>
          <p:spPr>
            <a:xfrm rot="8135327">
              <a:off x="30364" y="98999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0" y="8636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88900" y="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"/>
          <p:cNvGrpSpPr/>
          <p:nvPr/>
        </p:nvGrpSpPr>
        <p:grpSpPr>
          <a:xfrm rot="8041170">
            <a:off x="4976974" y="5791250"/>
            <a:ext cx="303885" cy="300093"/>
            <a:chOff x="0" y="0"/>
            <a:chExt cx="304190" cy="300185"/>
          </a:xfrm>
        </p:grpSpPr>
        <p:sp>
          <p:nvSpPr>
            <p:cNvPr id="137" name="Google Shape;137;p1"/>
            <p:cNvSpPr/>
            <p:nvPr/>
          </p:nvSpPr>
          <p:spPr>
            <a:xfrm rot="8135327">
              <a:off x="30364" y="98999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0" y="8636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88900" y="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"/>
          <p:cNvGrpSpPr/>
          <p:nvPr/>
        </p:nvGrpSpPr>
        <p:grpSpPr>
          <a:xfrm rot="-2758830">
            <a:off x="4584677" y="5974347"/>
            <a:ext cx="303885" cy="300093"/>
            <a:chOff x="0" y="0"/>
            <a:chExt cx="304190" cy="300185"/>
          </a:xfrm>
        </p:grpSpPr>
        <p:sp>
          <p:nvSpPr>
            <p:cNvPr id="141" name="Google Shape;141;p1"/>
            <p:cNvSpPr/>
            <p:nvPr/>
          </p:nvSpPr>
          <p:spPr>
            <a:xfrm rot="8135327">
              <a:off x="30364" y="98999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0" y="8636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88900" y="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"/>
          <p:cNvSpPr/>
          <p:nvPr/>
        </p:nvSpPr>
        <p:spPr>
          <a:xfrm rot="-2735383" flipH="1">
            <a:off x="6560351" y="5623257"/>
            <a:ext cx="267669" cy="12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"/>
          <p:cNvSpPr/>
          <p:nvPr/>
        </p:nvSpPr>
        <p:spPr>
          <a:xfrm rot="5400000" flipH="1">
            <a:off x="6694963" y="5768545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"/>
          <p:cNvSpPr/>
          <p:nvPr/>
        </p:nvSpPr>
        <p:spPr>
          <a:xfrm rot="5400000" flipH="1">
            <a:off x="6779506" y="5684060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"/>
          <p:cNvSpPr/>
          <p:nvPr/>
        </p:nvSpPr>
        <p:spPr>
          <a:xfrm rot="8064673" flipH="1">
            <a:off x="6025998" y="5528076"/>
            <a:ext cx="268093" cy="12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/>
          <p:nvPr/>
        </p:nvSpPr>
        <p:spPr>
          <a:xfrm rot="-5400000" flipH="1">
            <a:off x="6081512" y="5425267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"/>
          <p:cNvSpPr/>
          <p:nvPr/>
        </p:nvSpPr>
        <p:spPr>
          <a:xfrm rot="-5400000" flipH="1">
            <a:off x="5996969" y="5515031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1"/>
          <p:cNvGrpSpPr/>
          <p:nvPr/>
        </p:nvGrpSpPr>
        <p:grpSpPr>
          <a:xfrm rot="8041170">
            <a:off x="5677568" y="5887661"/>
            <a:ext cx="303885" cy="300093"/>
            <a:chOff x="0" y="0"/>
            <a:chExt cx="304190" cy="300185"/>
          </a:xfrm>
        </p:grpSpPr>
        <p:sp>
          <p:nvSpPr>
            <p:cNvPr id="151" name="Google Shape;151;p1"/>
            <p:cNvSpPr/>
            <p:nvPr/>
          </p:nvSpPr>
          <p:spPr>
            <a:xfrm rot="8135327">
              <a:off x="30364" y="98999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0" y="8636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88900" y="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"/>
          <p:cNvGrpSpPr/>
          <p:nvPr/>
        </p:nvGrpSpPr>
        <p:grpSpPr>
          <a:xfrm rot="-2758830">
            <a:off x="5280674" y="6163930"/>
            <a:ext cx="303885" cy="300093"/>
            <a:chOff x="0" y="0"/>
            <a:chExt cx="304190" cy="300185"/>
          </a:xfrm>
        </p:grpSpPr>
        <p:sp>
          <p:nvSpPr>
            <p:cNvPr id="155" name="Google Shape;155;p1"/>
            <p:cNvSpPr/>
            <p:nvPr/>
          </p:nvSpPr>
          <p:spPr>
            <a:xfrm rot="8135327">
              <a:off x="30364" y="98999"/>
              <a:ext cx="268361" cy="1251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0" y="8636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8900" y="0"/>
              <a:ext cx="78000" cy="7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"/>
          <p:cNvGrpSpPr/>
          <p:nvPr/>
        </p:nvGrpSpPr>
        <p:grpSpPr>
          <a:xfrm>
            <a:off x="5756481" y="1536700"/>
            <a:ext cx="1510048" cy="658590"/>
            <a:chOff x="-315876" y="0"/>
            <a:chExt cx="1510652" cy="659315"/>
          </a:xfrm>
        </p:grpSpPr>
        <p:pic>
          <p:nvPicPr>
            <p:cNvPr id="159" name="Google Shape;159;p1"/>
            <p:cNvPicPr preferRelativeResize="0"/>
            <p:nvPr/>
          </p:nvPicPr>
          <p:blipFill rotWithShape="1">
            <a:blip r:embed="rId4">
              <a:alphaModFix/>
            </a:blip>
            <a:srcRect l="9353" t="6170" r="10035" b="19395"/>
            <a:stretch/>
          </p:blipFill>
          <p:spPr>
            <a:xfrm>
              <a:off x="317653" y="0"/>
              <a:ext cx="248045" cy="2311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1"/>
            <p:cNvSpPr txBox="1"/>
            <p:nvPr/>
          </p:nvSpPr>
          <p:spPr>
            <a:xfrm>
              <a:off x="-315876" y="214934"/>
              <a:ext cx="1510652" cy="444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Tableaux blancs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mobiles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1" name="Google Shape;161;p1"/>
          <p:cNvPicPr preferRelativeResize="0"/>
          <p:nvPr/>
        </p:nvPicPr>
        <p:blipFill rotWithShape="1">
          <a:blip r:embed="rId4">
            <a:alphaModFix/>
          </a:blip>
          <a:srcRect l="9353" t="6170" r="10035" b="19395"/>
          <a:stretch/>
        </p:blipFill>
        <p:spPr>
          <a:xfrm>
            <a:off x="4921250" y="6642100"/>
            <a:ext cx="306582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4">
            <a:alphaModFix/>
          </a:blip>
          <a:srcRect l="9353" t="6170" r="10035" b="19395"/>
          <a:stretch/>
        </p:blipFill>
        <p:spPr>
          <a:xfrm>
            <a:off x="4801821" y="4749034"/>
            <a:ext cx="306582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4">
            <a:alphaModFix/>
          </a:blip>
          <a:srcRect l="9353" t="6170" r="10035" b="19395"/>
          <a:stretch/>
        </p:blipFill>
        <p:spPr>
          <a:xfrm>
            <a:off x="6318443" y="4433181"/>
            <a:ext cx="306582" cy="2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/>
          <p:nvPr/>
        </p:nvSpPr>
        <p:spPr>
          <a:xfrm rot="2735327">
            <a:off x="4461148" y="4739067"/>
            <a:ext cx="267718" cy="1249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/>
          <p:nvPr/>
        </p:nvSpPr>
        <p:spPr>
          <a:xfrm rot="-5400000">
            <a:off x="4519914" y="4887848"/>
            <a:ext cx="77813" cy="7789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"/>
          <p:cNvSpPr/>
          <p:nvPr/>
        </p:nvSpPr>
        <p:spPr>
          <a:xfrm rot="-5400000">
            <a:off x="4433680" y="4799173"/>
            <a:ext cx="77813" cy="7789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"/>
          <p:cNvSpPr/>
          <p:nvPr/>
        </p:nvSpPr>
        <p:spPr>
          <a:xfrm rot="5400000">
            <a:off x="4690413" y="4542591"/>
            <a:ext cx="77891" cy="7789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"/>
          <p:cNvSpPr/>
          <p:nvPr/>
        </p:nvSpPr>
        <p:spPr>
          <a:xfrm rot="5400000">
            <a:off x="4776643" y="4631370"/>
            <a:ext cx="77891" cy="7789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"/>
          <p:cNvSpPr/>
          <p:nvPr/>
        </p:nvSpPr>
        <p:spPr>
          <a:xfrm rot="-8064673">
            <a:off x="4559267" y="4643798"/>
            <a:ext cx="267986" cy="1249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/>
          <p:nvPr/>
        </p:nvSpPr>
        <p:spPr>
          <a:xfrm rot="-2735383" flipH="1">
            <a:off x="6112418" y="4818662"/>
            <a:ext cx="267669" cy="12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/>
          <p:nvPr/>
        </p:nvSpPr>
        <p:spPr>
          <a:xfrm rot="5400000" flipH="1">
            <a:off x="6247030" y="4963950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/>
          <p:nvPr/>
        </p:nvSpPr>
        <p:spPr>
          <a:xfrm rot="5400000" flipH="1">
            <a:off x="6331573" y="4879465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"/>
          <p:cNvSpPr/>
          <p:nvPr/>
        </p:nvSpPr>
        <p:spPr>
          <a:xfrm rot="8064673" flipH="1">
            <a:off x="6017107" y="4723481"/>
            <a:ext cx="268093" cy="1251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"/>
          <p:cNvSpPr/>
          <p:nvPr/>
        </p:nvSpPr>
        <p:spPr>
          <a:xfrm rot="-5400000" flipH="1">
            <a:off x="6072621" y="4620672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"/>
          <p:cNvSpPr/>
          <p:nvPr/>
        </p:nvSpPr>
        <p:spPr>
          <a:xfrm rot="-5400000" flipH="1">
            <a:off x="5988078" y="4710436"/>
            <a:ext cx="77922" cy="7797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"/>
          <p:cNvSpPr txBox="1"/>
          <p:nvPr/>
        </p:nvSpPr>
        <p:spPr>
          <a:xfrm>
            <a:off x="5218182" y="6608346"/>
            <a:ext cx="18959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tableau de trois colonnes besoin, sujet, proposition d’aide</a:t>
            </a:r>
            <a:endParaRPr/>
          </a:p>
        </p:txBody>
      </p:sp>
      <p:sp>
        <p:nvSpPr>
          <p:cNvPr id="177" name="Google Shape;177;p1"/>
          <p:cNvSpPr txBox="1"/>
          <p:nvPr/>
        </p:nvSpPr>
        <p:spPr>
          <a:xfrm>
            <a:off x="4006849" y="3923725"/>
            <a:ext cx="28956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Une ou deux zones plus vastes avec un tableau blanc (mobile) pour que des élèves seuls puissent dispenser un enseignement à un groupe plus important.</a:t>
            </a:r>
            <a:endParaRPr/>
          </a:p>
        </p:txBody>
      </p:sp>
      <p:sp>
        <p:nvSpPr>
          <p:cNvPr id="178" name="Google Shape;178;p1"/>
          <p:cNvSpPr txBox="1"/>
          <p:nvPr/>
        </p:nvSpPr>
        <p:spPr>
          <a:xfrm>
            <a:off x="4046385" y="5131256"/>
            <a:ext cx="204528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Ensembles de tables pour le tutorat.</a:t>
            </a:r>
            <a:endParaRPr/>
          </a:p>
        </p:txBody>
      </p:sp>
      <p:sp>
        <p:nvSpPr>
          <p:cNvPr id="179" name="Google Shape;179;p1"/>
          <p:cNvSpPr txBox="1"/>
          <p:nvPr/>
        </p:nvSpPr>
        <p:spPr>
          <a:xfrm>
            <a:off x="4713315" y="7759741"/>
            <a:ext cx="22992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 </a:t>
            </a:r>
            <a:r>
              <a:rPr lang="fr-FR" sz="1100" b="0" i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C'est incroyable de voir comment chacun peut contribuer et bénéficier mutuellement. Ensemble, nous formons une communauté d'apprentissage dynamique et solidaire! </a:t>
            </a: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/>
          </a:p>
        </p:txBody>
      </p:sp>
      <p:grpSp>
        <p:nvGrpSpPr>
          <p:cNvPr id="185" name="Google Shape;185;p2"/>
          <p:cNvGrpSpPr/>
          <p:nvPr/>
        </p:nvGrpSpPr>
        <p:grpSpPr>
          <a:xfrm>
            <a:off x="556394" y="5098142"/>
            <a:ext cx="6460747" cy="1975913"/>
            <a:chOff x="556394" y="5582198"/>
            <a:chExt cx="6460747" cy="1491857"/>
          </a:xfrm>
        </p:grpSpPr>
        <p:sp>
          <p:nvSpPr>
            <p:cNvPr id="186" name="Google Shape;186;p2"/>
            <p:cNvSpPr/>
            <p:nvPr/>
          </p:nvSpPr>
          <p:spPr>
            <a:xfrm>
              <a:off x="556394" y="5771325"/>
              <a:ext cx="6460747" cy="1302730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marR="122554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Apprenants introspectifs : ils réfléchissent à leurs propres besoins.</a:t>
              </a:r>
              <a:endParaRPr/>
            </a:p>
            <a:p>
              <a:pPr marL="200660" marR="122554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Apprenants sûrs d’eux : ils expriment ce qu’ils savent et ne savent pas. Il est assez normal de demander de l’aide. Cette valeur est partagée.</a:t>
              </a:r>
              <a:endParaRPr/>
            </a:p>
            <a:p>
              <a:pPr marL="200660" marR="122554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Tuteurs : les apprenants dispensent un enseignement à d’autres apprenants.</a:t>
              </a:r>
              <a:endParaRPr/>
            </a:p>
            <a:p>
              <a:pPr marL="200660" marR="122554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Apprenants actifs : ils décident de leur propre sujet d’étude.</a:t>
              </a:r>
              <a:endParaRPr/>
            </a:p>
            <a:p>
              <a:pPr marL="200660" marR="122554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Apprenants mobiles : ils se déplacent dans l’espace d’apprentissage afin de rechercher des opportunités d’apprentissage.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56395" y="5582198"/>
              <a:ext cx="2410541" cy="2380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apprenante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2"/>
          <p:cNvGrpSpPr/>
          <p:nvPr/>
        </p:nvGrpSpPr>
        <p:grpSpPr>
          <a:xfrm>
            <a:off x="539879" y="702394"/>
            <a:ext cx="6468745" cy="4219681"/>
            <a:chOff x="539879" y="702394"/>
            <a:chExt cx="6468745" cy="4756278"/>
          </a:xfrm>
        </p:grpSpPr>
        <p:sp>
          <p:nvSpPr>
            <p:cNvPr id="189" name="Google Shape;189;p2"/>
            <p:cNvSpPr/>
            <p:nvPr/>
          </p:nvSpPr>
          <p:spPr>
            <a:xfrm>
              <a:off x="547876" y="900851"/>
              <a:ext cx="6460748" cy="4557821"/>
            </a:xfrm>
            <a:prstGeom prst="roundRect">
              <a:avLst>
                <a:gd name="adj" fmla="val 880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L’enseignant prépare un tableau de trois colonnes sur un document collaboratif numérique ou un simple tableau blanc.</a:t>
              </a:r>
              <a:endParaRPr/>
            </a:p>
            <a:p>
              <a:pPr marL="257809" marR="0" lvl="0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La colonne du milieu peut inclure les sujets proposés ou rester vierge afin que les apprenants la remplissent selon leurs propositions et leurs besoins en matière de tutorat.</a:t>
              </a:r>
              <a:endParaRPr/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Inscription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Les apprenants écrivent leur nom dans la première colonne s’ils ont besoin d’aide et/ou dans la troisième colonne s’ils proposent leur aide.</a:t>
              </a:r>
              <a:endParaRPr/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Tutorat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Lorsqu’une ligne est complète, les apprenants choisissent un espace et commencent à s’aider mutuellement. Une fois que leurs problèmes sont résolus, ils peuvent quitter le groupe pour rechercher un autre type d’aide ou devenir des tuteurs sur un autre sujet.</a:t>
              </a:r>
              <a:endParaRPr/>
            </a:p>
            <a:p>
              <a:pPr marL="257809" marR="0" lvl="0" indent="-15938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Test</a:t>
              </a:r>
              <a:endParaRPr/>
            </a:p>
            <a:p>
              <a:pPr marL="200025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Un questionnaire peut être proposé pour évaluer l’impact du scénario sur les progrès des apprenants.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9879" y="702394"/>
              <a:ext cx="2431921" cy="260895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enseignante</a:t>
              </a:r>
              <a:endParaRPr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556392" y="7213876"/>
            <a:ext cx="3186431" cy="1733315"/>
            <a:chOff x="556392" y="7213876"/>
            <a:chExt cx="3186431" cy="1733315"/>
          </a:xfrm>
        </p:grpSpPr>
        <p:sp>
          <p:nvSpPr>
            <p:cNvPr id="192" name="Google Shape;192;p2"/>
            <p:cNvSpPr/>
            <p:nvPr/>
          </p:nvSpPr>
          <p:spPr>
            <a:xfrm>
              <a:off x="556392" y="7403003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Si le scénario est mis en place une fois que des évaluations formatives ont été récupérées, le retour reçu par chaque apprenant indique clairement s’il peut proposer de l’aide ou a besoin d’aide. Dans ce cas, le scénario devient un temps de remédiation pendant lequel l’enseignant est libre d’aider ceux qui en ont le plus besoin.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56394" y="7213876"/>
              <a:ext cx="138491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2"/>
          <p:cNvGrpSpPr/>
          <p:nvPr/>
        </p:nvGrpSpPr>
        <p:grpSpPr>
          <a:xfrm>
            <a:off x="3832252" y="7207870"/>
            <a:ext cx="3186431" cy="1733315"/>
            <a:chOff x="3832252" y="7207870"/>
            <a:chExt cx="3186431" cy="1733315"/>
          </a:xfrm>
        </p:grpSpPr>
        <p:sp>
          <p:nvSpPr>
            <p:cNvPr id="195" name="Google Shape;195;p2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guide source de cette fiche 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Novigado project (2021). Guidelines in Learning Space Innovations, June 2021.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https://learningportal.iiep.unesco.org/en/library/guidelines-in-learning-space-innovations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832254" y="7207870"/>
              <a:ext cx="1546196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2"/>
          <p:cNvSpPr txBox="1"/>
          <p:nvPr/>
        </p:nvSpPr>
        <p:spPr>
          <a:xfrm>
            <a:off x="1796732" y="9088088"/>
            <a:ext cx="396303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contact@learninglab-network.com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www.learninglab-network.com</a:t>
            </a: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1D03DCD1E244D8CFA7888E19EE56A" ma:contentTypeVersion="24" ma:contentTypeDescription="Crée un document." ma:contentTypeScope="" ma:versionID="eb525fa9a0d5b99652ea94abf31c520c">
  <xsd:schema xmlns:xsd="http://www.w3.org/2001/XMLSchema" xmlns:xs="http://www.w3.org/2001/XMLSchema" xmlns:p="http://schemas.microsoft.com/office/2006/metadata/properties" xmlns:ns2="2701e126-9bac-45b8-ac4d-6e0954bef643" xmlns:ns3="88d7dea7-031b-478f-97ca-fb901d09f889" targetNamespace="http://schemas.microsoft.com/office/2006/metadata/properties" ma:root="true" ma:fieldsID="518bce842bfc9767fb89e80256143358" ns2:_="" ns3:_="">
    <xsd:import namespace="2701e126-9bac-45b8-ac4d-6e0954bef643"/>
    <xsd:import namespace="88d7dea7-031b-478f-97ca-fb901d09f889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1e126-9bac-45b8-ac4d-6e0954bef64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c4b99910-9767-4978-baaf-bf0cfced94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7dea7-031b-478f-97ca-fb901d09f889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52df6966-f211-45ac-bc29-892a4ece756f}" ma:internalName="TaxCatchAll" ma:showField="CatchAllData" ma:web="88d7dea7-031b-478f-97ca-fb901d09f8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2701e126-9bac-45b8-ac4d-6e0954bef643" xsi:nil="true"/>
    <NotebookType xmlns="2701e126-9bac-45b8-ac4d-6e0954bef643" xsi:nil="true"/>
    <FolderType xmlns="2701e126-9bac-45b8-ac4d-6e0954bef643" xsi:nil="true"/>
    <lcf76f155ced4ddcb4097134ff3c332f xmlns="2701e126-9bac-45b8-ac4d-6e0954bef643">
      <Terms xmlns="http://schemas.microsoft.com/office/infopath/2007/PartnerControls"/>
    </lcf76f155ced4ddcb4097134ff3c332f>
    <TeamsChannelId xmlns="2701e126-9bac-45b8-ac4d-6e0954bef643" xsi:nil="true"/>
    <CultureName xmlns="2701e126-9bac-45b8-ac4d-6e0954bef643" xsi:nil="true"/>
    <TaxCatchAll xmlns="88d7dea7-031b-478f-97ca-fb901d09f889" xsi:nil="true"/>
  </documentManagement>
</p:properties>
</file>

<file path=customXml/itemProps1.xml><?xml version="1.0" encoding="utf-8"?>
<ds:datastoreItem xmlns:ds="http://schemas.openxmlformats.org/officeDocument/2006/customXml" ds:itemID="{E7167C7B-F300-40C5-BF77-AAAA8441343B}"/>
</file>

<file path=customXml/itemProps2.xml><?xml version="1.0" encoding="utf-8"?>
<ds:datastoreItem xmlns:ds="http://schemas.openxmlformats.org/officeDocument/2006/customXml" ds:itemID="{FB67F080-7D79-42A9-93CB-A497D37D2660}"/>
</file>

<file path=customXml/itemProps3.xml><?xml version="1.0" encoding="utf-8"?>
<ds:datastoreItem xmlns:ds="http://schemas.openxmlformats.org/officeDocument/2006/customXml" ds:itemID="{0F7F1F98-E3A3-4289-BA74-4B0CA7DF82D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Personnalisé</PresentationFormat>
  <Paragraphs>64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Tahoma</vt:lpstr>
      <vt:lpstr>Montserrat</vt:lpstr>
      <vt:lpstr>Calibri</vt:lpstr>
      <vt:lpstr>Palatino Linotype</vt:lpstr>
      <vt:lpstr>Arial</vt:lpstr>
      <vt:lpstr>Office Theme</vt:lpstr>
      <vt:lpstr>Le troc de compétences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Hyacinthe LESECQ</cp:lastModifiedBy>
  <cp:revision>1</cp:revision>
  <dcterms:created xsi:type="dcterms:W3CDTF">2023-12-19T15:17:25Z</dcterms:created>
  <dcterms:modified xsi:type="dcterms:W3CDTF">2026-01-09T11:21:08Z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  <property fmtid="{D5CDD505-2E9C-101B-9397-08002B2CF9AE}" pid="5" name="ContentTypeId">
    <vt:lpwstr>0x01010014E1D03DCD1E244D8CFA7888E19EE56A</vt:lpwstr>
  </property>
</Properties>
</file>