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7556500" cy="10693400"/>
  <p:notesSz cx="7556500" cy="10693400"/>
  <p:embeddedFontLst>
    <p:embeddedFont>
      <p:font typeface="Montserrat" panose="00000500000000000000" pitchFamily="2" charset="0"/>
      <p:regular r:id="rId5"/>
      <p:bold r:id="rId6"/>
      <p:italic r:id="rId7"/>
      <p:boldItalic r:id="rId8"/>
    </p:embeddedFont>
    <p:embeddedFont>
      <p:font typeface="Palatino Linotype" panose="02040502050505030304" pitchFamily="18"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1814">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mbZJSC4ErQBqgczSF2jp23ig7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0" d="100"/>
          <a:sy n="200" d="100"/>
        </p:scale>
        <p:origin x="104" y="96"/>
      </p:cViewPr>
      <p:guideLst>
        <p:guide orient="horz" pos="2880"/>
        <p:guide pos="2160"/>
        <p:guide orient="horz" pos="18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25" Type="http://schemas.openxmlformats.org/officeDocument/2006/relationships/customXml" Target="../customXml/item3.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ustomXml" Target="../customXml/item2.xml"/><Relationship Id="rId5" Type="http://schemas.openxmlformats.org/officeDocument/2006/relationships/font" Target="fonts/font1.fntdata"/><Relationship Id="rId23" Type="http://schemas.openxmlformats.org/officeDocument/2006/relationships/customXml" Target="../customXml/item1.xml"/><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000"/>
            <a:ext cx="5037900"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 name="Google Shape;66;p3: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4: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20https:/creativecommons.org/by-nc-sa/4.0/"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2"/>
        <p:cNvGrpSpPr/>
        <p:nvPr/>
      </p:nvGrpSpPr>
      <p:grpSpPr>
        <a:xfrm>
          <a:off x="0" y="0"/>
          <a:ext cx="0" cy="0"/>
          <a:chOff x="0" y="0"/>
          <a:chExt cx="0" cy="0"/>
        </a:xfrm>
      </p:grpSpPr>
      <p:sp>
        <p:nvSpPr>
          <p:cNvPr id="13" name="Google Shape;13;p9"/>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 name="Google Shape;14;p9"/>
          <p:cNvPicPr preferRelativeResize="0"/>
          <p:nvPr/>
        </p:nvPicPr>
        <p:blipFill rotWithShape="1">
          <a:blip r:embed="rId2">
            <a:alphaModFix/>
          </a:blip>
          <a:srcRect/>
          <a:stretch/>
        </p:blipFill>
        <p:spPr>
          <a:xfrm>
            <a:off x="7016308" y="412798"/>
            <a:ext cx="153669" cy="153670"/>
          </a:xfrm>
          <a:prstGeom prst="rect">
            <a:avLst/>
          </a:prstGeom>
          <a:noFill/>
          <a:ln>
            <a:noFill/>
          </a:ln>
        </p:spPr>
      </p:pic>
      <p:sp>
        <p:nvSpPr>
          <p:cNvPr id="15" name="Google Shape;15;p9"/>
          <p:cNvSpPr/>
          <p:nvPr/>
        </p:nvSpPr>
        <p:spPr>
          <a:xfrm>
            <a:off x="7016381" y="81927"/>
            <a:ext cx="487680" cy="485140"/>
          </a:xfrm>
          <a:custGeom>
            <a:avLst/>
            <a:gdLst/>
            <a:ahLst/>
            <a:cxnLst/>
            <a:rect l="l" t="t" r="r" b="b"/>
            <a:pathLst>
              <a:path w="487679" h="485140" extrusionOk="0">
                <a:moveTo>
                  <a:pt x="130886" y="352640"/>
                </a:moveTo>
                <a:lnTo>
                  <a:pt x="130429" y="352158"/>
                </a:lnTo>
                <a:lnTo>
                  <a:pt x="130429" y="352640"/>
                </a:lnTo>
                <a:lnTo>
                  <a:pt x="130886" y="352640"/>
                </a:lnTo>
                <a:close/>
              </a:path>
              <a:path w="487679" h="485140" extrusionOk="0">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 name="Google Shape;16;p9"/>
          <p:cNvPicPr preferRelativeResize="0"/>
          <p:nvPr/>
        </p:nvPicPr>
        <p:blipFill rotWithShape="1">
          <a:blip r:embed="rId3">
            <a:alphaModFix/>
          </a:blip>
          <a:srcRect/>
          <a:stretch/>
        </p:blipFill>
        <p:spPr>
          <a:xfrm>
            <a:off x="324812" y="347785"/>
            <a:ext cx="114084" cy="114071"/>
          </a:xfrm>
          <a:prstGeom prst="rect">
            <a:avLst/>
          </a:prstGeom>
          <a:noFill/>
          <a:ln>
            <a:noFill/>
          </a:ln>
        </p:spPr>
      </p:pic>
      <p:sp>
        <p:nvSpPr>
          <p:cNvPr id="17" name="Google Shape;17;p9"/>
          <p:cNvSpPr/>
          <p:nvPr/>
        </p:nvSpPr>
        <p:spPr>
          <a:xfrm>
            <a:off x="79171" y="100101"/>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 name="Google Shape;18;p9"/>
          <p:cNvPicPr preferRelativeResize="0"/>
          <p:nvPr/>
        </p:nvPicPr>
        <p:blipFill rotWithShape="1">
          <a:blip r:embed="rId3">
            <a:alphaModFix/>
          </a:blip>
          <a:srcRect/>
          <a:stretch/>
        </p:blipFill>
        <p:spPr>
          <a:xfrm>
            <a:off x="325663" y="10238718"/>
            <a:ext cx="113512" cy="113525"/>
          </a:xfrm>
          <a:prstGeom prst="rect">
            <a:avLst/>
          </a:prstGeom>
          <a:noFill/>
          <a:ln>
            <a:noFill/>
          </a:ln>
        </p:spPr>
      </p:pic>
      <p:sp>
        <p:nvSpPr>
          <p:cNvPr id="19" name="Google Shape;19;p9"/>
          <p:cNvSpPr/>
          <p:nvPr/>
        </p:nvSpPr>
        <p:spPr>
          <a:xfrm>
            <a:off x="79184" y="10238448"/>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 name="Google Shape;20;p9"/>
          <p:cNvPicPr preferRelativeResize="0"/>
          <p:nvPr/>
        </p:nvPicPr>
        <p:blipFill rotWithShape="1">
          <a:blip r:embed="rId4">
            <a:alphaModFix/>
          </a:blip>
          <a:srcRect/>
          <a:stretch/>
        </p:blipFill>
        <p:spPr>
          <a:xfrm>
            <a:off x="7119550" y="10232556"/>
            <a:ext cx="114084" cy="114071"/>
          </a:xfrm>
          <a:prstGeom prst="rect">
            <a:avLst/>
          </a:prstGeom>
          <a:noFill/>
          <a:ln>
            <a:noFill/>
          </a:ln>
        </p:spPr>
      </p:pic>
      <p:sp>
        <p:nvSpPr>
          <p:cNvPr id="21" name="Google Shape;21;p9"/>
          <p:cNvSpPr/>
          <p:nvPr/>
        </p:nvSpPr>
        <p:spPr>
          <a:xfrm>
            <a:off x="7119264" y="10232619"/>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9"/>
          <p:cNvSpPr/>
          <p:nvPr/>
        </p:nvSpPr>
        <p:spPr>
          <a:xfrm>
            <a:off x="3714362" y="0"/>
            <a:ext cx="3846195" cy="2433320"/>
          </a:xfrm>
          <a:custGeom>
            <a:avLst/>
            <a:gdLst/>
            <a:ahLst/>
            <a:cxnLst/>
            <a:rect l="l" t="t" r="r" b="b"/>
            <a:pathLst>
              <a:path w="3846195" h="2433320" extrusionOk="0">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9"/>
          <p:cNvSpPr/>
          <p:nvPr/>
        </p:nvSpPr>
        <p:spPr>
          <a:xfrm>
            <a:off x="0" y="7921396"/>
            <a:ext cx="3555365" cy="2771140"/>
          </a:xfrm>
          <a:custGeom>
            <a:avLst/>
            <a:gdLst/>
            <a:ahLst/>
            <a:cxnLst/>
            <a:rect l="l" t="t" r="r" b="b"/>
            <a:pathLst>
              <a:path w="3555365" h="2771140" extrusionOk="0">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9"/>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9"/>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28" name="Google Shape;28;p9" descr="Une image contenant Police, Graphique, logo, capture d’écran&#10;&#10;Description générée automatiquement"/>
          <p:cNvPicPr preferRelativeResize="0"/>
          <p:nvPr/>
        </p:nvPicPr>
        <p:blipFill rotWithShape="1">
          <a:blip r:embed="rId5">
            <a:alphaModFix/>
          </a:blip>
          <a:srcRect t="19708" b="21586"/>
          <a:stretch/>
        </p:blipFill>
        <p:spPr>
          <a:xfrm>
            <a:off x="255048" y="9817078"/>
            <a:ext cx="1449455" cy="601205"/>
          </a:xfrm>
          <a:prstGeom prst="rect">
            <a:avLst/>
          </a:prstGeom>
          <a:noFill/>
          <a:ln>
            <a:noFill/>
          </a:ln>
        </p:spPr>
      </p:pic>
      <p:pic>
        <p:nvPicPr>
          <p:cNvPr id="2" name="Google Shape;27;p4" descr="Une image contenant texte, capture d’écran, Police, logo&#10;&#10;Description générée automatiquement">
            <a:extLst>
              <a:ext uri="{FF2B5EF4-FFF2-40B4-BE49-F238E27FC236}">
                <a16:creationId xmlns:a16="http://schemas.microsoft.com/office/drawing/2014/main" id="{4D61C694-8753-96A4-787E-4BBEF253CBF8}"/>
              </a:ext>
            </a:extLst>
          </p:cNvPr>
          <p:cNvPicPr preferRelativeResize="0"/>
          <p:nvPr userDrawn="1"/>
        </p:nvPicPr>
        <p:blipFill rotWithShape="1">
          <a:blip r:embed="rId6">
            <a:alphaModFix/>
          </a:blip>
          <a:srcRect/>
          <a:stretch/>
        </p:blipFill>
        <p:spPr>
          <a:xfrm>
            <a:off x="6621082" y="9925129"/>
            <a:ext cx="497934" cy="385102"/>
          </a:xfrm>
          <a:prstGeom prst="rect">
            <a:avLst/>
          </a:prstGeom>
          <a:noFill/>
          <a:ln>
            <a:noFill/>
          </a:ln>
        </p:spPr>
      </p:pic>
      <p:grpSp>
        <p:nvGrpSpPr>
          <p:cNvPr id="3" name="Google Shape;28;p4">
            <a:extLst>
              <a:ext uri="{FF2B5EF4-FFF2-40B4-BE49-F238E27FC236}">
                <a16:creationId xmlns:a16="http://schemas.microsoft.com/office/drawing/2014/main" id="{FFE15689-199F-CBFE-E876-A9B4F68AFDC9}"/>
              </a:ext>
            </a:extLst>
          </p:cNvPr>
          <p:cNvGrpSpPr/>
          <p:nvPr userDrawn="1"/>
        </p:nvGrpSpPr>
        <p:grpSpPr>
          <a:xfrm>
            <a:off x="1687424" y="9917244"/>
            <a:ext cx="793515" cy="241544"/>
            <a:chOff x="4680794" y="9427183"/>
            <a:chExt cx="1251653" cy="381000"/>
          </a:xfrm>
        </p:grpSpPr>
        <p:pic>
          <p:nvPicPr>
            <p:cNvPr id="4" name="Google Shape;29;p4" descr="Creative-Commons-Icons - birnbaum media.lab">
              <a:extLst>
                <a:ext uri="{FF2B5EF4-FFF2-40B4-BE49-F238E27FC236}">
                  <a16:creationId xmlns:a16="http://schemas.microsoft.com/office/drawing/2014/main" id="{A9777C25-5609-132D-ECAF-3666901851B2}"/>
                </a:ext>
              </a:extLst>
            </p:cNvPr>
            <p:cNvPicPr preferRelativeResize="0"/>
            <p:nvPr/>
          </p:nvPicPr>
          <p:blipFill rotWithShape="1">
            <a:blip r:embed="rId7">
              <a:alphaModFix/>
            </a:blip>
            <a:srcRect l="14816" t="7492" r="71599" b="41394"/>
            <a:stretch/>
          </p:blipFill>
          <p:spPr>
            <a:xfrm>
              <a:off x="5021898" y="9446288"/>
              <a:ext cx="304801" cy="344057"/>
            </a:xfrm>
            <a:prstGeom prst="rect">
              <a:avLst/>
            </a:prstGeom>
            <a:noFill/>
            <a:ln>
              <a:noFill/>
            </a:ln>
          </p:spPr>
        </p:pic>
        <p:pic>
          <p:nvPicPr>
            <p:cNvPr id="5" name="Google Shape;30;p4" descr="Creative-Commons-Icons - birnbaum media.lab">
              <a:extLst>
                <a:ext uri="{FF2B5EF4-FFF2-40B4-BE49-F238E27FC236}">
                  <a16:creationId xmlns:a16="http://schemas.microsoft.com/office/drawing/2014/main" id="{B624A4F4-6E65-0804-1448-4D8582EC8210}"/>
                </a:ext>
              </a:extLst>
            </p:cNvPr>
            <p:cNvPicPr preferRelativeResize="0"/>
            <p:nvPr/>
          </p:nvPicPr>
          <p:blipFill rotWithShape="1">
            <a:blip r:embed="rId7">
              <a:alphaModFix/>
            </a:blip>
            <a:srcRect l="-1005" t="12217" r="84312" b="40730"/>
            <a:stretch/>
          </p:blipFill>
          <p:spPr>
            <a:xfrm>
              <a:off x="4680794" y="9479793"/>
              <a:ext cx="374565" cy="316731"/>
            </a:xfrm>
            <a:prstGeom prst="ellipse">
              <a:avLst/>
            </a:prstGeom>
            <a:noFill/>
            <a:ln>
              <a:noFill/>
            </a:ln>
          </p:spPr>
        </p:pic>
        <p:pic>
          <p:nvPicPr>
            <p:cNvPr id="6" name="Google Shape;31;p4" descr="Creative-Commons-Icons - birnbaum media.lab">
              <a:extLst>
                <a:ext uri="{FF2B5EF4-FFF2-40B4-BE49-F238E27FC236}">
                  <a16:creationId xmlns:a16="http://schemas.microsoft.com/office/drawing/2014/main" id="{3DC309CE-FCCA-8D7A-7ACE-3E9522600689}"/>
                </a:ext>
              </a:extLst>
            </p:cNvPr>
            <p:cNvPicPr preferRelativeResize="0"/>
            <p:nvPr/>
          </p:nvPicPr>
          <p:blipFill rotWithShape="1">
            <a:blip r:embed="rId7">
              <a:alphaModFix/>
            </a:blip>
            <a:srcRect l="29256" t="7974" r="57160" b="38983"/>
            <a:stretch/>
          </p:blipFill>
          <p:spPr>
            <a:xfrm>
              <a:off x="5330551" y="9445655"/>
              <a:ext cx="304800" cy="357048"/>
            </a:xfrm>
            <a:prstGeom prst="rect">
              <a:avLst/>
            </a:prstGeom>
            <a:noFill/>
            <a:ln>
              <a:noFill/>
            </a:ln>
          </p:spPr>
        </p:pic>
        <p:pic>
          <p:nvPicPr>
            <p:cNvPr id="7" name="Google Shape;32;p4" descr="Creative-Commons-Icons - birnbaum media.lab">
              <a:extLst>
                <a:ext uri="{FF2B5EF4-FFF2-40B4-BE49-F238E27FC236}">
                  <a16:creationId xmlns:a16="http://schemas.microsoft.com/office/drawing/2014/main" id="{628A4699-D4C6-801B-6AAE-AC4AF30EEC81}"/>
                </a:ext>
              </a:extLst>
            </p:cNvPr>
            <p:cNvPicPr preferRelativeResize="0"/>
            <p:nvPr/>
          </p:nvPicPr>
          <p:blipFill rotWithShape="1">
            <a:blip r:embed="rId7">
              <a:alphaModFix/>
            </a:blip>
            <a:srcRect l="43212" t="5671" r="43204" b="37728"/>
            <a:stretch/>
          </p:blipFill>
          <p:spPr>
            <a:xfrm>
              <a:off x="5627647" y="9427183"/>
              <a:ext cx="304800" cy="381000"/>
            </a:xfrm>
            <a:prstGeom prst="rect">
              <a:avLst/>
            </a:prstGeom>
            <a:noFill/>
            <a:ln>
              <a:noFill/>
            </a:ln>
          </p:spPr>
        </p:pic>
      </p:grpSp>
      <p:sp>
        <p:nvSpPr>
          <p:cNvPr id="8" name="ZoneTexte 7">
            <a:extLst>
              <a:ext uri="{FF2B5EF4-FFF2-40B4-BE49-F238E27FC236}">
                <a16:creationId xmlns:a16="http://schemas.microsoft.com/office/drawing/2014/main" id="{92818C17-8FA9-DABF-F5FF-AD9A96732B68}"/>
              </a:ext>
            </a:extLst>
          </p:cNvPr>
          <p:cNvSpPr txBox="1"/>
          <p:nvPr userDrawn="1"/>
        </p:nvSpPr>
        <p:spPr>
          <a:xfrm>
            <a:off x="1638932" y="10133706"/>
            <a:ext cx="1682576" cy="184666"/>
          </a:xfrm>
          <a:prstGeom prst="rect">
            <a:avLst/>
          </a:prstGeom>
          <a:noFill/>
        </p:spPr>
        <p:txBody>
          <a:bodyPr wrap="square" rtlCol="0">
            <a:spAutoFit/>
          </a:bodyPr>
          <a:lstStyle/>
          <a:p>
            <a:r>
              <a:rPr lang="fr-FR" sz="600" b="1" dirty="0"/>
              <a:t>CC     BY     NC SA 4.0</a:t>
            </a:r>
          </a:p>
        </p:txBody>
      </p:sp>
      <p:sp>
        <p:nvSpPr>
          <p:cNvPr id="9" name="ZoneTexte 8">
            <a:extLst>
              <a:ext uri="{FF2B5EF4-FFF2-40B4-BE49-F238E27FC236}">
                <a16:creationId xmlns:a16="http://schemas.microsoft.com/office/drawing/2014/main" id="{263BBB18-6E52-70AA-8E7F-B4FA6720F117}"/>
              </a:ext>
            </a:extLst>
          </p:cNvPr>
          <p:cNvSpPr txBox="1"/>
          <p:nvPr userDrawn="1"/>
        </p:nvSpPr>
        <p:spPr>
          <a:xfrm>
            <a:off x="2546228" y="9933014"/>
            <a:ext cx="3305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i="0" u="none" strike="noStrike" cap="none" dirty="0">
                <a:solidFill>
                  <a:srgbClr val="000000"/>
                </a:solidFill>
                <a:effectLst/>
                <a:latin typeface="Arial"/>
                <a:ea typeface="Arial"/>
                <a:cs typeface="Arial"/>
                <a:sym typeface="Arial"/>
              </a:rPr>
              <a:t>Fiche pratique activités « World </a:t>
            </a:r>
            <a:r>
              <a:rPr lang="fr-FR" sz="600" b="0" i="0" u="none" strike="noStrike" cap="none" dirty="0" err="1">
                <a:solidFill>
                  <a:srgbClr val="000000"/>
                </a:solidFill>
                <a:effectLst/>
                <a:latin typeface="Arial"/>
                <a:ea typeface="Arial"/>
                <a:cs typeface="Arial"/>
                <a:sym typeface="Arial"/>
              </a:rPr>
              <a:t>Cafe</a:t>
            </a:r>
            <a:r>
              <a:rPr lang="fr-FR" sz="600" b="0" i="0" u="none" strike="noStrike" cap="none" dirty="0">
                <a:solidFill>
                  <a:srgbClr val="000000"/>
                </a:solidFill>
                <a:effectLst/>
                <a:latin typeface="Arial"/>
                <a:ea typeface="Arial"/>
                <a:cs typeface="Arial"/>
                <a:sym typeface="Arial"/>
              </a:rPr>
              <a:t>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 2025 by </a:t>
            </a:r>
            <a:r>
              <a:rPr lang="fr-FR" sz="600" b="0" i="0" u="none" strike="noStrike" cap="none" dirty="0" err="1">
                <a:solidFill>
                  <a:srgbClr val="000000"/>
                </a:solidFill>
                <a:effectLst/>
                <a:latin typeface="Arial"/>
                <a:ea typeface="Arial"/>
                <a:cs typeface="Arial"/>
                <a:sym typeface="Arial"/>
              </a:rPr>
              <a:t>LearningLab</a:t>
            </a:r>
            <a:r>
              <a:rPr lang="fr-FR" sz="600" b="0" i="0" u="none" strike="noStrike" cap="none" dirty="0">
                <a:solidFill>
                  <a:srgbClr val="000000"/>
                </a:solidFill>
                <a:effectLst/>
                <a:latin typeface="Arial"/>
                <a:ea typeface="Arial"/>
                <a:cs typeface="Arial"/>
                <a:sym typeface="Arial"/>
              </a:rPr>
              <a:t> Network </a:t>
            </a:r>
            <a:r>
              <a:rPr lang="fr-FR" sz="600" b="0" i="0" u="none" strike="noStrike" cap="none" dirty="0" err="1">
                <a:solidFill>
                  <a:srgbClr val="000000"/>
                </a:solidFill>
                <a:effectLst/>
                <a:latin typeface="Arial"/>
                <a:ea typeface="Arial"/>
                <a:cs typeface="Arial"/>
                <a:sym typeface="Arial"/>
              </a:rPr>
              <a:t>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licensed</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under</a:t>
            </a:r>
            <a:r>
              <a:rPr lang="fr-FR" sz="600" b="0" i="0" u="none" strike="noStrike" cap="none" dirty="0">
                <a:solidFill>
                  <a:srgbClr val="000000"/>
                </a:solidFill>
                <a:effectLst/>
                <a:latin typeface="Arial"/>
                <a:ea typeface="Arial"/>
                <a:cs typeface="Arial"/>
                <a:sym typeface="Arial"/>
              </a:rPr>
              <a:t> CC-BY-NC-SA 4.0.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To </a:t>
            </a:r>
            <a:r>
              <a:rPr lang="fr-FR" sz="600" b="0" i="0" u="none" strike="noStrike" cap="none" dirty="0" err="1">
                <a:solidFill>
                  <a:srgbClr val="000000"/>
                </a:solidFill>
                <a:effectLst/>
                <a:latin typeface="Arial"/>
                <a:ea typeface="Arial"/>
                <a:cs typeface="Arial"/>
                <a:sym typeface="Arial"/>
              </a:rPr>
              <a:t>view</a:t>
            </a:r>
            <a:r>
              <a:rPr lang="fr-FR" sz="600" b="0" i="0" u="none" strike="noStrike" cap="none" dirty="0">
                <a:solidFill>
                  <a:srgbClr val="000000"/>
                </a:solidFill>
                <a:effectLst/>
                <a:latin typeface="Arial"/>
                <a:ea typeface="Arial"/>
                <a:cs typeface="Arial"/>
                <a:sym typeface="Arial"/>
              </a:rPr>
              <a:t> a copy of </a:t>
            </a:r>
            <a:r>
              <a:rPr lang="fr-FR" sz="600" b="0" i="0" u="none" strike="noStrike" cap="none" dirty="0" err="1">
                <a:solidFill>
                  <a:srgbClr val="000000"/>
                </a:solidFill>
                <a:effectLst/>
                <a:latin typeface="Arial"/>
                <a:ea typeface="Arial"/>
                <a:cs typeface="Arial"/>
                <a:sym typeface="Arial"/>
              </a:rPr>
              <a:t>this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visit</a:t>
            </a:r>
            <a:r>
              <a:rPr lang="fr-FR" sz="600" b="0" i="0" u="none" strike="noStrike" cap="none" dirty="0">
                <a:solidFill>
                  <a:srgbClr val="000000"/>
                </a:solidFill>
                <a:effectLst/>
                <a:latin typeface="Arial"/>
                <a:ea typeface="Arial"/>
                <a:cs typeface="Arial"/>
                <a:sym typeface="Arial"/>
              </a:rPr>
              <a:t>. </a:t>
            </a:r>
            <a:r>
              <a:rPr lang="fr-FR" sz="600" b="0" i="0" u="none" strike="noStrike" cap="none" dirty="0">
                <a:solidFill>
                  <a:srgbClr val="000000"/>
                </a:solidFill>
                <a:effectLst/>
                <a:latin typeface="Arial"/>
                <a:ea typeface="Arial"/>
                <a:cs typeface="Arial"/>
                <a:sym typeface="Arial"/>
                <a:hlinkClick r:id="rId8"/>
              </a:rPr>
              <a:t>https://creativecommons.org/by-nc-sa/4.0/</a:t>
            </a:r>
            <a:endParaRPr lang="fr-FR" sz="600" b="0" i="0" u="none" strike="noStrike" cap="none" dirty="0">
              <a:solidFill>
                <a:srgbClr val="000000"/>
              </a:solidFill>
              <a:effectLst/>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0"/>
        <p:cNvGrpSpPr/>
        <p:nvPr/>
      </p:nvGrpSpPr>
      <p:grpSpPr>
        <a:xfrm>
          <a:off x="0" y="0"/>
          <a:ext cx="0" cy="0"/>
          <a:chOff x="0" y="0"/>
          <a:chExt cx="0" cy="0"/>
        </a:xfrm>
      </p:grpSpPr>
      <p:sp>
        <p:nvSpPr>
          <p:cNvPr id="31" name="Google Shape;31;p8"/>
          <p:cNvSpPr txBox="1">
            <a:spLocks noGrp="1"/>
          </p:cNvSpPr>
          <p:nvPr>
            <p:ph type="ctrTitle"/>
          </p:nvPr>
        </p:nvSpPr>
        <p:spPr>
          <a:xfrm>
            <a:off x="567213" y="3314954"/>
            <a:ext cx="6428422" cy="224561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ubTitle" idx="1"/>
          </p:nvPr>
        </p:nvSpPr>
        <p:spPr>
          <a:xfrm>
            <a:off x="1134427" y="5988304"/>
            <a:ext cx="5293995" cy="2673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378142" y="2459482"/>
            <a:ext cx="328983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3894867" y="2459482"/>
            <a:ext cx="328983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8"/>
        <p:cNvGrpSpPr/>
        <p:nvPr/>
      </p:nvGrpSpPr>
      <p:grpSpPr>
        <a:xfrm>
          <a:off x="0" y="0"/>
          <a:ext cx="0" cy="0"/>
          <a:chOff x="0" y="0"/>
          <a:chExt cx="0" cy="0"/>
        </a:xfrm>
      </p:grpSpPr>
      <p:sp>
        <p:nvSpPr>
          <p:cNvPr id="49" name="Google Shape;49;p12"/>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 name="Google Shape;50;p12"/>
          <p:cNvPicPr preferRelativeResize="0"/>
          <p:nvPr/>
        </p:nvPicPr>
        <p:blipFill rotWithShape="1">
          <a:blip r:embed="rId2">
            <a:alphaModFix/>
          </a:blip>
          <a:srcRect/>
          <a:stretch/>
        </p:blipFill>
        <p:spPr>
          <a:xfrm>
            <a:off x="326105" y="345938"/>
            <a:ext cx="114084" cy="114071"/>
          </a:xfrm>
          <a:prstGeom prst="rect">
            <a:avLst/>
          </a:prstGeom>
          <a:noFill/>
          <a:ln>
            <a:noFill/>
          </a:ln>
        </p:spPr>
      </p:pic>
      <p:sp>
        <p:nvSpPr>
          <p:cNvPr id="51" name="Google Shape;51;p12"/>
          <p:cNvSpPr/>
          <p:nvPr/>
        </p:nvSpPr>
        <p:spPr>
          <a:xfrm>
            <a:off x="80467" y="98246"/>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 name="Google Shape;52;p12"/>
          <p:cNvPicPr preferRelativeResize="0"/>
          <p:nvPr/>
        </p:nvPicPr>
        <p:blipFill rotWithShape="1">
          <a:blip r:embed="rId3">
            <a:alphaModFix/>
          </a:blip>
          <a:srcRect/>
          <a:stretch/>
        </p:blipFill>
        <p:spPr>
          <a:xfrm>
            <a:off x="326956" y="10236872"/>
            <a:ext cx="113512" cy="113525"/>
          </a:xfrm>
          <a:prstGeom prst="rect">
            <a:avLst/>
          </a:prstGeom>
          <a:noFill/>
          <a:ln>
            <a:noFill/>
          </a:ln>
        </p:spPr>
      </p:pic>
      <p:sp>
        <p:nvSpPr>
          <p:cNvPr id="53" name="Google Shape;53;p12"/>
          <p:cNvSpPr/>
          <p:nvPr/>
        </p:nvSpPr>
        <p:spPr>
          <a:xfrm>
            <a:off x="80479" y="10236606"/>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4" name="Google Shape;54;p12"/>
          <p:cNvPicPr preferRelativeResize="0"/>
          <p:nvPr/>
        </p:nvPicPr>
        <p:blipFill rotWithShape="1">
          <a:blip r:embed="rId2">
            <a:alphaModFix/>
          </a:blip>
          <a:srcRect/>
          <a:stretch/>
        </p:blipFill>
        <p:spPr>
          <a:xfrm>
            <a:off x="7120843" y="10230709"/>
            <a:ext cx="114084" cy="114071"/>
          </a:xfrm>
          <a:prstGeom prst="rect">
            <a:avLst/>
          </a:prstGeom>
          <a:noFill/>
          <a:ln>
            <a:noFill/>
          </a:ln>
        </p:spPr>
      </p:pic>
      <p:sp>
        <p:nvSpPr>
          <p:cNvPr id="55" name="Google Shape;55;p12"/>
          <p:cNvSpPr/>
          <p:nvPr/>
        </p:nvSpPr>
        <p:spPr>
          <a:xfrm>
            <a:off x="7120560" y="10230764"/>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12"/>
          <p:cNvSpPr/>
          <p:nvPr/>
        </p:nvSpPr>
        <p:spPr>
          <a:xfrm>
            <a:off x="3715656" y="0"/>
            <a:ext cx="3844925" cy="2431415"/>
          </a:xfrm>
          <a:custGeom>
            <a:avLst/>
            <a:gdLst/>
            <a:ahLst/>
            <a:cxnLst/>
            <a:rect l="l" t="t" r="r" b="b"/>
            <a:pathLst>
              <a:path w="3844925" h="2431415" extrusionOk="0">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12"/>
          <p:cNvSpPr/>
          <p:nvPr/>
        </p:nvSpPr>
        <p:spPr>
          <a:xfrm>
            <a:off x="0" y="7919548"/>
            <a:ext cx="3556635" cy="2773045"/>
          </a:xfrm>
          <a:custGeom>
            <a:avLst/>
            <a:gdLst/>
            <a:ahLst/>
            <a:cxnLst/>
            <a:rect l="l" t="t" r="r" b="b"/>
            <a:pathLst>
              <a:path w="3556635" h="2773045" extrusionOk="0">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12"/>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12"/>
          <p:cNvSpPr/>
          <p:nvPr/>
        </p:nvSpPr>
        <p:spPr>
          <a:xfrm>
            <a:off x="556394" y="927890"/>
            <a:ext cx="6460490" cy="4539615"/>
          </a:xfrm>
          <a:custGeom>
            <a:avLst/>
            <a:gdLst/>
            <a:ahLst/>
            <a:cxnLst/>
            <a:rect l="l" t="t" r="r" b="b"/>
            <a:pathLst>
              <a:path w="6460490" h="4539615" extrusionOk="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w="13575" cap="flat" cmpd="sng">
            <a:solidFill>
              <a:srgbClr val="F0665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12"/>
          <p:cNvSpPr/>
          <p:nvPr/>
        </p:nvSpPr>
        <p:spPr>
          <a:xfrm>
            <a:off x="547526" y="817119"/>
            <a:ext cx="1802764" cy="215900"/>
          </a:xfrm>
          <a:custGeom>
            <a:avLst/>
            <a:gdLst/>
            <a:ahLst/>
            <a:cxnLst/>
            <a:rect l="l" t="t" r="r" b="b"/>
            <a:pathLst>
              <a:path w="1802764" h="215900" extrusionOk="0">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12"/>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7"/>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0" i="0" u="sng" strike="noStrike" cap="none">
                <a:solidFill>
                  <a:srgbClr val="36393B"/>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7"/>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www.learninglab-network.com/" TargetMode="External"/><Relationship Id="rId3" Type="http://schemas.openxmlformats.org/officeDocument/2006/relationships/hyperlink" Target="https://www.reseau-canope.fr/fileadmin/user_upload/Academies-ateliers/DT_Bretagne_Pays-de-la-Loire_BPL/Academie_Rennes/Technique_du_World_Cafe_-_clef_en_main.pdf" TargetMode="External"/><Relationship Id="rId7" Type="http://schemas.openxmlformats.org/officeDocument/2006/relationships/hyperlink" Target="mailto:contact@learninglab-network.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tinyurl.com/2wwb42rf" TargetMode="External"/><Relationship Id="rId5" Type="http://schemas.openxmlformats.org/officeDocument/2006/relationships/hyperlink" Target="https://podeduc.apps.education.fr/video/23027-world_cafe-site-webmp4/2fef3776c95714ab112bd9d29f56fdb32d07807cc1522dcee7fffc62b2cfaefa/" TargetMode="External"/><Relationship Id="rId4" Type="http://schemas.openxmlformats.org/officeDocument/2006/relationships/hyperlink" Target="https://www.metacartes.cc/faire-ensemble/recettes/world-caf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a:stretch/>
        </p:blipFill>
        <p:spPr>
          <a:xfrm>
            <a:off x="968169" y="7370152"/>
            <a:ext cx="3037345" cy="2244864"/>
          </a:xfrm>
          <a:prstGeom prst="rect">
            <a:avLst/>
          </a:prstGeom>
          <a:noFill/>
          <a:ln>
            <a:noFill/>
          </a:ln>
        </p:spPr>
      </p:pic>
      <p:sp>
        <p:nvSpPr>
          <p:cNvPr id="69" name="Google Shape;69;p3"/>
          <p:cNvSpPr/>
          <p:nvPr/>
        </p:nvSpPr>
        <p:spPr>
          <a:xfrm>
            <a:off x="586850" y="7182400"/>
            <a:ext cx="3958800" cy="2695800"/>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70" name="Google Shape;70;p3"/>
          <p:cNvSpPr/>
          <p:nvPr/>
        </p:nvSpPr>
        <p:spPr>
          <a:xfrm>
            <a:off x="551857" y="7031385"/>
            <a:ext cx="787007"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5999"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Illustration</a:t>
            </a:r>
            <a:endParaRPr sz="1200" i="0" u="none" strike="noStrike" cap="none">
              <a:solidFill>
                <a:schemeClr val="dk1"/>
              </a:solidFill>
              <a:latin typeface="Calibri"/>
              <a:ea typeface="Calibri"/>
              <a:cs typeface="Calibri"/>
              <a:sym typeface="Calibri"/>
            </a:endParaRPr>
          </a:p>
        </p:txBody>
      </p:sp>
      <p:sp>
        <p:nvSpPr>
          <p:cNvPr id="71" name="Google Shape;71;p3"/>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72" name="Google Shape;72;p3"/>
          <p:cNvSpPr txBox="1"/>
          <p:nvPr/>
        </p:nvSpPr>
        <p:spPr>
          <a:xfrm>
            <a:off x="4713315" y="7759741"/>
            <a:ext cx="2299288" cy="1197764"/>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 L’intelligence collective est l’art de maximiser simultanément la liberté créatrice et l’efficacité collaborative.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br>
              <a:rPr lang="fr-FR" sz="1100" b="0" i="0" u="none" strike="noStrike" cap="none">
                <a:solidFill>
                  <a:schemeClr val="dk1"/>
                </a:solidFill>
                <a:latin typeface="Calibri"/>
                <a:ea typeface="Calibri"/>
                <a:cs typeface="Calibri"/>
                <a:sym typeface="Calibri"/>
              </a:rPr>
            </a:br>
            <a:r>
              <a:rPr lang="fr-FR" sz="1100" b="0" i="0" u="none" strike="noStrike" cap="none">
                <a:solidFill>
                  <a:schemeClr val="dk1"/>
                </a:solidFill>
                <a:latin typeface="Calibri"/>
                <a:ea typeface="Calibri"/>
                <a:cs typeface="Calibri"/>
                <a:sym typeface="Calibri"/>
              </a:rPr>
              <a:t>Pierre LÉVY, philosophe, sociologue et chercheur en sciences de l'information et de la communication</a:t>
            </a:r>
            <a:endParaRPr sz="1400" b="0" i="0" u="none" strike="noStrike" cap="none">
              <a:solidFill>
                <a:srgbClr val="000000"/>
              </a:solidFill>
              <a:latin typeface="Arial"/>
              <a:ea typeface="Arial"/>
              <a:cs typeface="Arial"/>
              <a:sym typeface="Arial"/>
            </a:endParaRPr>
          </a:p>
        </p:txBody>
      </p:sp>
      <p:sp>
        <p:nvSpPr>
          <p:cNvPr id="73" name="Google Shape;73;p3"/>
          <p:cNvSpPr txBox="1"/>
          <p:nvPr/>
        </p:nvSpPr>
        <p:spPr>
          <a:xfrm>
            <a:off x="1175550" y="9616724"/>
            <a:ext cx="25617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i="1">
                <a:solidFill>
                  <a:schemeClr val="dk1"/>
                </a:solidFill>
                <a:latin typeface="Calibri"/>
                <a:ea typeface="Calibri"/>
                <a:cs typeface="Calibri"/>
                <a:sym typeface="Calibri"/>
              </a:rPr>
              <a:t>Photo générée par Copilot</a:t>
            </a:r>
            <a:endParaRPr sz="1400" b="0" i="1" u="none" strike="noStrike" cap="none">
              <a:solidFill>
                <a:schemeClr val="dk1"/>
              </a:solidFill>
              <a:latin typeface="Arial"/>
              <a:ea typeface="Arial"/>
              <a:cs typeface="Arial"/>
              <a:sym typeface="Arial"/>
            </a:endParaRPr>
          </a:p>
        </p:txBody>
      </p:sp>
      <p:sp>
        <p:nvSpPr>
          <p:cNvPr id="74" name="Google Shape;74;p3"/>
          <p:cNvSpPr/>
          <p:nvPr/>
        </p:nvSpPr>
        <p:spPr>
          <a:xfrm>
            <a:off x="543859" y="1246201"/>
            <a:ext cx="1339678"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#Débat</a:t>
            </a:r>
            <a:endParaRPr sz="1400" b="0" i="0" u="none" strike="noStrike" cap="none">
              <a:solidFill>
                <a:srgbClr val="000000"/>
              </a:solidFill>
              <a:latin typeface="Arial"/>
              <a:ea typeface="Arial"/>
              <a:cs typeface="Arial"/>
              <a:sym typeface="Arial"/>
            </a:endParaRPr>
          </a:p>
        </p:txBody>
      </p:sp>
      <p:sp>
        <p:nvSpPr>
          <p:cNvPr id="75" name="Google Shape;75;p3"/>
          <p:cNvSpPr/>
          <p:nvPr/>
        </p:nvSpPr>
        <p:spPr>
          <a:xfrm>
            <a:off x="522920" y="1596177"/>
            <a:ext cx="104553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#Convivialité</a:t>
            </a:r>
            <a:endParaRPr sz="1400" b="0" i="0" u="none" strike="noStrike" cap="none">
              <a:solidFill>
                <a:srgbClr val="000000"/>
              </a:solidFill>
              <a:latin typeface="Arial"/>
              <a:ea typeface="Arial"/>
              <a:cs typeface="Arial"/>
              <a:sym typeface="Arial"/>
            </a:endParaRPr>
          </a:p>
        </p:txBody>
      </p:sp>
      <p:sp>
        <p:nvSpPr>
          <p:cNvPr id="76" name="Google Shape;76;p3"/>
          <p:cNvSpPr/>
          <p:nvPr/>
        </p:nvSpPr>
        <p:spPr>
          <a:xfrm>
            <a:off x="1948448" y="1246201"/>
            <a:ext cx="1547608"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#Partage</a:t>
            </a: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1636549" y="1596175"/>
            <a:ext cx="1859400" cy="22380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#Fécondation</a:t>
            </a:r>
            <a:r>
              <a:rPr lang="fr-FR" sz="1200">
                <a:solidFill>
                  <a:schemeClr val="lt1"/>
                </a:solidFill>
                <a:latin typeface="Calibri"/>
                <a:ea typeface="Calibri"/>
                <a:cs typeface="Calibri"/>
                <a:sym typeface="Calibri"/>
              </a:rPr>
              <a:t>D</a:t>
            </a:r>
            <a:r>
              <a:rPr lang="fr-FR" sz="1200" b="0" i="0" u="none" strike="noStrike" cap="none">
                <a:solidFill>
                  <a:schemeClr val="lt1"/>
                </a:solidFill>
                <a:latin typeface="Calibri"/>
                <a:ea typeface="Calibri"/>
                <a:cs typeface="Calibri"/>
                <a:sym typeface="Calibri"/>
              </a:rPr>
              <a:t>es</a:t>
            </a:r>
            <a:r>
              <a:rPr lang="fr-FR" sz="1200">
                <a:solidFill>
                  <a:schemeClr val="lt1"/>
                </a:solidFill>
                <a:latin typeface="Calibri"/>
                <a:ea typeface="Calibri"/>
                <a:cs typeface="Calibri"/>
                <a:sym typeface="Calibri"/>
              </a:rPr>
              <a:t>I</a:t>
            </a:r>
            <a:r>
              <a:rPr lang="fr-FR" sz="1200" b="0" i="0" u="none" strike="noStrike" cap="none">
                <a:solidFill>
                  <a:schemeClr val="lt1"/>
                </a:solidFill>
                <a:latin typeface="Calibri"/>
                <a:ea typeface="Calibri"/>
                <a:cs typeface="Calibri"/>
                <a:sym typeface="Calibri"/>
              </a:rPr>
              <a:t>dées</a:t>
            </a:r>
            <a:endParaRPr sz="1200" b="0" i="0" u="none" strike="noStrike" cap="none">
              <a:solidFill>
                <a:schemeClr val="lt1"/>
              </a:solidFill>
              <a:latin typeface="Calibri"/>
              <a:ea typeface="Calibri"/>
              <a:cs typeface="Calibri"/>
              <a:sym typeface="Calibri"/>
            </a:endParaRPr>
          </a:p>
        </p:txBody>
      </p:sp>
      <p:grpSp>
        <p:nvGrpSpPr>
          <p:cNvPr id="78" name="Google Shape;78;p3"/>
          <p:cNvGrpSpPr/>
          <p:nvPr/>
        </p:nvGrpSpPr>
        <p:grpSpPr>
          <a:xfrm>
            <a:off x="4443397" y="577872"/>
            <a:ext cx="2569206" cy="223902"/>
            <a:chOff x="4367196" y="512585"/>
            <a:chExt cx="2569206" cy="223902"/>
          </a:xfrm>
        </p:grpSpPr>
        <p:sp>
          <p:nvSpPr>
            <p:cNvPr id="79" name="Google Shape;79;p3"/>
            <p:cNvSpPr/>
            <p:nvPr/>
          </p:nvSpPr>
          <p:spPr>
            <a:xfrm>
              <a:off x="4367196" y="512585"/>
              <a:ext cx="2569206"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alibri"/>
                  <a:ea typeface="Calibri"/>
                  <a:cs typeface="Calibri"/>
                  <a:sym typeface="Calibri"/>
                </a:rPr>
                <a:t>Durée</a:t>
              </a:r>
              <a:endParaRPr sz="1400" b="1" i="0" u="none" strike="noStrike" cap="none">
                <a:solidFill>
                  <a:schemeClr val="dk1"/>
                </a:solidFill>
                <a:latin typeface="Arial"/>
                <a:ea typeface="Arial"/>
                <a:cs typeface="Arial"/>
                <a:sym typeface="Arial"/>
              </a:endParaRPr>
            </a:p>
          </p:txBody>
        </p:sp>
        <p:sp>
          <p:nvSpPr>
            <p:cNvPr id="80" name="Google Shape;80;p3"/>
            <p:cNvSpPr/>
            <p:nvPr/>
          </p:nvSpPr>
          <p:spPr>
            <a:xfrm>
              <a:off x="4924425" y="531741"/>
              <a:ext cx="1978024"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60 – 120 min</a:t>
              </a:r>
              <a:endParaRPr sz="1400" b="0" i="0" u="none" strike="noStrike" cap="none">
                <a:solidFill>
                  <a:srgbClr val="000000"/>
                </a:solidFill>
                <a:latin typeface="Arial"/>
                <a:ea typeface="Arial"/>
                <a:cs typeface="Arial"/>
                <a:sym typeface="Arial"/>
              </a:endParaRPr>
            </a:p>
          </p:txBody>
        </p:sp>
      </p:grpSp>
      <p:grpSp>
        <p:nvGrpSpPr>
          <p:cNvPr id="81" name="Google Shape;81;p3"/>
          <p:cNvGrpSpPr/>
          <p:nvPr/>
        </p:nvGrpSpPr>
        <p:grpSpPr>
          <a:xfrm>
            <a:off x="4440000" y="855598"/>
            <a:ext cx="2572603" cy="223902"/>
            <a:chOff x="4367196" y="512585"/>
            <a:chExt cx="2572603" cy="223902"/>
          </a:xfrm>
        </p:grpSpPr>
        <p:sp>
          <p:nvSpPr>
            <p:cNvPr id="82" name="Google Shape;82;p3"/>
            <p:cNvSpPr/>
            <p:nvPr/>
          </p:nvSpPr>
          <p:spPr>
            <a:xfrm>
              <a:off x="4367196" y="512585"/>
              <a:ext cx="2572603"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alibri"/>
                  <a:ea typeface="Calibri"/>
                  <a:cs typeface="Calibri"/>
                  <a:sym typeface="Calibri"/>
                </a:rPr>
                <a:t>Participants</a:t>
              </a:r>
              <a:endParaRPr sz="1400" b="1" i="0" u="none" strike="noStrike" cap="none">
                <a:solidFill>
                  <a:schemeClr val="dk1"/>
                </a:solidFill>
                <a:latin typeface="Arial"/>
                <a:ea typeface="Arial"/>
                <a:cs typeface="Arial"/>
                <a:sym typeface="Arial"/>
              </a:endParaRPr>
            </a:p>
          </p:txBody>
        </p:sp>
        <p:sp>
          <p:nvSpPr>
            <p:cNvPr id="83" name="Google Shape;83;p3"/>
            <p:cNvSpPr/>
            <p:nvPr/>
          </p:nvSpPr>
          <p:spPr>
            <a:xfrm>
              <a:off x="5249398" y="532339"/>
              <a:ext cx="1656448"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10 </a:t>
              </a:r>
              <a:r>
                <a:rPr lang="fr-FR" sz="1200">
                  <a:solidFill>
                    <a:schemeClr val="dk1"/>
                  </a:solidFill>
                  <a:latin typeface="Calibri"/>
                  <a:ea typeface="Calibri"/>
                  <a:cs typeface="Calibri"/>
                  <a:sym typeface="Calibri"/>
                </a:rPr>
                <a:t>à</a:t>
              </a:r>
              <a:r>
                <a:rPr lang="fr-FR" sz="1200" b="0" i="0" u="none" strike="noStrike" cap="none">
                  <a:solidFill>
                    <a:schemeClr val="dk1"/>
                  </a:solidFill>
                  <a:latin typeface="Calibri"/>
                  <a:ea typeface="Calibri"/>
                  <a:cs typeface="Calibri"/>
                  <a:sym typeface="Calibri"/>
                </a:rPr>
                <a:t> 100</a:t>
              </a:r>
              <a:endParaRPr sz="1400" b="0" i="0" u="none" strike="noStrike" cap="none">
                <a:solidFill>
                  <a:srgbClr val="000000"/>
                </a:solidFill>
                <a:latin typeface="Arial"/>
                <a:ea typeface="Arial"/>
                <a:cs typeface="Arial"/>
                <a:sym typeface="Arial"/>
              </a:endParaRPr>
            </a:p>
          </p:txBody>
        </p:sp>
      </p:grpSp>
      <p:grpSp>
        <p:nvGrpSpPr>
          <p:cNvPr id="84" name="Google Shape;84;p3"/>
          <p:cNvGrpSpPr/>
          <p:nvPr/>
        </p:nvGrpSpPr>
        <p:grpSpPr>
          <a:xfrm>
            <a:off x="543850" y="2105385"/>
            <a:ext cx="6468745" cy="1255726"/>
            <a:chOff x="543859" y="2105339"/>
            <a:chExt cx="6468745" cy="1481158"/>
          </a:xfrm>
        </p:grpSpPr>
        <p:sp>
          <p:nvSpPr>
            <p:cNvPr id="85" name="Google Shape;85;p3"/>
            <p:cNvSpPr/>
            <p:nvPr/>
          </p:nvSpPr>
          <p:spPr>
            <a:xfrm>
              <a:off x="551856" y="2303797"/>
              <a:ext cx="6460748" cy="1282700"/>
            </a:xfrm>
            <a:prstGeom prst="roundRect">
              <a:avLst>
                <a:gd name="adj" fmla="val 4824"/>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Inspiré de la vie des cafés où les clients peuvent </a:t>
              </a:r>
              <a:r>
                <a:rPr lang="fr-FR" sz="1100" b="1" i="0" u="none" strike="noStrike" cap="none">
                  <a:solidFill>
                    <a:schemeClr val="dk1"/>
                  </a:solidFill>
                  <a:latin typeface="Calibri"/>
                  <a:ea typeface="Calibri"/>
                  <a:cs typeface="Calibri"/>
                  <a:sym typeface="Calibri"/>
                </a:rPr>
                <a:t>échanger et débattre </a:t>
              </a:r>
              <a:r>
                <a:rPr lang="fr-FR" sz="1100" b="0" i="0" u="none" strike="noStrike" cap="none">
                  <a:solidFill>
                    <a:schemeClr val="dk1"/>
                  </a:solidFill>
                  <a:latin typeface="Calibri"/>
                  <a:ea typeface="Calibri"/>
                  <a:cs typeface="Calibri"/>
                  <a:sym typeface="Calibri"/>
                </a:rPr>
                <a:t>d’une question en petits groupes, de manière détendue, bienveillante et dynamique, le World Café donne l’opportunité de changer facilement la posture d’apprentissage. Il permet d’</a:t>
              </a:r>
              <a:r>
                <a:rPr lang="fr-FR" sz="1100" b="1" i="0" u="none" strike="noStrike" cap="none">
                  <a:solidFill>
                    <a:schemeClr val="dk1"/>
                  </a:solidFill>
                  <a:latin typeface="Calibri"/>
                  <a:ea typeface="Calibri"/>
                  <a:cs typeface="Calibri"/>
                  <a:sym typeface="Calibri"/>
                </a:rPr>
                <a:t>amorcer un sujet complexe </a:t>
              </a:r>
              <a:r>
                <a:rPr lang="fr-FR" sz="1100" b="0" i="0" u="none" strike="noStrike" cap="none">
                  <a:solidFill>
                    <a:schemeClr val="dk1"/>
                  </a:solidFill>
                  <a:latin typeface="Calibri"/>
                  <a:ea typeface="Calibri"/>
                  <a:cs typeface="Calibri"/>
                  <a:sym typeface="Calibri"/>
                </a:rPr>
                <a:t>ou polémique grâce à la confrontation des idées en petits groupes. Cette technique d’animation vise à </a:t>
              </a:r>
              <a:r>
                <a:rPr lang="fr-FR" sz="1100" b="1" i="0" u="none" strike="noStrike" cap="none">
                  <a:solidFill>
                    <a:schemeClr val="dk1"/>
                  </a:solidFill>
                  <a:latin typeface="Calibri"/>
                  <a:ea typeface="Calibri"/>
                  <a:cs typeface="Calibri"/>
                  <a:sym typeface="Calibri"/>
                </a:rPr>
                <a:t>faciliter un dialogue constructif</a:t>
              </a:r>
              <a:r>
                <a:rPr lang="fr-FR" sz="1100" b="0" i="0" u="none" strike="noStrike" cap="none">
                  <a:solidFill>
                    <a:schemeClr val="dk1"/>
                  </a:solidFill>
                  <a:latin typeface="Calibri"/>
                  <a:ea typeface="Calibri"/>
                  <a:cs typeface="Calibri"/>
                  <a:sym typeface="Calibri"/>
                </a:rPr>
                <a:t>, ainsi que le </a:t>
              </a:r>
              <a:r>
                <a:rPr lang="fr-FR" sz="1100" b="1" i="0" u="none" strike="noStrike" cap="none">
                  <a:solidFill>
                    <a:schemeClr val="dk1"/>
                  </a:solidFill>
                  <a:latin typeface="Calibri"/>
                  <a:ea typeface="Calibri"/>
                  <a:cs typeface="Calibri"/>
                  <a:sym typeface="Calibri"/>
                </a:rPr>
                <a:t>partage de connaissances et d’idées</a:t>
              </a:r>
              <a:r>
                <a:rPr lang="fr-FR" sz="1100" b="0" i="0" u="none" strike="noStrike" cap="none">
                  <a:solidFill>
                    <a:schemeClr val="dk1"/>
                  </a:solidFill>
                  <a:latin typeface="Calibri"/>
                  <a:ea typeface="Calibri"/>
                  <a:cs typeface="Calibri"/>
                  <a:sym typeface="Calibri"/>
                </a:rPr>
                <a:t>.</a:t>
              </a:r>
              <a:endParaRPr sz="1100" b="1" i="0" u="none" strike="noStrike" cap="none">
                <a:solidFill>
                  <a:schemeClr val="dk1"/>
                </a:solidFill>
                <a:latin typeface="Calibri"/>
                <a:ea typeface="Calibri"/>
                <a:cs typeface="Calibri"/>
                <a:sym typeface="Calibri"/>
              </a:endParaRPr>
            </a:p>
          </p:txBody>
        </p:sp>
        <p:sp>
          <p:nvSpPr>
            <p:cNvPr id="86" name="Google Shape;86;p3"/>
            <p:cNvSpPr/>
            <p:nvPr/>
          </p:nvSpPr>
          <p:spPr>
            <a:xfrm>
              <a:off x="543859" y="2105339"/>
              <a:ext cx="864193"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solidFill>
                <a:srgbClr val="F06657"/>
              </a:solidFill>
              <a:prstDash val="solid"/>
              <a:round/>
              <a:headEnd type="none" w="sm" len="sm"/>
              <a:tailEnd type="none" w="sm" len="sm"/>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Description</a:t>
              </a:r>
              <a:endParaRPr sz="1200" i="0" u="none" strike="noStrike" cap="none">
                <a:solidFill>
                  <a:schemeClr val="dk1"/>
                </a:solidFill>
                <a:latin typeface="Calibri"/>
                <a:ea typeface="Calibri"/>
                <a:cs typeface="Calibri"/>
                <a:sym typeface="Calibri"/>
              </a:endParaRPr>
            </a:p>
          </p:txBody>
        </p:sp>
      </p:grpSp>
      <p:grpSp>
        <p:nvGrpSpPr>
          <p:cNvPr id="87" name="Google Shape;87;p3"/>
          <p:cNvGrpSpPr/>
          <p:nvPr/>
        </p:nvGrpSpPr>
        <p:grpSpPr>
          <a:xfrm>
            <a:off x="4456569" y="1247744"/>
            <a:ext cx="2556034" cy="974755"/>
            <a:chOff x="4456569" y="1247745"/>
            <a:chExt cx="2556034" cy="901362"/>
          </a:xfrm>
        </p:grpSpPr>
        <p:sp>
          <p:nvSpPr>
            <p:cNvPr id="88" name="Google Shape;88;p3"/>
            <p:cNvSpPr/>
            <p:nvPr/>
          </p:nvSpPr>
          <p:spPr>
            <a:xfrm>
              <a:off x="4465238" y="1438705"/>
              <a:ext cx="2547365" cy="710402"/>
            </a:xfrm>
            <a:prstGeom prst="roundRect">
              <a:avLst>
                <a:gd name="adj" fmla="val 9663"/>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9" name="Google Shape;89;p3"/>
            <p:cNvSpPr/>
            <p:nvPr/>
          </p:nvSpPr>
          <p:spPr>
            <a:xfrm>
              <a:off x="4456569" y="1247745"/>
              <a:ext cx="1224915"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alibri"/>
                  <a:ea typeface="Calibri"/>
                  <a:cs typeface="Calibri"/>
                  <a:sym typeface="Calibri"/>
                </a:rPr>
                <a:t>Équipements clés</a:t>
              </a:r>
              <a:endParaRPr sz="1200" b="1" i="0" u="none" strike="noStrike" cap="none">
                <a:solidFill>
                  <a:schemeClr val="dk1"/>
                </a:solidFill>
                <a:latin typeface="Calibri"/>
                <a:ea typeface="Calibri"/>
                <a:cs typeface="Calibri"/>
                <a:sym typeface="Calibri"/>
              </a:endParaRPr>
            </a:p>
          </p:txBody>
        </p:sp>
      </p:grpSp>
      <p:grpSp>
        <p:nvGrpSpPr>
          <p:cNvPr id="90" name="Google Shape;90;p3"/>
          <p:cNvGrpSpPr/>
          <p:nvPr/>
        </p:nvGrpSpPr>
        <p:grpSpPr>
          <a:xfrm>
            <a:off x="3917613" y="3654671"/>
            <a:ext cx="3094990" cy="3308524"/>
            <a:chOff x="3917613" y="3654671"/>
            <a:chExt cx="3094990" cy="3308524"/>
          </a:xfrm>
        </p:grpSpPr>
        <p:sp>
          <p:nvSpPr>
            <p:cNvPr id="91" name="Google Shape;91;p3"/>
            <p:cNvSpPr/>
            <p:nvPr/>
          </p:nvSpPr>
          <p:spPr>
            <a:xfrm>
              <a:off x="3923558" y="3844270"/>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92" name="Google Shape;92;p3"/>
            <p:cNvSpPr/>
            <p:nvPr/>
          </p:nvSpPr>
          <p:spPr>
            <a:xfrm>
              <a:off x="3917613" y="3654671"/>
              <a:ext cx="1689437"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Configuration de l’espace</a:t>
              </a:r>
              <a:endParaRPr sz="1200" i="0" u="none" strike="noStrike" cap="none">
                <a:solidFill>
                  <a:schemeClr val="dk1"/>
                </a:solidFill>
                <a:latin typeface="Calibri"/>
                <a:ea typeface="Calibri"/>
                <a:cs typeface="Calibri"/>
                <a:sym typeface="Calibri"/>
              </a:endParaRPr>
            </a:p>
          </p:txBody>
        </p:sp>
      </p:grpSp>
      <p:grpSp>
        <p:nvGrpSpPr>
          <p:cNvPr id="93" name="Google Shape;93;p3"/>
          <p:cNvGrpSpPr/>
          <p:nvPr/>
        </p:nvGrpSpPr>
        <p:grpSpPr>
          <a:xfrm>
            <a:off x="551854" y="3667100"/>
            <a:ext cx="3089047" cy="3296094"/>
            <a:chOff x="551854" y="3667100"/>
            <a:chExt cx="3089047" cy="3296094"/>
          </a:xfrm>
        </p:grpSpPr>
        <p:sp>
          <p:nvSpPr>
            <p:cNvPr id="94" name="Google Shape;94;p3"/>
            <p:cNvSpPr/>
            <p:nvPr/>
          </p:nvSpPr>
          <p:spPr>
            <a:xfrm>
              <a:off x="551856" y="3844269"/>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508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Calibri"/>
                <a:ea typeface="Calibri"/>
                <a:cs typeface="Calibri"/>
                <a:sym typeface="Calibri"/>
              </a:endParaRPr>
            </a:p>
            <a:p>
              <a:pPr marL="0" marR="5080" lvl="0" indent="0" algn="l" rtl="0">
                <a:lnSpc>
                  <a:spcPct val="100000"/>
                </a:lnSpc>
                <a:spcBef>
                  <a:spcPts val="100"/>
                </a:spcBef>
                <a:spcAft>
                  <a:spcPts val="0"/>
                </a:spcAft>
                <a:buClr>
                  <a:srgbClr val="000000"/>
                </a:buClr>
                <a:buSzPts val="1100"/>
                <a:buFont typeface="Arial"/>
                <a:buNone/>
              </a:pPr>
              <a:r>
                <a:rPr lang="fr-FR" sz="1100" b="1">
                  <a:solidFill>
                    <a:srgbClr val="F17062"/>
                  </a:solidFill>
                  <a:latin typeface="Calibri"/>
                  <a:ea typeface="Calibri"/>
                  <a:cs typeface="Calibri"/>
                  <a:sym typeface="Calibri"/>
                </a:rPr>
                <a:t>Objectifs d’apprentissage :</a:t>
              </a:r>
              <a:endParaRPr sz="1100" b="1" i="0" u="none" strike="noStrike" cap="none">
                <a:solidFill>
                  <a:srgbClr val="F1706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100" b="1" i="0" u="none" strike="noStrike" cap="none">
                  <a:solidFill>
                    <a:schemeClr val="dk1"/>
                  </a:solidFill>
                  <a:latin typeface="Calibri"/>
                  <a:ea typeface="Calibri"/>
                  <a:cs typeface="Calibri"/>
                  <a:sym typeface="Calibri"/>
                </a:rPr>
                <a:t>Formuler </a:t>
              </a:r>
              <a:r>
                <a:rPr lang="fr-FR" sz="1100" b="0" i="0" u="none" strike="noStrike" cap="none">
                  <a:solidFill>
                    <a:schemeClr val="dk1"/>
                  </a:solidFill>
                  <a:latin typeface="Calibri"/>
                  <a:ea typeface="Calibri"/>
                  <a:cs typeface="Calibri"/>
                  <a:sym typeface="Calibri"/>
                </a:rPr>
                <a:t>collectivement des idées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100" b="1" i="0" u="none" strike="noStrike" cap="none">
                  <a:solidFill>
                    <a:schemeClr val="dk1"/>
                  </a:solidFill>
                  <a:latin typeface="Calibri"/>
                  <a:ea typeface="Calibri"/>
                  <a:cs typeface="Calibri"/>
                  <a:sym typeface="Calibri"/>
                </a:rPr>
                <a:t>Participer </a:t>
              </a:r>
              <a:r>
                <a:rPr lang="fr-FR" sz="1100" b="0" i="0" u="none" strike="noStrike" cap="none">
                  <a:solidFill>
                    <a:schemeClr val="dk1"/>
                  </a:solidFill>
                  <a:latin typeface="Calibri"/>
                  <a:ea typeface="Calibri"/>
                  <a:cs typeface="Calibri"/>
                  <a:sym typeface="Calibri"/>
                </a:rPr>
                <a:t>à un dialogue constructif</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100" b="1" i="0" u="none" strike="noStrike" cap="none">
                  <a:solidFill>
                    <a:schemeClr val="dk1"/>
                  </a:solidFill>
                  <a:latin typeface="Calibri"/>
                  <a:ea typeface="Calibri"/>
                  <a:cs typeface="Calibri"/>
                  <a:sym typeface="Calibri"/>
                </a:rPr>
                <a:t>Développer </a:t>
              </a:r>
              <a:r>
                <a:rPr lang="fr-FR" sz="1100">
                  <a:solidFill>
                    <a:schemeClr val="dk1"/>
                  </a:solidFill>
                  <a:latin typeface="Calibri"/>
                  <a:ea typeface="Calibri"/>
                  <a:cs typeface="Calibri"/>
                  <a:sym typeface="Calibri"/>
                </a:rPr>
                <a:t>l’</a:t>
              </a:r>
              <a:r>
                <a:rPr lang="fr-FR" sz="1100" b="0" i="0" u="none" strike="noStrike" cap="none">
                  <a:solidFill>
                    <a:schemeClr val="dk1"/>
                  </a:solidFill>
                  <a:latin typeface="Calibri"/>
                  <a:ea typeface="Calibri"/>
                  <a:cs typeface="Calibri"/>
                  <a:sym typeface="Calibri"/>
                </a:rPr>
                <a:t>implication </a:t>
              </a:r>
              <a:r>
                <a:rPr lang="fr-FR" sz="1100">
                  <a:solidFill>
                    <a:schemeClr val="dk1"/>
                  </a:solidFill>
                  <a:latin typeface="Calibri"/>
                  <a:ea typeface="Calibri"/>
                  <a:cs typeface="Calibri"/>
                  <a:sym typeface="Calibri"/>
                </a:rPr>
                <a:t>des personnes apprenantes </a:t>
              </a:r>
              <a:r>
                <a:rPr lang="fr-FR" sz="1100" b="0" i="0" u="none" strike="noStrike" cap="none">
                  <a:solidFill>
                    <a:schemeClr val="dk1"/>
                  </a:solidFill>
                  <a:latin typeface="Calibri"/>
                  <a:ea typeface="Calibri"/>
                  <a:cs typeface="Calibri"/>
                  <a:sym typeface="Calibri"/>
                </a:rPr>
                <a:t>dans la réflexion d’un sujet difficile</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5080" lvl="0" indent="0" algn="l" rtl="0">
                <a:spcBef>
                  <a:spcPts val="100"/>
                </a:spcBef>
                <a:spcAft>
                  <a:spcPts val="0"/>
                </a:spcAft>
                <a:buClr>
                  <a:schemeClr val="dk1"/>
                </a:buClr>
                <a:buSzPts val="1100"/>
                <a:buFont typeface="Arial"/>
                <a:buNone/>
              </a:pPr>
              <a:r>
                <a:rPr lang="fr-FR" sz="1100" b="1">
                  <a:solidFill>
                    <a:srgbClr val="F17062"/>
                  </a:solidFill>
                  <a:latin typeface="Calibri"/>
                  <a:ea typeface="Calibri"/>
                  <a:cs typeface="Calibri"/>
                  <a:sym typeface="Calibri"/>
                </a:rPr>
                <a:t>Objectifs de l’activité :</a:t>
              </a:r>
              <a:endParaRPr sz="1100" b="1">
                <a:solidFill>
                  <a:srgbClr val="F17062"/>
                </a:solidFill>
                <a:latin typeface="Calibri"/>
                <a:ea typeface="Calibri"/>
                <a:cs typeface="Calibri"/>
                <a:sym typeface="Calibri"/>
              </a:endParaRPr>
            </a:p>
            <a:p>
              <a:pPr marL="0" marR="5080" lvl="0" indent="0" algn="l" rtl="0">
                <a:spcBef>
                  <a:spcPts val="100"/>
                </a:spcBef>
                <a:spcAft>
                  <a:spcPts val="0"/>
                </a:spcAft>
                <a:buClr>
                  <a:schemeClr val="dk1"/>
                </a:buClr>
                <a:buSzPts val="1100"/>
                <a:buFont typeface="Arial"/>
                <a:buNone/>
              </a:pPr>
              <a:endParaRPr sz="1100" b="1">
                <a:solidFill>
                  <a:srgbClr val="F1706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FR" sz="1100" b="1">
                  <a:solidFill>
                    <a:schemeClr val="dk1"/>
                  </a:solidFill>
                  <a:latin typeface="Calibri"/>
                  <a:ea typeface="Calibri"/>
                  <a:cs typeface="Calibri"/>
                  <a:sym typeface="Calibri"/>
                </a:rPr>
                <a:t>Échanger</a:t>
              </a:r>
              <a:r>
                <a:rPr lang="fr-FR" sz="1100">
                  <a:solidFill>
                    <a:schemeClr val="dk1"/>
                  </a:solidFill>
                  <a:latin typeface="Calibri"/>
                  <a:ea typeface="Calibri"/>
                  <a:cs typeface="Calibri"/>
                  <a:sym typeface="Calibri"/>
                </a:rPr>
                <a:t> des connaissances et des idées</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FR" sz="1100" b="1">
                  <a:solidFill>
                    <a:schemeClr val="dk1"/>
                  </a:solidFill>
                  <a:latin typeface="Calibri"/>
                  <a:ea typeface="Calibri"/>
                  <a:cs typeface="Calibri"/>
                  <a:sym typeface="Calibri"/>
                </a:rPr>
                <a:t>Faire ressortir </a:t>
              </a:r>
              <a:r>
                <a:rPr lang="fr-FR" sz="1100">
                  <a:solidFill>
                    <a:schemeClr val="dk1"/>
                  </a:solidFill>
                  <a:latin typeface="Calibri"/>
                  <a:ea typeface="Calibri"/>
                  <a:cs typeface="Calibri"/>
                  <a:sym typeface="Calibri"/>
                </a:rPr>
                <a:t>des points forts et grandes lignes relatifs à un sujet, une problématique</a:t>
              </a:r>
              <a:endParaRPr sz="1100">
                <a:solidFill>
                  <a:schemeClr val="dk1"/>
                </a:solidFill>
                <a:latin typeface="Calibri"/>
                <a:ea typeface="Calibri"/>
                <a:cs typeface="Calibri"/>
                <a:sym typeface="Calibri"/>
              </a:endParaRPr>
            </a:p>
            <a:p>
              <a:pPr marL="0" marR="5080" lvl="0" indent="0" algn="l" rtl="0">
                <a:spcBef>
                  <a:spcPts val="100"/>
                </a:spcBef>
                <a:spcAft>
                  <a:spcPts val="0"/>
                </a:spcAft>
                <a:buClr>
                  <a:schemeClr val="dk1"/>
                </a:buClr>
                <a:buSzPts val="1100"/>
                <a:buFont typeface="Arial"/>
                <a:buNone/>
              </a:pPr>
              <a:endParaRPr sz="1100" b="1">
                <a:solidFill>
                  <a:srgbClr val="F17062"/>
                </a:solidFill>
                <a:latin typeface="Calibri"/>
                <a:ea typeface="Calibri"/>
                <a:cs typeface="Calibri"/>
                <a:sym typeface="Calibri"/>
              </a:endParaRPr>
            </a:p>
          </p:txBody>
        </p:sp>
        <p:sp>
          <p:nvSpPr>
            <p:cNvPr id="95" name="Google Shape;95;p3"/>
            <p:cNvSpPr/>
            <p:nvPr/>
          </p:nvSpPr>
          <p:spPr>
            <a:xfrm>
              <a:off x="551854" y="3667100"/>
              <a:ext cx="716575"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Objectifs </a:t>
              </a:r>
              <a:endParaRPr sz="1200" i="0" u="none" strike="noStrike" cap="none">
                <a:solidFill>
                  <a:schemeClr val="dk1"/>
                </a:solidFill>
                <a:latin typeface="Calibri"/>
                <a:ea typeface="Calibri"/>
                <a:cs typeface="Calibri"/>
                <a:sym typeface="Calibri"/>
              </a:endParaRPr>
            </a:p>
          </p:txBody>
        </p:sp>
      </p:grpSp>
      <p:sp>
        <p:nvSpPr>
          <p:cNvPr id="96" name="Google Shape;96;p3"/>
          <p:cNvSpPr txBox="1">
            <a:spLocks noGrp="1"/>
          </p:cNvSpPr>
          <p:nvPr>
            <p:ph type="title"/>
          </p:nvPr>
        </p:nvSpPr>
        <p:spPr>
          <a:xfrm>
            <a:off x="523237" y="469900"/>
            <a:ext cx="3712214"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fr-FR" sz="3600" u="sng">
                <a:latin typeface="Calibri"/>
                <a:ea typeface="Calibri"/>
                <a:cs typeface="Calibri"/>
                <a:sym typeface="Calibri"/>
              </a:rPr>
              <a:t>World café</a:t>
            </a:r>
            <a:endParaRPr/>
          </a:p>
        </p:txBody>
      </p:sp>
      <p:grpSp>
        <p:nvGrpSpPr>
          <p:cNvPr id="97" name="Google Shape;97;p3"/>
          <p:cNvGrpSpPr/>
          <p:nvPr/>
        </p:nvGrpSpPr>
        <p:grpSpPr>
          <a:xfrm>
            <a:off x="4464050" y="1583064"/>
            <a:ext cx="1510196" cy="715555"/>
            <a:chOff x="-315876" y="0"/>
            <a:chExt cx="1510800" cy="716343"/>
          </a:xfrm>
        </p:grpSpPr>
        <p:pic>
          <p:nvPicPr>
            <p:cNvPr id="98" name="Google Shape;98;p3"/>
            <p:cNvPicPr preferRelativeResize="0"/>
            <p:nvPr/>
          </p:nvPicPr>
          <p:blipFill rotWithShape="1">
            <a:blip r:embed="rId4">
              <a:alphaModFix/>
            </a:blip>
            <a:srcRect l="9353" t="6170" r="10035" b="19395"/>
            <a:stretch/>
          </p:blipFill>
          <p:spPr>
            <a:xfrm>
              <a:off x="299103" y="0"/>
              <a:ext cx="306705" cy="273050"/>
            </a:xfrm>
            <a:prstGeom prst="rect">
              <a:avLst/>
            </a:prstGeom>
            <a:noFill/>
            <a:ln>
              <a:noFill/>
            </a:ln>
          </p:spPr>
        </p:pic>
        <p:sp>
          <p:nvSpPr>
            <p:cNvPr id="99" name="Google Shape;99;p3"/>
            <p:cNvSpPr txBox="1"/>
            <p:nvPr/>
          </p:nvSpPr>
          <p:spPr>
            <a:xfrm>
              <a:off x="-315876" y="272043"/>
              <a:ext cx="1510800" cy="444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750" b="0" i="0" u="none" strike="noStrike" cap="none">
                  <a:solidFill>
                    <a:schemeClr val="dk1"/>
                  </a:solidFill>
                  <a:latin typeface="Montserrat"/>
                  <a:ea typeface="Montserrat"/>
                  <a:cs typeface="Montserrat"/>
                  <a:sym typeface="Montserrat"/>
                </a:rPr>
                <a:t>Tableaux blancs</a:t>
              </a:r>
              <a:br>
                <a:rPr lang="fr-FR" sz="750" b="0" i="0" u="none" strike="noStrike" cap="none">
                  <a:solidFill>
                    <a:schemeClr val="dk1"/>
                  </a:solidFill>
                  <a:latin typeface="Montserrat"/>
                  <a:ea typeface="Montserrat"/>
                  <a:cs typeface="Montserrat"/>
                  <a:sym typeface="Montserrat"/>
                </a:rPr>
              </a:br>
              <a:r>
                <a:rPr lang="fr-FR" sz="750" b="0" i="0" u="none" strike="noStrike" cap="none">
                  <a:solidFill>
                    <a:schemeClr val="dk1"/>
                  </a:solidFill>
                  <a:latin typeface="Montserrat"/>
                  <a:ea typeface="Montserrat"/>
                  <a:cs typeface="Montserrat"/>
                  <a:sym typeface="Montserrat"/>
                </a:rPr>
                <a:t>(ou paperboards)</a:t>
              </a:r>
              <a:endParaRPr sz="1200" b="0" i="0" u="none" strike="noStrike" cap="none">
                <a:solidFill>
                  <a:schemeClr val="dk1"/>
                </a:solidFill>
                <a:latin typeface="Calibri"/>
                <a:ea typeface="Calibri"/>
                <a:cs typeface="Calibri"/>
                <a:sym typeface="Calibri"/>
              </a:endParaRPr>
            </a:p>
          </p:txBody>
        </p:sp>
      </p:grpSp>
      <p:grpSp>
        <p:nvGrpSpPr>
          <p:cNvPr id="100" name="Google Shape;100;p3"/>
          <p:cNvGrpSpPr/>
          <p:nvPr/>
        </p:nvGrpSpPr>
        <p:grpSpPr>
          <a:xfrm>
            <a:off x="5994583" y="1639076"/>
            <a:ext cx="604598" cy="451212"/>
            <a:chOff x="0" y="-18905"/>
            <a:chExt cx="606600" cy="452162"/>
          </a:xfrm>
        </p:grpSpPr>
        <p:sp>
          <p:nvSpPr>
            <p:cNvPr id="101" name="Google Shape;101;p3"/>
            <p:cNvSpPr/>
            <p:nvPr/>
          </p:nvSpPr>
          <p:spPr>
            <a:xfrm rot="10800000">
              <a:off x="135380" y="-18905"/>
              <a:ext cx="309000" cy="14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2" name="Google Shape;102;p3"/>
            <p:cNvSpPr txBox="1"/>
            <p:nvPr/>
          </p:nvSpPr>
          <p:spPr>
            <a:xfrm>
              <a:off x="0" y="115240"/>
              <a:ext cx="606600" cy="3180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750" b="0" i="0" u="none" strike="noStrike" cap="none">
                  <a:solidFill>
                    <a:schemeClr val="dk1"/>
                  </a:solidFill>
                  <a:latin typeface="Montserrat"/>
                  <a:ea typeface="Montserrat"/>
                  <a:cs typeface="Montserrat"/>
                  <a:sym typeface="Montserrat"/>
                </a:rPr>
                <a:t>Tables mobiles</a:t>
              </a:r>
              <a:endParaRPr sz="1200" b="0" i="0" u="none" strike="noStrike" cap="none">
                <a:solidFill>
                  <a:schemeClr val="dk1"/>
                </a:solidFill>
                <a:latin typeface="Calibri"/>
                <a:ea typeface="Calibri"/>
                <a:cs typeface="Calibri"/>
                <a:sym typeface="Calibri"/>
              </a:endParaRPr>
            </a:p>
          </p:txBody>
        </p:sp>
      </p:grpSp>
      <p:sp>
        <p:nvSpPr>
          <p:cNvPr id="103" name="Google Shape;103;p3"/>
          <p:cNvSpPr/>
          <p:nvPr/>
        </p:nvSpPr>
        <p:spPr>
          <a:xfrm>
            <a:off x="4451248" y="6204455"/>
            <a:ext cx="211004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fr-FR" sz="800" b="0" i="0" u="none" strike="noStrike" cap="none">
                <a:solidFill>
                  <a:srgbClr val="000000"/>
                </a:solidFill>
                <a:latin typeface="Calibri"/>
                <a:ea typeface="Calibri"/>
                <a:cs typeface="Calibri"/>
                <a:sym typeface="Calibri"/>
              </a:rPr>
              <a:t>A l’issue du temps d’échange, les groupes tournent d’une table à l’autre, sauf les scribes, et la synthèse se fait lors du retour à la table à laquelle les groupes ont démarré. </a:t>
            </a:r>
            <a:endParaRPr sz="800" b="0" i="0" u="none" strike="noStrike" cap="none">
              <a:solidFill>
                <a:schemeClr val="dk1"/>
              </a:solidFill>
              <a:latin typeface="Calibri"/>
              <a:ea typeface="Calibri"/>
              <a:cs typeface="Calibri"/>
              <a:sym typeface="Calibri"/>
            </a:endParaRPr>
          </a:p>
        </p:txBody>
      </p:sp>
      <p:sp>
        <p:nvSpPr>
          <p:cNvPr id="104" name="Google Shape;104;p3"/>
          <p:cNvSpPr/>
          <p:nvPr/>
        </p:nvSpPr>
        <p:spPr>
          <a:xfrm>
            <a:off x="5630214" y="3872945"/>
            <a:ext cx="1382381"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b="0" i="0" u="none" strike="noStrike" cap="none">
                <a:solidFill>
                  <a:srgbClr val="000000"/>
                </a:solidFill>
                <a:latin typeface="Calibri"/>
                <a:ea typeface="Calibri"/>
                <a:cs typeface="Calibri"/>
                <a:sym typeface="Calibri"/>
              </a:rPr>
              <a:t>De 4 à 8 personnes par îlot</a:t>
            </a:r>
            <a:endParaRPr sz="800" b="0" i="0" u="none" strike="noStrike" cap="none">
              <a:solidFill>
                <a:schemeClr val="dk1"/>
              </a:solidFill>
              <a:latin typeface="Calibri"/>
              <a:ea typeface="Calibri"/>
              <a:cs typeface="Calibri"/>
              <a:sym typeface="Calibri"/>
            </a:endParaRPr>
          </a:p>
        </p:txBody>
      </p:sp>
      <p:grpSp>
        <p:nvGrpSpPr>
          <p:cNvPr id="105" name="Google Shape;105;p3"/>
          <p:cNvGrpSpPr/>
          <p:nvPr/>
        </p:nvGrpSpPr>
        <p:grpSpPr>
          <a:xfrm>
            <a:off x="4332085" y="4488535"/>
            <a:ext cx="2129715" cy="1510141"/>
            <a:chOff x="4336670" y="4487229"/>
            <a:chExt cx="2129715" cy="1510141"/>
          </a:xfrm>
        </p:grpSpPr>
        <p:grpSp>
          <p:nvGrpSpPr>
            <p:cNvPr id="106" name="Google Shape;106;p3"/>
            <p:cNvGrpSpPr/>
            <p:nvPr/>
          </p:nvGrpSpPr>
          <p:grpSpPr>
            <a:xfrm>
              <a:off x="4484975" y="4588713"/>
              <a:ext cx="1855840" cy="1316351"/>
              <a:chOff x="-269709" y="-22"/>
              <a:chExt cx="1753393" cy="1228334"/>
            </a:xfrm>
          </p:grpSpPr>
          <p:grpSp>
            <p:nvGrpSpPr>
              <p:cNvPr id="107" name="Google Shape;107;p3"/>
              <p:cNvGrpSpPr/>
              <p:nvPr/>
            </p:nvGrpSpPr>
            <p:grpSpPr>
              <a:xfrm rot="10800000">
                <a:off x="-269685" y="-22"/>
                <a:ext cx="517024" cy="520718"/>
                <a:chOff x="280653" y="0"/>
                <a:chExt cx="517543" cy="520875"/>
              </a:xfrm>
            </p:grpSpPr>
            <p:grpSp>
              <p:nvGrpSpPr>
                <p:cNvPr id="108" name="Google Shape;108;p3"/>
                <p:cNvGrpSpPr/>
                <p:nvPr/>
              </p:nvGrpSpPr>
              <p:grpSpPr>
                <a:xfrm>
                  <a:off x="280653" y="0"/>
                  <a:ext cx="304190" cy="300185"/>
                  <a:chOff x="280653" y="0"/>
                  <a:chExt cx="304190" cy="300185"/>
                </a:xfrm>
              </p:grpSpPr>
              <p:sp>
                <p:nvSpPr>
                  <p:cNvPr id="109" name="Google Shape;109;p3"/>
                  <p:cNvSpPr/>
                  <p:nvPr/>
                </p:nvSpPr>
                <p:spPr>
                  <a:xfrm rot="8135327">
                    <a:off x="311017"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10" name="Google Shape;110;p3"/>
                  <p:cNvSpPr/>
                  <p:nvPr/>
                </p:nvSpPr>
                <p:spPr>
                  <a:xfrm>
                    <a:off x="280653"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11" name="Google Shape;111;p3"/>
                  <p:cNvSpPr/>
                  <p:nvPr/>
                </p:nvSpPr>
                <p:spPr>
                  <a:xfrm>
                    <a:off x="369559"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12" name="Google Shape;112;p3"/>
                <p:cNvGrpSpPr/>
                <p:nvPr/>
              </p:nvGrpSpPr>
              <p:grpSpPr>
                <a:xfrm rot="5400000">
                  <a:off x="496161" y="99012"/>
                  <a:ext cx="303874" cy="300196"/>
                  <a:chOff x="12" y="-280653"/>
                  <a:chExt cx="304178" cy="300196"/>
                </a:xfrm>
              </p:grpSpPr>
              <p:sp>
                <p:nvSpPr>
                  <p:cNvPr id="113" name="Google Shape;113;p3"/>
                  <p:cNvSpPr/>
                  <p:nvPr/>
                </p:nvSpPr>
                <p:spPr>
                  <a:xfrm rot="8135327">
                    <a:off x="30364" y="-181643"/>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14" name="Google Shape;114;p3"/>
                  <p:cNvSpPr/>
                  <p:nvPr/>
                </p:nvSpPr>
                <p:spPr>
                  <a:xfrm>
                    <a:off x="12" y="-19429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15" name="Google Shape;115;p3"/>
                  <p:cNvSpPr/>
                  <p:nvPr/>
                </p:nvSpPr>
                <p:spPr>
                  <a:xfrm>
                    <a:off x="88900" y="-280653"/>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16" name="Google Shape;116;p3"/>
                <p:cNvGrpSpPr/>
                <p:nvPr/>
              </p:nvGrpSpPr>
              <p:grpSpPr>
                <a:xfrm rot="-5400000">
                  <a:off x="374711" y="218696"/>
                  <a:ext cx="304182" cy="300175"/>
                  <a:chOff x="-3" y="280658"/>
                  <a:chExt cx="304182" cy="300175"/>
                </a:xfrm>
              </p:grpSpPr>
              <p:sp>
                <p:nvSpPr>
                  <p:cNvPr id="117" name="Google Shape;117;p3"/>
                  <p:cNvSpPr/>
                  <p:nvPr/>
                </p:nvSpPr>
                <p:spPr>
                  <a:xfrm rot="8135327">
                    <a:off x="30353" y="379647"/>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18" name="Google Shape;118;p3"/>
                  <p:cNvSpPr/>
                  <p:nvPr/>
                </p:nvSpPr>
                <p:spPr>
                  <a:xfrm>
                    <a:off x="-3" y="367008"/>
                    <a:ext cx="78000" cy="7800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F06657"/>
                      </a:solidFill>
                      <a:highlight>
                        <a:srgbClr val="F06657"/>
                      </a:highlight>
                      <a:latin typeface="Calibri"/>
                      <a:ea typeface="Calibri"/>
                      <a:cs typeface="Calibri"/>
                      <a:sym typeface="Calibri"/>
                    </a:endParaRPr>
                  </a:p>
                </p:txBody>
              </p:sp>
              <p:sp>
                <p:nvSpPr>
                  <p:cNvPr id="119" name="Google Shape;119;p3"/>
                  <p:cNvSpPr/>
                  <p:nvPr/>
                </p:nvSpPr>
                <p:spPr>
                  <a:xfrm>
                    <a:off x="88900" y="28065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grpSp>
            <p:nvGrpSpPr>
              <p:cNvPr id="120" name="Google Shape;120;p3"/>
              <p:cNvGrpSpPr/>
              <p:nvPr/>
            </p:nvGrpSpPr>
            <p:grpSpPr>
              <a:xfrm rot="10800000" flipH="1">
                <a:off x="966159" y="2"/>
                <a:ext cx="517525" cy="520853"/>
                <a:chOff x="0" y="0"/>
                <a:chExt cx="517526" cy="520853"/>
              </a:xfrm>
            </p:grpSpPr>
            <p:grpSp>
              <p:nvGrpSpPr>
                <p:cNvPr id="121" name="Google Shape;121;p3"/>
                <p:cNvGrpSpPr/>
                <p:nvPr/>
              </p:nvGrpSpPr>
              <p:grpSpPr>
                <a:xfrm>
                  <a:off x="0" y="0"/>
                  <a:ext cx="304190" cy="300185"/>
                  <a:chOff x="0" y="0"/>
                  <a:chExt cx="304190" cy="300185"/>
                </a:xfrm>
              </p:grpSpPr>
              <p:sp>
                <p:nvSpPr>
                  <p:cNvPr id="122" name="Google Shape;122;p3"/>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23" name="Google Shape;123;p3"/>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24" name="Google Shape;124;p3"/>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25" name="Google Shape;125;p3"/>
                <p:cNvGrpSpPr/>
                <p:nvPr/>
              </p:nvGrpSpPr>
              <p:grpSpPr>
                <a:xfrm rot="5400000">
                  <a:off x="215490" y="99005"/>
                  <a:ext cx="303886" cy="300185"/>
                  <a:chOff x="0" y="0"/>
                  <a:chExt cx="304190" cy="300185"/>
                </a:xfrm>
              </p:grpSpPr>
              <p:sp>
                <p:nvSpPr>
                  <p:cNvPr id="126" name="Google Shape;126;p3"/>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27" name="Google Shape;127;p3"/>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28" name="Google Shape;128;p3"/>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29" name="Google Shape;129;p3"/>
                <p:cNvGrpSpPr/>
                <p:nvPr/>
              </p:nvGrpSpPr>
              <p:grpSpPr>
                <a:xfrm rot="-5400000">
                  <a:off x="94035" y="218665"/>
                  <a:ext cx="304190" cy="300185"/>
                  <a:chOff x="0" y="0"/>
                  <a:chExt cx="304190" cy="300185"/>
                </a:xfrm>
              </p:grpSpPr>
              <p:sp>
                <p:nvSpPr>
                  <p:cNvPr id="130" name="Google Shape;130;p3"/>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31" name="Google Shape;131;p3"/>
                  <p:cNvSpPr/>
                  <p:nvPr/>
                </p:nvSpPr>
                <p:spPr>
                  <a:xfrm>
                    <a:off x="0" y="86360"/>
                    <a:ext cx="78000" cy="7800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32" name="Google Shape;132;p3"/>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grpSp>
            <p:nvGrpSpPr>
              <p:cNvPr id="133" name="Google Shape;133;p3"/>
              <p:cNvGrpSpPr/>
              <p:nvPr/>
            </p:nvGrpSpPr>
            <p:grpSpPr>
              <a:xfrm flipH="1">
                <a:off x="-269709" y="707606"/>
                <a:ext cx="517022" cy="520707"/>
                <a:chOff x="280655" y="0"/>
                <a:chExt cx="517541" cy="520863"/>
              </a:xfrm>
            </p:grpSpPr>
            <p:grpSp>
              <p:nvGrpSpPr>
                <p:cNvPr id="134" name="Google Shape;134;p3"/>
                <p:cNvGrpSpPr/>
                <p:nvPr/>
              </p:nvGrpSpPr>
              <p:grpSpPr>
                <a:xfrm>
                  <a:off x="280655" y="0"/>
                  <a:ext cx="304194" cy="300185"/>
                  <a:chOff x="280655" y="0"/>
                  <a:chExt cx="304194" cy="300185"/>
                </a:xfrm>
              </p:grpSpPr>
              <p:sp>
                <p:nvSpPr>
                  <p:cNvPr id="135" name="Google Shape;135;p3"/>
                  <p:cNvSpPr/>
                  <p:nvPr/>
                </p:nvSpPr>
                <p:spPr>
                  <a:xfrm rot="8135327">
                    <a:off x="311023"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36" name="Google Shape;136;p3"/>
                  <p:cNvSpPr/>
                  <p:nvPr/>
                </p:nvSpPr>
                <p:spPr>
                  <a:xfrm>
                    <a:off x="280655"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37" name="Google Shape;137;p3"/>
                  <p:cNvSpPr/>
                  <p:nvPr/>
                </p:nvSpPr>
                <p:spPr>
                  <a:xfrm>
                    <a:off x="369562"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38" name="Google Shape;138;p3"/>
                <p:cNvGrpSpPr/>
                <p:nvPr/>
              </p:nvGrpSpPr>
              <p:grpSpPr>
                <a:xfrm rot="5400000">
                  <a:off x="496157" y="99021"/>
                  <a:ext cx="303890" cy="300188"/>
                  <a:chOff x="5" y="-280654"/>
                  <a:chExt cx="304194" cy="300188"/>
                </a:xfrm>
              </p:grpSpPr>
              <p:sp>
                <p:nvSpPr>
                  <p:cNvPr id="139" name="Google Shape;139;p3"/>
                  <p:cNvSpPr/>
                  <p:nvPr/>
                </p:nvSpPr>
                <p:spPr>
                  <a:xfrm rot="8135327">
                    <a:off x="30373" y="-181652"/>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40" name="Google Shape;140;p3"/>
                  <p:cNvSpPr/>
                  <p:nvPr/>
                </p:nvSpPr>
                <p:spPr>
                  <a:xfrm>
                    <a:off x="5" y="-194294"/>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41" name="Google Shape;141;p3"/>
                  <p:cNvSpPr/>
                  <p:nvPr/>
                </p:nvSpPr>
                <p:spPr>
                  <a:xfrm>
                    <a:off x="88900" y="-280654"/>
                    <a:ext cx="78000" cy="7800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42" name="Google Shape;142;p3"/>
                <p:cNvGrpSpPr/>
                <p:nvPr/>
              </p:nvGrpSpPr>
              <p:grpSpPr>
                <a:xfrm rot="-5400000">
                  <a:off x="376429" y="214398"/>
                  <a:ext cx="306734" cy="306195"/>
                  <a:chOff x="-3" y="280653"/>
                  <a:chExt cx="306734" cy="306195"/>
                </a:xfrm>
              </p:grpSpPr>
              <p:sp>
                <p:nvSpPr>
                  <p:cNvPr id="143" name="Google Shape;143;p3"/>
                  <p:cNvSpPr/>
                  <p:nvPr/>
                </p:nvSpPr>
                <p:spPr>
                  <a:xfrm rot="8135327">
                    <a:off x="32905" y="385662"/>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44" name="Google Shape;144;p3"/>
                  <p:cNvSpPr/>
                  <p:nvPr/>
                </p:nvSpPr>
                <p:spPr>
                  <a:xfrm>
                    <a:off x="-3" y="367013"/>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45" name="Google Shape;145;p3"/>
                  <p:cNvSpPr/>
                  <p:nvPr/>
                </p:nvSpPr>
                <p:spPr>
                  <a:xfrm>
                    <a:off x="88903" y="280653"/>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grpSp>
            <p:nvGrpSpPr>
              <p:cNvPr id="146" name="Google Shape;146;p3"/>
              <p:cNvGrpSpPr/>
              <p:nvPr/>
            </p:nvGrpSpPr>
            <p:grpSpPr>
              <a:xfrm>
                <a:off x="966133" y="703295"/>
                <a:ext cx="517008" cy="520696"/>
                <a:chOff x="0" y="0"/>
                <a:chExt cx="517526" cy="520853"/>
              </a:xfrm>
            </p:grpSpPr>
            <p:grpSp>
              <p:nvGrpSpPr>
                <p:cNvPr id="147" name="Google Shape;147;p3"/>
                <p:cNvGrpSpPr/>
                <p:nvPr/>
              </p:nvGrpSpPr>
              <p:grpSpPr>
                <a:xfrm>
                  <a:off x="0" y="0"/>
                  <a:ext cx="304190" cy="300185"/>
                  <a:chOff x="0" y="0"/>
                  <a:chExt cx="304190" cy="300185"/>
                </a:xfrm>
              </p:grpSpPr>
              <p:sp>
                <p:nvSpPr>
                  <p:cNvPr id="148" name="Google Shape;148;p3"/>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49" name="Google Shape;149;p3"/>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50" name="Google Shape;150;p3"/>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51" name="Google Shape;151;p3"/>
                <p:cNvGrpSpPr/>
                <p:nvPr/>
              </p:nvGrpSpPr>
              <p:grpSpPr>
                <a:xfrm rot="5400000">
                  <a:off x="215490" y="99005"/>
                  <a:ext cx="303886" cy="300185"/>
                  <a:chOff x="0" y="0"/>
                  <a:chExt cx="304190" cy="300185"/>
                </a:xfrm>
              </p:grpSpPr>
              <p:sp>
                <p:nvSpPr>
                  <p:cNvPr id="152" name="Google Shape;152;p3"/>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53" name="Google Shape;153;p3"/>
                  <p:cNvSpPr/>
                  <p:nvPr/>
                </p:nvSpPr>
                <p:spPr>
                  <a:xfrm>
                    <a:off x="0" y="86360"/>
                    <a:ext cx="78000" cy="7800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54" name="Google Shape;154;p3"/>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55" name="Google Shape;155;p3"/>
                <p:cNvGrpSpPr/>
                <p:nvPr/>
              </p:nvGrpSpPr>
              <p:grpSpPr>
                <a:xfrm rot="-5400000">
                  <a:off x="94035" y="218665"/>
                  <a:ext cx="304190" cy="300185"/>
                  <a:chOff x="0" y="0"/>
                  <a:chExt cx="304190" cy="300185"/>
                </a:xfrm>
              </p:grpSpPr>
              <p:sp>
                <p:nvSpPr>
                  <p:cNvPr id="156" name="Google Shape;156;p3"/>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57" name="Google Shape;157;p3"/>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58" name="Google Shape;158;p3"/>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sp>
            <p:nvSpPr>
              <p:cNvPr id="159" name="Google Shape;159;p3"/>
              <p:cNvSpPr txBox="1"/>
              <p:nvPr/>
            </p:nvSpPr>
            <p:spPr>
              <a:xfrm>
                <a:off x="122430" y="570818"/>
                <a:ext cx="962700" cy="59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Calibri"/>
                  <a:buNone/>
                </a:pPr>
                <a:r>
                  <a:rPr lang="fr-FR" sz="1100" b="0" i="0" u="none" strike="noStrike" cap="none">
                    <a:solidFill>
                      <a:schemeClr val="dk1"/>
                    </a:solidFill>
                    <a:latin typeface="Calibri"/>
                    <a:ea typeface="Calibri"/>
                    <a:cs typeface="Calibri"/>
                    <a:sym typeface="Calibri"/>
                  </a:rPr>
                  <a:t>En îlots</a:t>
                </a:r>
                <a:endParaRPr sz="1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r>
                  <a:rPr lang="fr-FR"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grpSp>
        <p:pic>
          <p:nvPicPr>
            <p:cNvPr id="160" name="Google Shape;160;p3"/>
            <p:cNvPicPr preferRelativeResize="0"/>
            <p:nvPr/>
          </p:nvPicPr>
          <p:blipFill rotWithShape="1">
            <a:blip r:embed="rId4">
              <a:alphaModFix/>
            </a:blip>
            <a:srcRect l="9353" t="6170" r="10035" b="19395"/>
            <a:stretch/>
          </p:blipFill>
          <p:spPr>
            <a:xfrm>
              <a:off x="4336670" y="4495101"/>
              <a:ext cx="238327" cy="214621"/>
            </a:xfrm>
            <a:prstGeom prst="rect">
              <a:avLst/>
            </a:prstGeom>
            <a:noFill/>
            <a:ln>
              <a:noFill/>
            </a:ln>
          </p:spPr>
        </p:pic>
        <p:pic>
          <p:nvPicPr>
            <p:cNvPr id="161" name="Google Shape;161;p3"/>
            <p:cNvPicPr preferRelativeResize="0"/>
            <p:nvPr/>
          </p:nvPicPr>
          <p:blipFill rotWithShape="1">
            <a:blip r:embed="rId4">
              <a:alphaModFix/>
            </a:blip>
            <a:srcRect l="9353" t="6170" r="10035" b="19395"/>
            <a:stretch/>
          </p:blipFill>
          <p:spPr>
            <a:xfrm>
              <a:off x="4358841" y="5782749"/>
              <a:ext cx="238327" cy="214621"/>
            </a:xfrm>
            <a:prstGeom prst="rect">
              <a:avLst/>
            </a:prstGeom>
            <a:noFill/>
            <a:ln>
              <a:noFill/>
            </a:ln>
          </p:spPr>
        </p:pic>
        <p:pic>
          <p:nvPicPr>
            <p:cNvPr id="162" name="Google Shape;162;p3"/>
            <p:cNvPicPr preferRelativeResize="0"/>
            <p:nvPr/>
          </p:nvPicPr>
          <p:blipFill rotWithShape="1">
            <a:blip r:embed="rId4">
              <a:alphaModFix/>
            </a:blip>
            <a:srcRect l="9353" t="6170" r="10035" b="19395"/>
            <a:stretch/>
          </p:blipFill>
          <p:spPr>
            <a:xfrm>
              <a:off x="6228058" y="5763410"/>
              <a:ext cx="238327" cy="214621"/>
            </a:xfrm>
            <a:prstGeom prst="rect">
              <a:avLst/>
            </a:prstGeom>
            <a:noFill/>
            <a:ln>
              <a:noFill/>
            </a:ln>
          </p:spPr>
        </p:pic>
        <p:pic>
          <p:nvPicPr>
            <p:cNvPr id="163" name="Google Shape;163;p3"/>
            <p:cNvPicPr preferRelativeResize="0"/>
            <p:nvPr/>
          </p:nvPicPr>
          <p:blipFill rotWithShape="1">
            <a:blip r:embed="rId4">
              <a:alphaModFix/>
            </a:blip>
            <a:srcRect l="9353" t="6170" r="10035" b="19395"/>
            <a:stretch/>
          </p:blipFill>
          <p:spPr>
            <a:xfrm>
              <a:off x="6207689" y="4487229"/>
              <a:ext cx="238327" cy="214621"/>
            </a:xfrm>
            <a:prstGeom prst="rect">
              <a:avLst/>
            </a:prstGeom>
            <a:noFill/>
            <a:ln>
              <a:noFill/>
            </a:ln>
          </p:spPr>
        </p:pic>
      </p:grpSp>
      <p:sp>
        <p:nvSpPr>
          <p:cNvPr id="164" name="Google Shape;164;p3"/>
          <p:cNvSpPr/>
          <p:nvPr/>
        </p:nvSpPr>
        <p:spPr>
          <a:xfrm>
            <a:off x="3946722" y="3892901"/>
            <a:ext cx="1641275"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fr-FR" sz="800" b="0" i="0" u="none" strike="noStrike" cap="none">
                <a:solidFill>
                  <a:srgbClr val="000000"/>
                </a:solidFill>
                <a:latin typeface="Calibri"/>
                <a:ea typeface="Calibri"/>
                <a:cs typeface="Calibri"/>
                <a:sym typeface="Calibri"/>
              </a:rPr>
              <a:t>Chaque scribe prend des notes au tableau et reste à sa table tout au long du World Café. </a:t>
            </a:r>
            <a:endParaRPr sz="800" b="0" i="0" u="none" strike="noStrike" cap="none">
              <a:solidFill>
                <a:schemeClr val="dk1"/>
              </a:solidFill>
              <a:latin typeface="Calibri"/>
              <a:ea typeface="Calibri"/>
              <a:cs typeface="Calibri"/>
              <a:sym typeface="Calibri"/>
            </a:endParaRPr>
          </a:p>
        </p:txBody>
      </p:sp>
      <p:cxnSp>
        <p:nvCxnSpPr>
          <p:cNvPr id="165" name="Google Shape;165;p3"/>
          <p:cNvCxnSpPr/>
          <p:nvPr/>
        </p:nvCxnSpPr>
        <p:spPr>
          <a:xfrm>
            <a:off x="4698513" y="4351402"/>
            <a:ext cx="69462" cy="214621"/>
          </a:xfrm>
          <a:prstGeom prst="straightConnector1">
            <a:avLst/>
          </a:prstGeom>
          <a:noFill/>
          <a:ln w="9525" cap="flat" cmpd="sng">
            <a:solidFill>
              <a:srgbClr val="F17062"/>
            </a:solidFill>
            <a:prstDash val="dash"/>
            <a:round/>
            <a:headEnd type="none" w="sm" len="sm"/>
            <a:tailEnd type="none" w="sm" len="sm"/>
          </a:ln>
        </p:spPr>
      </p:cxnSp>
      <p:sp>
        <p:nvSpPr>
          <p:cNvPr id="166" name="Google Shape;166;p3"/>
          <p:cNvSpPr/>
          <p:nvPr/>
        </p:nvSpPr>
        <p:spPr>
          <a:xfrm>
            <a:off x="4963791" y="5086086"/>
            <a:ext cx="141000" cy="128400"/>
          </a:xfrm>
          <a:prstGeom prst="ellipse">
            <a:avLst/>
          </a:prstGeom>
          <a:noFill/>
          <a:ln w="9525" cap="flat" cmpd="sng">
            <a:solidFill>
              <a:srgbClr val="F066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r-FR" sz="800" b="0"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67" name="Google Shape;167;p3"/>
          <p:cNvSpPr/>
          <p:nvPr/>
        </p:nvSpPr>
        <p:spPr>
          <a:xfrm>
            <a:off x="5717854" y="5094436"/>
            <a:ext cx="140910" cy="128379"/>
          </a:xfrm>
          <a:prstGeom prst="ellipse">
            <a:avLst/>
          </a:prstGeom>
          <a:noFill/>
          <a:ln w="9525" cap="flat" cmpd="sng">
            <a:solidFill>
              <a:srgbClr val="F066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r-FR" sz="800" b="0" i="0" u="none" strike="noStrike" cap="none">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68" name="Google Shape;168;p3"/>
          <p:cNvSpPr/>
          <p:nvPr/>
        </p:nvSpPr>
        <p:spPr>
          <a:xfrm>
            <a:off x="5661938" y="5561891"/>
            <a:ext cx="140909" cy="144083"/>
          </a:xfrm>
          <a:prstGeom prst="ellipse">
            <a:avLst/>
          </a:prstGeom>
          <a:noFill/>
          <a:ln w="9525" cap="flat" cmpd="sng">
            <a:solidFill>
              <a:srgbClr val="F066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r-FR" sz="800" b="0" i="0" u="none" strike="noStrike" cap="none">
                <a:solidFill>
                  <a:schemeClr val="dk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69" name="Google Shape;169;p3"/>
          <p:cNvSpPr/>
          <p:nvPr/>
        </p:nvSpPr>
        <p:spPr>
          <a:xfrm>
            <a:off x="5010504" y="5556016"/>
            <a:ext cx="140910" cy="128379"/>
          </a:xfrm>
          <a:prstGeom prst="ellipse">
            <a:avLst/>
          </a:prstGeom>
          <a:noFill/>
          <a:ln w="9525" cap="flat" cmpd="sng">
            <a:solidFill>
              <a:srgbClr val="F066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r-FR" sz="800" b="0" i="0" u="none" strike="noStrike" cap="none">
                <a:solidFill>
                  <a:schemeClr val="dk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cxnSp>
        <p:nvCxnSpPr>
          <p:cNvPr id="170" name="Google Shape;170;p3"/>
          <p:cNvCxnSpPr/>
          <p:nvPr/>
        </p:nvCxnSpPr>
        <p:spPr>
          <a:xfrm>
            <a:off x="5069026" y="4713862"/>
            <a:ext cx="719283" cy="6370"/>
          </a:xfrm>
          <a:prstGeom prst="straightConnector1">
            <a:avLst/>
          </a:prstGeom>
          <a:noFill/>
          <a:ln w="9525" cap="flat" cmpd="sng">
            <a:solidFill>
              <a:srgbClr val="F17062"/>
            </a:solidFill>
            <a:prstDash val="solid"/>
            <a:round/>
            <a:headEnd type="none" w="sm" len="sm"/>
            <a:tailEnd type="stealth" w="med" len="med"/>
          </a:ln>
        </p:spPr>
      </p:cxnSp>
      <p:cxnSp>
        <p:nvCxnSpPr>
          <p:cNvPr id="171" name="Google Shape;171;p3"/>
          <p:cNvCxnSpPr/>
          <p:nvPr/>
        </p:nvCxnSpPr>
        <p:spPr>
          <a:xfrm>
            <a:off x="6330336" y="5078010"/>
            <a:ext cx="12300" cy="315495"/>
          </a:xfrm>
          <a:prstGeom prst="straightConnector1">
            <a:avLst/>
          </a:prstGeom>
          <a:noFill/>
          <a:ln w="9525" cap="flat" cmpd="sng">
            <a:solidFill>
              <a:srgbClr val="F17062"/>
            </a:solidFill>
            <a:prstDash val="solid"/>
            <a:round/>
            <a:headEnd type="none" w="sm" len="sm"/>
            <a:tailEnd type="stealth" w="med" len="med"/>
          </a:ln>
        </p:spPr>
      </p:cxnSp>
      <p:cxnSp>
        <p:nvCxnSpPr>
          <p:cNvPr id="172" name="Google Shape;172;p3"/>
          <p:cNvCxnSpPr/>
          <p:nvPr/>
        </p:nvCxnSpPr>
        <p:spPr>
          <a:xfrm rot="10800000">
            <a:off x="4499935" y="5044947"/>
            <a:ext cx="8066" cy="345187"/>
          </a:xfrm>
          <a:prstGeom prst="straightConnector1">
            <a:avLst/>
          </a:prstGeom>
          <a:noFill/>
          <a:ln w="9525" cap="flat" cmpd="sng">
            <a:solidFill>
              <a:srgbClr val="F17062"/>
            </a:solidFill>
            <a:prstDash val="solid"/>
            <a:round/>
            <a:headEnd type="none" w="sm" len="sm"/>
            <a:tailEnd type="stealth" w="med" len="med"/>
          </a:ln>
        </p:spPr>
      </p:cxnSp>
      <p:cxnSp>
        <p:nvCxnSpPr>
          <p:cNvPr id="173" name="Google Shape;173;p3"/>
          <p:cNvCxnSpPr/>
          <p:nvPr/>
        </p:nvCxnSpPr>
        <p:spPr>
          <a:xfrm rot="10800000">
            <a:off x="5051698" y="5882014"/>
            <a:ext cx="716343" cy="9202"/>
          </a:xfrm>
          <a:prstGeom prst="straightConnector1">
            <a:avLst/>
          </a:prstGeom>
          <a:noFill/>
          <a:ln w="9525" cap="flat" cmpd="sng">
            <a:solidFill>
              <a:srgbClr val="F17062"/>
            </a:solidFill>
            <a:prstDash val="solid"/>
            <a:round/>
            <a:headEnd type="none" w="sm" len="sm"/>
            <a:tailEnd type="stealth"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grpSp>
        <p:nvGrpSpPr>
          <p:cNvPr id="179" name="Google Shape;179;p4"/>
          <p:cNvGrpSpPr/>
          <p:nvPr/>
        </p:nvGrpSpPr>
        <p:grpSpPr>
          <a:xfrm>
            <a:off x="556400" y="5346770"/>
            <a:ext cx="6460747" cy="1765470"/>
            <a:chOff x="556394" y="5582192"/>
            <a:chExt cx="6460747" cy="1491863"/>
          </a:xfrm>
        </p:grpSpPr>
        <p:sp>
          <p:nvSpPr>
            <p:cNvPr id="180" name="Google Shape;180;p4"/>
            <p:cNvSpPr/>
            <p:nvPr/>
          </p:nvSpPr>
          <p:spPr>
            <a:xfrm>
              <a:off x="556394" y="5771325"/>
              <a:ext cx="6460747" cy="1302730"/>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00660" marR="122553" lvl="0" indent="-171450" algn="just" rtl="0">
                <a:lnSpc>
                  <a:spcPct val="100000"/>
                </a:lnSpc>
                <a:spcBef>
                  <a:spcPts val="0"/>
                </a:spcBef>
                <a:spcAft>
                  <a:spcPts val="0"/>
                </a:spcAft>
                <a:buClr>
                  <a:schemeClr val="dk1"/>
                </a:buClr>
                <a:buSzPts val="1100"/>
                <a:buFont typeface="Arial"/>
                <a:buChar char="•"/>
              </a:pPr>
              <a:r>
                <a:rPr lang="fr-FR" sz="1100" b="0" i="0" u="none" strike="noStrike" cap="none">
                  <a:solidFill>
                    <a:schemeClr val="dk1"/>
                  </a:solidFill>
                  <a:latin typeface="Calibri"/>
                  <a:ea typeface="Calibri"/>
                  <a:cs typeface="Calibri"/>
                  <a:sym typeface="Calibri"/>
                </a:rPr>
                <a:t>Les </a:t>
              </a:r>
              <a:r>
                <a:rPr lang="fr-FR" sz="1100">
                  <a:solidFill>
                    <a:schemeClr val="dk1"/>
                  </a:solidFill>
                  <a:latin typeface="Calibri"/>
                  <a:ea typeface="Calibri"/>
                  <a:cs typeface="Calibri"/>
                  <a:sym typeface="Calibri"/>
                </a:rPr>
                <a:t>personnes apprenantes à</a:t>
              </a:r>
              <a:r>
                <a:rPr lang="fr-FR" sz="1100" b="0" i="0" u="none" strike="noStrike" cap="none">
                  <a:solidFill>
                    <a:schemeClr val="dk1"/>
                  </a:solidFill>
                  <a:latin typeface="Calibri"/>
                  <a:ea typeface="Calibri"/>
                  <a:cs typeface="Calibri"/>
                  <a:sym typeface="Calibri"/>
                </a:rPr>
                <a:t> chaque table analysent ensemble les questions ou sous-thématiques étudiées. Les facilitateurs </a:t>
              </a:r>
              <a:r>
                <a:rPr lang="fr-FR" sz="1100">
                  <a:solidFill>
                    <a:schemeClr val="dk1"/>
                  </a:solidFill>
                  <a:latin typeface="Calibri"/>
                  <a:ea typeface="Calibri"/>
                  <a:cs typeface="Calibri"/>
                  <a:sym typeface="Calibri"/>
                </a:rPr>
                <a:t>les invitent à </a:t>
              </a:r>
              <a:r>
                <a:rPr lang="fr-FR" sz="1100" b="0" i="0" u="none" strike="noStrike" cap="none">
                  <a:solidFill>
                    <a:schemeClr val="dk1"/>
                  </a:solidFill>
                  <a:latin typeface="Calibri"/>
                  <a:ea typeface="Calibri"/>
                  <a:cs typeface="Calibri"/>
                  <a:sym typeface="Calibri"/>
                </a:rPr>
                <a:t>partager leurs perspectives individuelles et à </a:t>
              </a:r>
              <a:r>
                <a:rPr lang="fr-FR" sz="1100">
                  <a:solidFill>
                    <a:schemeClr val="dk1"/>
                  </a:solidFill>
                  <a:latin typeface="Calibri"/>
                  <a:ea typeface="Calibri"/>
                  <a:cs typeface="Calibri"/>
                  <a:sym typeface="Calibri"/>
                </a:rPr>
                <a:t> écouter les apports des autres. </a:t>
              </a:r>
              <a:endParaRPr sz="1400" b="0" i="0" u="none" strike="noStrike" cap="none">
                <a:solidFill>
                  <a:srgbClr val="000000"/>
                </a:solidFill>
                <a:latin typeface="Arial"/>
                <a:ea typeface="Arial"/>
                <a:cs typeface="Arial"/>
                <a:sym typeface="Arial"/>
              </a:endParaRPr>
            </a:p>
            <a:p>
              <a:pPr marL="200660" marR="122554" lvl="0" indent="-171450" algn="just" rtl="0">
                <a:lnSpc>
                  <a:spcPct val="100000"/>
                </a:lnSpc>
                <a:spcBef>
                  <a:spcPts val="0"/>
                </a:spcBef>
                <a:spcAft>
                  <a:spcPts val="0"/>
                </a:spcAft>
                <a:buClr>
                  <a:schemeClr val="dk1"/>
                </a:buClr>
                <a:buSzPts val="1100"/>
                <a:buFont typeface="Arial"/>
                <a:buChar char="•"/>
              </a:pPr>
              <a:r>
                <a:rPr lang="fr-FR" sz="1100" b="0" i="0" u="none" strike="noStrike" cap="none">
                  <a:solidFill>
                    <a:schemeClr val="dk1"/>
                  </a:solidFill>
                  <a:latin typeface="Calibri"/>
                  <a:ea typeface="Calibri"/>
                  <a:cs typeface="Calibri"/>
                  <a:sym typeface="Calibri"/>
                </a:rPr>
                <a:t>Le scribe, quant à lui, note ou dessine les idées clés ou émergentes.</a:t>
              </a:r>
              <a:endParaRPr sz="1400" b="0" i="0" u="none" strike="noStrike" cap="none">
                <a:solidFill>
                  <a:srgbClr val="000000"/>
                </a:solidFill>
                <a:latin typeface="Arial"/>
                <a:ea typeface="Arial"/>
                <a:cs typeface="Arial"/>
                <a:sym typeface="Arial"/>
              </a:endParaRPr>
            </a:p>
            <a:p>
              <a:pPr marL="200660" marR="122554" lvl="0" indent="-171450" algn="just" rtl="0">
                <a:lnSpc>
                  <a:spcPct val="100000"/>
                </a:lnSpc>
                <a:spcBef>
                  <a:spcPts val="0"/>
                </a:spcBef>
                <a:spcAft>
                  <a:spcPts val="0"/>
                </a:spcAft>
                <a:buClr>
                  <a:schemeClr val="dk1"/>
                </a:buClr>
                <a:buSzPts val="1100"/>
                <a:buFont typeface="Arial"/>
                <a:buChar char="•"/>
              </a:pPr>
              <a:r>
                <a:rPr lang="fr-FR" sz="1100" b="0" i="0" u="none" strike="noStrike" cap="none">
                  <a:solidFill>
                    <a:schemeClr val="dk1"/>
                  </a:solidFill>
                  <a:latin typeface="Calibri"/>
                  <a:ea typeface="Calibri"/>
                  <a:cs typeface="Calibri"/>
                  <a:sym typeface="Calibri"/>
                </a:rPr>
                <a:t>Les groupes tournent sur les tables jusqu’à ce qu’ils retrouvent leur table initiale. Ils sont alors en charge, avec l’aide du scribe,  de synthétiser les idées. Ils pourront restituer la pollinisation des idées et répondre aux questions des autres</a:t>
              </a:r>
              <a:r>
                <a:rPr lang="fr-FR" sz="1100">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00660" marR="122554" lvl="0" indent="-171450" algn="just" rtl="0">
                <a:lnSpc>
                  <a:spcPct val="100000"/>
                </a:lnSpc>
                <a:spcBef>
                  <a:spcPts val="0"/>
                </a:spcBef>
                <a:spcAft>
                  <a:spcPts val="0"/>
                </a:spcAft>
                <a:buClr>
                  <a:schemeClr val="dk1"/>
                </a:buClr>
                <a:buSzPts val="1100"/>
                <a:buFont typeface="Arial"/>
                <a:buChar char="•"/>
              </a:pPr>
              <a:r>
                <a:rPr lang="fr-FR" sz="1100" b="0" i="0" u="none" strike="noStrike" cap="none">
                  <a:solidFill>
                    <a:schemeClr val="dk1"/>
                  </a:solidFill>
                  <a:latin typeface="Calibri"/>
                  <a:ea typeface="Calibri"/>
                  <a:cs typeface="Calibri"/>
                  <a:sym typeface="Calibri"/>
                </a:rPr>
                <a:t>Chaque groupe bénéficiera de la restitution des autres.</a:t>
              </a: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556400" y="5582192"/>
              <a:ext cx="2275278"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a:solidFill>
                    <a:schemeClr val="dk1"/>
                  </a:solidFill>
                  <a:latin typeface="Calibri"/>
                  <a:ea typeface="Calibri"/>
                  <a:cs typeface="Calibri"/>
                  <a:sym typeface="Calibri"/>
                </a:rPr>
                <a:t>C</a:t>
              </a:r>
              <a:r>
                <a:rPr lang="fr-FR" sz="1200" i="0" u="none" strike="noStrike" cap="none">
                  <a:solidFill>
                    <a:schemeClr val="dk1"/>
                  </a:solidFill>
                  <a:latin typeface="Calibri"/>
                  <a:ea typeface="Calibri"/>
                  <a:cs typeface="Calibri"/>
                  <a:sym typeface="Calibri"/>
                </a:rPr>
                <a:t>e que fait l</a:t>
              </a:r>
              <a:r>
                <a:rPr lang="fr-FR" sz="1200">
                  <a:solidFill>
                    <a:schemeClr val="dk1"/>
                  </a:solidFill>
                  <a:latin typeface="Calibri"/>
                  <a:ea typeface="Calibri"/>
                  <a:cs typeface="Calibri"/>
                  <a:sym typeface="Calibri"/>
                </a:rPr>
                <a:t>a personne </a:t>
              </a:r>
              <a:r>
                <a:rPr lang="fr-FR" sz="1200" i="0" u="none" strike="noStrike" cap="none">
                  <a:solidFill>
                    <a:schemeClr val="dk1"/>
                  </a:solidFill>
                  <a:latin typeface="Calibri"/>
                  <a:ea typeface="Calibri"/>
                  <a:cs typeface="Calibri"/>
                  <a:sym typeface="Calibri"/>
                </a:rPr>
                <a:t>apprenante</a:t>
              </a:r>
              <a:endParaRPr sz="1200" i="0" u="none" strike="noStrike" cap="none">
                <a:solidFill>
                  <a:schemeClr val="dk1"/>
                </a:solidFill>
                <a:latin typeface="Calibri"/>
                <a:ea typeface="Calibri"/>
                <a:cs typeface="Calibri"/>
                <a:sym typeface="Calibri"/>
              </a:endParaRPr>
            </a:p>
          </p:txBody>
        </p:sp>
      </p:grpSp>
      <p:grpSp>
        <p:nvGrpSpPr>
          <p:cNvPr id="182" name="Google Shape;182;p4"/>
          <p:cNvGrpSpPr/>
          <p:nvPr/>
        </p:nvGrpSpPr>
        <p:grpSpPr>
          <a:xfrm>
            <a:off x="539875" y="406427"/>
            <a:ext cx="6468797" cy="4698923"/>
            <a:chOff x="539879" y="-175169"/>
            <a:chExt cx="6468797" cy="5411635"/>
          </a:xfrm>
        </p:grpSpPr>
        <p:sp>
          <p:nvSpPr>
            <p:cNvPr id="183" name="Google Shape;183;p4"/>
            <p:cNvSpPr/>
            <p:nvPr/>
          </p:nvSpPr>
          <p:spPr>
            <a:xfrm>
              <a:off x="547876" y="52166"/>
              <a:ext cx="6460800" cy="5184300"/>
            </a:xfrm>
            <a:prstGeom prst="roundRect">
              <a:avLst>
                <a:gd name="adj" fmla="val 880"/>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0"/>
                </a:spcBef>
                <a:spcAft>
                  <a:spcPts val="0"/>
                </a:spcAft>
                <a:buClr>
                  <a:srgbClr val="000000"/>
                </a:buClr>
                <a:buSzPts val="400"/>
                <a:buFont typeface="Arial"/>
                <a:buNone/>
              </a:pPr>
              <a:endParaRPr sz="400" b="1" i="0" u="none" strike="noStrike" cap="none">
                <a:solidFill>
                  <a:srgbClr val="F06657"/>
                </a:solidFill>
                <a:latin typeface="Calibri"/>
                <a:ea typeface="Calibri"/>
                <a:cs typeface="Calibri"/>
                <a:sym typeface="Calibri"/>
              </a:endParaRPr>
            </a:p>
            <a:p>
              <a:pPr marL="29209"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Préparation</a:t>
              </a:r>
              <a:endParaRPr sz="1100" b="0" i="0" u="none" strike="noStrike" cap="none">
                <a:solidFill>
                  <a:srgbClr val="36393B"/>
                </a:solidFill>
                <a:latin typeface="Calibri"/>
                <a:ea typeface="Calibri"/>
                <a:cs typeface="Calibri"/>
                <a:sym typeface="Calibri"/>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Définir la problématique/le sujet à aborder en lien avec les objectifs pédagogiques visés.</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Découper cette problématique en sous-thématiques ou questions pour chaque table.</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Préparer les règles de la discussion (écoute et contribution active, non jugement…).</a:t>
              </a:r>
              <a:endParaRPr sz="1400" b="0" i="0" u="none" strike="noStrike" cap="none">
                <a:solidFill>
                  <a:srgbClr val="000000"/>
                </a:solidFill>
                <a:latin typeface="Arial"/>
                <a:ea typeface="Arial"/>
                <a:cs typeface="Arial"/>
                <a:sym typeface="Arial"/>
              </a:endParaRPr>
            </a:p>
            <a:p>
              <a:pPr marL="28575"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36393B"/>
                </a:solidFill>
                <a:latin typeface="Calibri"/>
                <a:ea typeface="Calibri"/>
                <a:cs typeface="Calibri"/>
                <a:sym typeface="Calibri"/>
              </a:endParaRPr>
            </a:p>
            <a:p>
              <a:pPr marL="29209"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Démarrage</a:t>
              </a:r>
              <a:endParaRPr sz="1100" b="0" i="0" u="none" strike="noStrike" cap="none">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Introduire le sujet de discussion, les sous-thématiques ou questions ainsi que les règles.</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Constituer les groupes et les inviter à rejoindre une table. </a:t>
              </a:r>
              <a:r>
                <a:rPr lang="fr-FR" sz="11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9209"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Discussion</a:t>
              </a:r>
              <a:endParaRPr sz="1100" b="0" i="0" u="none" strike="noStrike" cap="none">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Désigner un scribe pour chaque table en charge de la prise de notes.</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Lancer la discussion [10 à 15 min].</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Encourager les personnes </a:t>
              </a:r>
              <a:r>
                <a:rPr lang="fr-FR" sz="1100">
                  <a:solidFill>
                    <a:schemeClr val="dk1"/>
                  </a:solidFill>
                  <a:latin typeface="Calibri"/>
                  <a:ea typeface="Calibri"/>
                  <a:cs typeface="Calibri"/>
                  <a:sym typeface="Calibri"/>
                </a:rPr>
                <a:t>apprenantes </a:t>
              </a:r>
              <a:r>
                <a:rPr lang="fr-FR" sz="1100" b="0" i="0" u="none" strike="noStrike" cap="none">
                  <a:solidFill>
                    <a:schemeClr val="dk1"/>
                  </a:solidFill>
                  <a:latin typeface="Calibri"/>
                  <a:ea typeface="Calibri"/>
                  <a:cs typeface="Calibri"/>
                  <a:sym typeface="Calibri"/>
                </a:rPr>
                <a:t>à écouter attentivement les intervenants et à maintenir le cercle des interventions.</a:t>
              </a:r>
              <a:endParaRPr sz="1400" b="0" i="0" u="none" strike="noStrike" cap="none">
                <a:solidFill>
                  <a:srgbClr val="000000"/>
                </a:solidFill>
                <a:latin typeface="Arial"/>
                <a:ea typeface="Arial"/>
                <a:cs typeface="Arial"/>
                <a:sym typeface="Arial"/>
              </a:endParaRPr>
            </a:p>
            <a:p>
              <a:pPr marL="28575"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Calibri"/>
                <a:ea typeface="Calibri"/>
                <a:cs typeface="Calibri"/>
                <a:sym typeface="Calibri"/>
              </a:endParaRPr>
            </a:p>
            <a:p>
              <a:pPr marL="28575"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Rotation</a:t>
              </a:r>
              <a:endParaRPr sz="1100" b="0" i="0" u="none" strike="noStrike" cap="none">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Inviter chaque groupe à changer de table (les rotations s’arrêtent lorsque les groupes reviennent à leur table initiale) , sauf le scribe qui dresse une synthèse des précédents échanges.</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Relancer la discussion [10 à 15 min].</a:t>
              </a:r>
              <a:endParaRPr sz="1400" b="0" i="0" u="none" strike="noStrike" cap="none">
                <a:solidFill>
                  <a:srgbClr val="000000"/>
                </a:solidFill>
                <a:latin typeface="Arial"/>
                <a:ea typeface="Arial"/>
                <a:cs typeface="Arial"/>
                <a:sym typeface="Arial"/>
              </a:endParaRPr>
            </a:p>
            <a:p>
              <a:pPr marL="28575"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Calibri"/>
                <a:ea typeface="Calibri"/>
                <a:cs typeface="Calibri"/>
                <a:sym typeface="Calibri"/>
              </a:endParaRPr>
            </a:p>
            <a:p>
              <a:pPr marL="28575"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Conclusion</a:t>
              </a:r>
              <a:r>
                <a:rPr lang="fr-FR" sz="11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Inviter chaque groupe à la rédaction d’une synthèse avec l’aide du scribe.</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Demander aux groupes de restituer cette synthèse. </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Conclure la discussion en résumant les principales idées et les conclusions qui ont été dégagées.</a:t>
              </a:r>
              <a:endParaRPr sz="1400" b="0" i="0" u="none" strike="noStrike" cap="none">
                <a:solidFill>
                  <a:srgbClr val="000000"/>
                </a:solidFill>
                <a:latin typeface="Arial"/>
                <a:ea typeface="Arial"/>
                <a:cs typeface="Arial"/>
                <a:sym typeface="Arial"/>
              </a:endParaRPr>
            </a:p>
            <a:p>
              <a:pPr marL="28575"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Calibri"/>
                <a:ea typeface="Calibri"/>
                <a:cs typeface="Calibri"/>
                <a:sym typeface="Calibri"/>
              </a:endParaRPr>
            </a:p>
            <a:p>
              <a:pPr marL="28575"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Évaluation / Feedback</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Remercier les p</a:t>
              </a:r>
              <a:r>
                <a:rPr lang="fr-FR" sz="1100">
                  <a:solidFill>
                    <a:schemeClr val="dk1"/>
                  </a:solidFill>
                  <a:latin typeface="Calibri"/>
                  <a:ea typeface="Calibri"/>
                  <a:cs typeface="Calibri"/>
                  <a:sym typeface="Calibri"/>
                </a:rPr>
                <a:t>ersonnes apprenantes</a:t>
              </a:r>
              <a:r>
                <a:rPr lang="fr-FR" sz="1100" b="0" i="0" u="none" strike="noStrike" cap="none">
                  <a:solidFill>
                    <a:schemeClr val="dk1"/>
                  </a:solidFill>
                  <a:latin typeface="Calibri"/>
                  <a:ea typeface="Calibri"/>
                  <a:cs typeface="Calibri"/>
                  <a:sym typeface="Calibri"/>
                </a:rPr>
                <a:t> pour leur </a:t>
              </a:r>
              <a:r>
                <a:rPr lang="fr-FR" sz="1100">
                  <a:solidFill>
                    <a:schemeClr val="dk1"/>
                  </a:solidFill>
                  <a:latin typeface="Calibri"/>
                  <a:ea typeface="Calibri"/>
                  <a:cs typeface="Calibri"/>
                  <a:sym typeface="Calibri"/>
                </a:rPr>
                <a:t>contribution</a:t>
              </a:r>
              <a:r>
                <a:rPr lang="fr-FR" sz="1100" b="0" i="0" u="none" strike="noStrike" cap="none">
                  <a:solidFill>
                    <a:schemeClr val="dk1"/>
                  </a:solidFill>
                  <a:latin typeface="Calibri"/>
                  <a:ea typeface="Calibri"/>
                  <a:cs typeface="Calibri"/>
                  <a:sym typeface="Calibri"/>
                </a:rPr>
                <a:t> et leur engagement dans la discussion.</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Donner des feedbacks aux participants sur leur</a:t>
              </a:r>
              <a:r>
                <a:rPr lang="fr-FR" sz="1100">
                  <a:solidFill>
                    <a:schemeClr val="dk1"/>
                  </a:solidFill>
                  <a:latin typeface="Calibri"/>
                  <a:ea typeface="Calibri"/>
                  <a:cs typeface="Calibri"/>
                  <a:sym typeface="Calibri"/>
                </a:rPr>
                <a:t> contribution</a:t>
              </a:r>
              <a:r>
                <a:rPr lang="fr-FR" sz="1100" b="0" i="0" u="none" strike="noStrike" cap="none">
                  <a:solidFill>
                    <a:schemeClr val="dk1"/>
                  </a:solidFill>
                  <a:latin typeface="Calibri"/>
                  <a:ea typeface="Calibri"/>
                  <a:cs typeface="Calibri"/>
                  <a:sym typeface="Calibri"/>
                </a:rPr>
                <a:t> et leur écoute.</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Évaluer les résultats de l'échange.</a:t>
              </a:r>
              <a:endParaRPr sz="1400" b="0" i="0" u="none" strike="noStrike" cap="none">
                <a:solidFill>
                  <a:srgbClr val="000000"/>
                </a:solidFill>
                <a:latin typeface="Arial"/>
                <a:ea typeface="Arial"/>
                <a:cs typeface="Arial"/>
                <a:sym typeface="Arial"/>
              </a:endParaRPr>
            </a:p>
            <a:p>
              <a:pPr marL="257809" marR="0" lvl="0" indent="-159384"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257809" marR="0" lvl="0" indent="-159384"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p:txBody>
        </p:sp>
        <p:sp>
          <p:nvSpPr>
            <p:cNvPr id="184" name="Google Shape;184;p4"/>
            <p:cNvSpPr/>
            <p:nvPr/>
          </p:nvSpPr>
          <p:spPr>
            <a:xfrm>
              <a:off x="539879" y="-175169"/>
              <a:ext cx="1626073" cy="27337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Ce que fait l’enseignant</a:t>
              </a:r>
              <a:endParaRPr sz="1400" i="0" u="none" strike="noStrike" cap="none">
                <a:solidFill>
                  <a:schemeClr val="dk1"/>
                </a:solidFill>
              </a:endParaRPr>
            </a:p>
          </p:txBody>
        </p:sp>
      </p:grpSp>
      <p:grpSp>
        <p:nvGrpSpPr>
          <p:cNvPr id="185" name="Google Shape;185;p4"/>
          <p:cNvGrpSpPr/>
          <p:nvPr/>
        </p:nvGrpSpPr>
        <p:grpSpPr>
          <a:xfrm>
            <a:off x="556392" y="7327900"/>
            <a:ext cx="3186431" cy="1733315"/>
            <a:chOff x="556392" y="7213876"/>
            <a:chExt cx="3186431" cy="1733315"/>
          </a:xfrm>
        </p:grpSpPr>
        <p:sp>
          <p:nvSpPr>
            <p:cNvPr id="186" name="Google Shape;186;p4"/>
            <p:cNvSpPr/>
            <p:nvPr/>
          </p:nvSpPr>
          <p:spPr>
            <a:xfrm>
              <a:off x="556392" y="7403003"/>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Il est conseillé de :</a:t>
              </a:r>
              <a:endParaRPr sz="1400" b="0" i="0" u="none" strike="noStrike" cap="none">
                <a:solidFill>
                  <a:srgbClr val="000000"/>
                </a:solidFill>
                <a:latin typeface="Arial"/>
                <a:ea typeface="Arial"/>
                <a:cs typeface="Arial"/>
                <a:sym typeface="Arial"/>
              </a:endParaRPr>
            </a:p>
            <a:p>
              <a:pPr marL="200659" marR="0" lvl="0" indent="-171450" algn="l" rtl="0">
                <a:lnSpc>
                  <a:spcPct val="100000"/>
                </a:lnSpc>
                <a:spcBef>
                  <a:spcPts val="0"/>
                </a:spcBef>
                <a:spcAft>
                  <a:spcPts val="0"/>
                </a:spcAft>
                <a:buClr>
                  <a:schemeClr val="dk1"/>
                </a:buClr>
                <a:buSzPts val="1100"/>
                <a:buFont typeface="Arial"/>
                <a:buChar char="•"/>
              </a:pPr>
              <a:r>
                <a:rPr lang="fr-FR" sz="1100" b="0" i="0" u="none" strike="noStrike" cap="none">
                  <a:solidFill>
                    <a:schemeClr val="dk1"/>
                  </a:solidFill>
                  <a:latin typeface="Calibri"/>
                  <a:ea typeface="Calibri"/>
                  <a:cs typeface="Calibri"/>
                  <a:sym typeface="Calibri"/>
                </a:rPr>
                <a:t>Préparer soigneusement les questions/sous-thématiques</a:t>
              </a:r>
              <a:endParaRPr sz="1400" b="0" i="0" u="none" strike="noStrike" cap="none">
                <a:solidFill>
                  <a:srgbClr val="000000"/>
                </a:solidFill>
                <a:latin typeface="Arial"/>
                <a:ea typeface="Arial"/>
                <a:cs typeface="Arial"/>
                <a:sym typeface="Arial"/>
              </a:endParaRPr>
            </a:p>
            <a:p>
              <a:pPr marL="200659" marR="0" lvl="0" indent="-171450" algn="l" rtl="0">
                <a:lnSpc>
                  <a:spcPct val="100000"/>
                </a:lnSpc>
                <a:spcBef>
                  <a:spcPts val="0"/>
                </a:spcBef>
                <a:spcAft>
                  <a:spcPts val="0"/>
                </a:spcAft>
                <a:buClr>
                  <a:schemeClr val="dk1"/>
                </a:buClr>
                <a:buSzPts val="1100"/>
                <a:buFont typeface="Arial"/>
                <a:buChar char="•"/>
              </a:pPr>
              <a:r>
                <a:rPr lang="fr-FR" sz="1100" b="0" i="0" u="none" strike="noStrike" cap="none">
                  <a:solidFill>
                    <a:schemeClr val="dk1"/>
                  </a:solidFill>
                  <a:latin typeface="Calibri"/>
                  <a:ea typeface="Calibri"/>
                  <a:cs typeface="Calibri"/>
                  <a:sym typeface="Calibri"/>
                </a:rPr>
                <a:t>Encourager l’écoute active</a:t>
              </a:r>
              <a:endParaRPr sz="1400" b="0" i="0" u="none" strike="noStrike" cap="none">
                <a:solidFill>
                  <a:srgbClr val="000000"/>
                </a:solidFill>
                <a:latin typeface="Arial"/>
                <a:ea typeface="Arial"/>
                <a:cs typeface="Arial"/>
                <a:sym typeface="Arial"/>
              </a:endParaRPr>
            </a:p>
            <a:p>
              <a:pPr marL="200659" marR="0" lvl="0" indent="-171450" algn="l" rtl="0">
                <a:lnSpc>
                  <a:spcPct val="100000"/>
                </a:lnSpc>
                <a:spcBef>
                  <a:spcPts val="0"/>
                </a:spcBef>
                <a:spcAft>
                  <a:spcPts val="0"/>
                </a:spcAft>
                <a:buClr>
                  <a:schemeClr val="dk1"/>
                </a:buClr>
                <a:buSzPts val="1100"/>
                <a:buFont typeface="Arial"/>
                <a:buChar char="•"/>
              </a:pPr>
              <a:r>
                <a:rPr lang="fr-FR" sz="1100" b="0" i="0" u="none" strike="noStrike" cap="none">
                  <a:solidFill>
                    <a:schemeClr val="dk1"/>
                  </a:solidFill>
                  <a:latin typeface="Calibri"/>
                  <a:ea typeface="Calibri"/>
                  <a:cs typeface="Calibri"/>
                  <a:sym typeface="Calibri"/>
                </a:rPr>
                <a:t>Encourager les personnes </a:t>
              </a:r>
              <a:r>
                <a:rPr lang="fr-FR" sz="1100">
                  <a:solidFill>
                    <a:schemeClr val="dk1"/>
                  </a:solidFill>
                  <a:latin typeface="Calibri"/>
                  <a:ea typeface="Calibri"/>
                  <a:cs typeface="Calibri"/>
                  <a:sym typeface="Calibri"/>
                </a:rPr>
                <a:t>apprenantes </a:t>
              </a:r>
              <a:r>
                <a:rPr lang="fr-FR" sz="1100" b="0" i="0" u="none" strike="noStrike" cap="none">
                  <a:solidFill>
                    <a:schemeClr val="dk1"/>
                  </a:solidFill>
                  <a:latin typeface="Calibri"/>
                  <a:ea typeface="Calibri"/>
                  <a:cs typeface="Calibri"/>
                  <a:sym typeface="Calibri"/>
                </a:rPr>
                <a:t>à prendre part aux échanges</a:t>
              </a:r>
              <a:endParaRPr sz="1400" b="0" i="0" u="none" strike="noStrike" cap="none">
                <a:solidFill>
                  <a:srgbClr val="000000"/>
                </a:solidFill>
                <a:latin typeface="Arial"/>
                <a:ea typeface="Arial"/>
                <a:cs typeface="Arial"/>
                <a:sym typeface="Arial"/>
              </a:endParaRPr>
            </a:p>
            <a:p>
              <a:pPr marL="200659" marR="0" lvl="0" indent="-171450" algn="l" rtl="0">
                <a:lnSpc>
                  <a:spcPct val="100000"/>
                </a:lnSpc>
                <a:spcBef>
                  <a:spcPts val="0"/>
                </a:spcBef>
                <a:spcAft>
                  <a:spcPts val="0"/>
                </a:spcAft>
                <a:buClr>
                  <a:schemeClr val="dk1"/>
                </a:buClr>
                <a:buSzPts val="1100"/>
                <a:buFont typeface="Arial"/>
                <a:buChar char="•"/>
              </a:pPr>
              <a:r>
                <a:rPr lang="fr-FR" sz="1100" b="0" i="0" u="none" strike="noStrike" cap="none">
                  <a:solidFill>
                    <a:schemeClr val="dk1"/>
                  </a:solidFill>
                  <a:latin typeface="Calibri"/>
                  <a:ea typeface="Calibri"/>
                  <a:cs typeface="Calibri"/>
                  <a:sym typeface="Calibri"/>
                </a:rPr>
                <a:t>Inciter au lien et à la connexion entre les idées (le scribe a une place centrale)</a:t>
              </a:r>
              <a:endParaRPr sz="1400" b="0" i="0" u="none" strike="noStrike" cap="none">
                <a:solidFill>
                  <a:srgbClr val="000000"/>
                </a:solidFill>
                <a:latin typeface="Arial"/>
                <a:ea typeface="Arial"/>
                <a:cs typeface="Arial"/>
                <a:sym typeface="Arial"/>
              </a:endParaRPr>
            </a:p>
          </p:txBody>
        </p:sp>
        <p:sp>
          <p:nvSpPr>
            <p:cNvPr id="187" name="Google Shape;187;p4"/>
            <p:cNvSpPr/>
            <p:nvPr/>
          </p:nvSpPr>
          <p:spPr>
            <a:xfrm>
              <a:off x="556394" y="7213876"/>
              <a:ext cx="138491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Conseils / variantes</a:t>
              </a:r>
              <a:endParaRPr sz="1200" i="0" u="none" strike="noStrike" cap="none">
                <a:solidFill>
                  <a:schemeClr val="dk1"/>
                </a:solidFill>
                <a:latin typeface="Calibri"/>
                <a:ea typeface="Calibri"/>
                <a:cs typeface="Calibri"/>
                <a:sym typeface="Calibri"/>
              </a:endParaRPr>
            </a:p>
          </p:txBody>
        </p:sp>
      </p:grpSp>
      <p:grpSp>
        <p:nvGrpSpPr>
          <p:cNvPr id="188" name="Google Shape;188;p4"/>
          <p:cNvGrpSpPr/>
          <p:nvPr/>
        </p:nvGrpSpPr>
        <p:grpSpPr>
          <a:xfrm>
            <a:off x="3832252" y="7327900"/>
            <a:ext cx="3186431" cy="1733315"/>
            <a:chOff x="3832252" y="7207870"/>
            <a:chExt cx="3186431" cy="1733315"/>
          </a:xfrm>
        </p:grpSpPr>
        <p:sp>
          <p:nvSpPr>
            <p:cNvPr id="189" name="Google Shape;189;p4"/>
            <p:cNvSpPr/>
            <p:nvPr/>
          </p:nvSpPr>
          <p:spPr>
            <a:xfrm>
              <a:off x="3832252" y="7396997"/>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fr-FR"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Fiche descriptive (Réseau Canopé) : http://tinyurl.com/3685uchr  </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fr-FR"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World café » </a:t>
              </a:r>
              <a:r>
                <a:rPr lang="fr-FR" sz="1100" b="0" i="0" u="none" strike="noStrike" cap="none">
                  <a:solidFill>
                    <a:schemeClr val="dk1"/>
                  </a:solidFill>
                  <a:latin typeface="Calibri"/>
                  <a:ea typeface="Calibri"/>
                  <a:cs typeface="Calibri"/>
                  <a:sym typeface="Calibri"/>
                </a:rPr>
                <a:t>(Métacartes) : https://www.metacartes.cc/faire-ensemble/recettes/world-cafe/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fr-FR" sz="1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Capsule </a:t>
              </a:r>
              <a:r>
                <a:rPr lang="fr-FR" sz="1100" b="0" i="0" u="sng" strike="noStrike" cap="none">
                  <a:solidFill>
                    <a:schemeClr val="dk1"/>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microlearning IH2EF</a:t>
              </a:r>
              <a:r>
                <a:rPr lang="fr-FR" sz="1100" b="0" i="0" u="none" strike="noStrike" cap="none">
                  <a:solidFill>
                    <a:schemeClr val="dk1"/>
                  </a:solidFill>
                  <a:highlight>
                    <a:srgbClr val="FFFFFF"/>
                  </a:highlight>
                  <a:latin typeface="Calibri"/>
                  <a:ea typeface="Calibri"/>
                  <a:cs typeface="Calibri"/>
                  <a:sym typeface="Calibri"/>
                </a:rPr>
                <a:t> : </a:t>
              </a:r>
              <a:r>
                <a:rPr lang="fr-FR" sz="11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http://tinyurl.com/2wwb42rf</a:t>
              </a:r>
              <a:r>
                <a:rPr lang="fr-FR"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
          <p:nvSpPr>
            <p:cNvPr id="190" name="Google Shape;190;p4"/>
            <p:cNvSpPr/>
            <p:nvPr/>
          </p:nvSpPr>
          <p:spPr>
            <a:xfrm>
              <a:off x="3832254" y="7207870"/>
              <a:ext cx="1546196"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Références inspirantes</a:t>
              </a:r>
              <a:endParaRPr sz="1200" i="0" u="none" strike="noStrike" cap="none">
                <a:solidFill>
                  <a:schemeClr val="dk1"/>
                </a:solidFill>
                <a:latin typeface="Calibri"/>
                <a:ea typeface="Calibri"/>
                <a:cs typeface="Calibri"/>
                <a:sym typeface="Calibri"/>
              </a:endParaRPr>
            </a:p>
          </p:txBody>
        </p:sp>
      </p:grpSp>
      <p:sp>
        <p:nvSpPr>
          <p:cNvPr id="191" name="Google Shape;191;p4"/>
          <p:cNvSpPr txBox="1"/>
          <p:nvPr/>
        </p:nvSpPr>
        <p:spPr>
          <a:xfrm>
            <a:off x="1796732" y="9208118"/>
            <a:ext cx="3963035" cy="69596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Vous avez une question ou une remarque concernant cette fiche ?</a:t>
            </a:r>
            <a:endParaRPr sz="1100" b="0" i="0" u="none" strike="noStrike" cap="none">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Contactez nous : </a:t>
            </a:r>
            <a:r>
              <a:rPr lang="fr-FR" sz="1100" b="0" i="0" u="sng" strike="noStrike" cap="none">
                <a:solidFill>
                  <a:srgbClr val="36393B"/>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contact@learninglab-network.com</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55"/>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Plus de fiches sur : </a:t>
            </a:r>
            <a:r>
              <a:rPr lang="fr-FR" sz="1100" b="0" i="0" u="sng" strike="noStrike" cap="none">
                <a:solidFill>
                  <a:srgbClr val="36393B"/>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www.learninglab-network.com</a:t>
            </a:r>
            <a:r>
              <a:rPr lang="fr-FR" sz="1100" b="0" i="0" u="none" strike="noStrike" cap="none">
                <a:solidFill>
                  <a:srgbClr val="36393B"/>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1D03DCD1E244D8CFA7888E19EE56A" ma:contentTypeVersion="24" ma:contentTypeDescription="Crée un document." ma:contentTypeScope="" ma:versionID="eb525fa9a0d5b99652ea94abf31c520c">
  <xsd:schema xmlns:xsd="http://www.w3.org/2001/XMLSchema" xmlns:xs="http://www.w3.org/2001/XMLSchema" xmlns:p="http://schemas.microsoft.com/office/2006/metadata/properties" xmlns:ns2="2701e126-9bac-45b8-ac4d-6e0954bef643" xmlns:ns3="88d7dea7-031b-478f-97ca-fb901d09f889" targetNamespace="http://schemas.microsoft.com/office/2006/metadata/properties" ma:root="true" ma:fieldsID="518bce842bfc9767fb89e80256143358" ns2:_="" ns3:_="">
    <xsd:import namespace="2701e126-9bac-45b8-ac4d-6e0954bef643"/>
    <xsd:import namespace="88d7dea7-031b-478f-97ca-fb901d09f88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1e126-9bac-45b8-ac4d-6e0954bef64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c4b99910-9767-4978-baaf-bf0cfced94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d7dea7-031b-478f-97ca-fb901d09f889"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52df6966-f211-45ac-bc29-892a4ece756f}" ma:internalName="TaxCatchAll" ma:showField="CatchAllData" ma:web="88d7dea7-031b-478f-97ca-fb901d09f889">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2701e126-9bac-45b8-ac4d-6e0954bef643" xsi:nil="true"/>
    <NotebookType xmlns="2701e126-9bac-45b8-ac4d-6e0954bef643" xsi:nil="true"/>
    <FolderType xmlns="2701e126-9bac-45b8-ac4d-6e0954bef643" xsi:nil="true"/>
    <lcf76f155ced4ddcb4097134ff3c332f xmlns="2701e126-9bac-45b8-ac4d-6e0954bef643">
      <Terms xmlns="http://schemas.microsoft.com/office/infopath/2007/PartnerControls"/>
    </lcf76f155ced4ddcb4097134ff3c332f>
    <TeamsChannelId xmlns="2701e126-9bac-45b8-ac4d-6e0954bef643" xsi:nil="true"/>
    <CultureName xmlns="2701e126-9bac-45b8-ac4d-6e0954bef643" xsi:nil="true"/>
    <TaxCatchAll xmlns="88d7dea7-031b-478f-97ca-fb901d09f889" xsi:nil="true"/>
  </documentManagement>
</p:properties>
</file>

<file path=customXml/itemProps1.xml><?xml version="1.0" encoding="utf-8"?>
<ds:datastoreItem xmlns:ds="http://schemas.openxmlformats.org/officeDocument/2006/customXml" ds:itemID="{7AB0E7EB-A5A7-4B1F-984A-1416AFB74DFE}"/>
</file>

<file path=customXml/itemProps2.xml><?xml version="1.0" encoding="utf-8"?>
<ds:datastoreItem xmlns:ds="http://schemas.openxmlformats.org/officeDocument/2006/customXml" ds:itemID="{ED1D9AAC-DDB1-4430-9314-0235D75D7863}"/>
</file>

<file path=customXml/itemProps3.xml><?xml version="1.0" encoding="utf-8"?>
<ds:datastoreItem xmlns:ds="http://schemas.openxmlformats.org/officeDocument/2006/customXml" ds:itemID="{6483F86B-BEDF-42FE-9D02-206F9963526F}"/>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Personnalisé</PresentationFormat>
  <Paragraphs>93</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Tahoma</vt:lpstr>
      <vt:lpstr>Montserrat</vt:lpstr>
      <vt:lpstr>Calibri</vt:lpstr>
      <vt:lpstr>Palatino Linotype</vt:lpstr>
      <vt:lpstr>Arial</vt:lpstr>
      <vt:lpstr>Office Theme</vt:lpstr>
      <vt:lpstr>World café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Marie-Chantal Baudier</dc:creator>
  <cp:lastModifiedBy>Hyacinthe LESECQ</cp:lastModifiedBy>
  <cp:revision>2</cp:revision>
  <dcterms:created xsi:type="dcterms:W3CDTF">2023-12-19T15:17:25Z</dcterms:created>
  <dcterms:modified xsi:type="dcterms:W3CDTF">2026-01-09T11:21:40Z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0x01010014E1D03DCD1E244D8CFA7888E19EE56A</vt:lpwstr>
  </property>
</Properties>
</file>