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8" r:id="rId2"/>
    <p:sldId id="259" r:id="rId3"/>
  </p:sldIdLst>
  <p:sldSz cx="7556500" cy="10693400"/>
  <p:notesSz cx="7556500" cy="10693400"/>
  <p:embeddedFontLst>
    <p:embeddedFont>
      <p:font typeface="Montserrat" panose="00000500000000000000" pitchFamily="2" charset="0"/>
      <p:regular r:id="rId5"/>
      <p:bold r:id="rId6"/>
      <p:italic r:id="rId7"/>
      <p:boldItalic r:id="rId8"/>
    </p:embeddedFont>
    <p:embeddedFont>
      <p:font typeface="Palatino Linotype" panose="02040502050505030304" pitchFamily="18"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JIAdBwegT2MGqGE0TROcD961j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0" d="100"/>
          <a:sy n="140" d="100"/>
        </p:scale>
        <p:origin x="-96" y="-69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presProps" Target="presProps.xml"/><Relationship Id="rId5" Type="http://schemas.openxmlformats.org/officeDocument/2006/relationships/font" Target="fonts/font1.fntdata"/><Relationship Id="rId23" Type="http://customschemas.google.com/relationships/presentationmetadata" Target="metadata"/><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000"/>
            <a:ext cx="5037900"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3: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4: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8"/>
        <p:cNvGrpSpPr/>
        <p:nvPr/>
      </p:nvGrpSpPr>
      <p:grpSpPr>
        <a:xfrm>
          <a:off x="0" y="0"/>
          <a:ext cx="0" cy="0"/>
          <a:chOff x="0" y="0"/>
          <a:chExt cx="0" cy="0"/>
        </a:xfrm>
      </p:grpSpPr>
      <p:sp>
        <p:nvSpPr>
          <p:cNvPr id="19" name="Google Shape;19;p9"/>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 name="Google Shape;20;p9"/>
          <p:cNvPicPr preferRelativeResize="0"/>
          <p:nvPr/>
        </p:nvPicPr>
        <p:blipFill rotWithShape="1">
          <a:blip r:embed="rId2">
            <a:alphaModFix/>
          </a:blip>
          <a:srcRect/>
          <a:stretch/>
        </p:blipFill>
        <p:spPr>
          <a:xfrm>
            <a:off x="7016308" y="412798"/>
            <a:ext cx="153669" cy="153670"/>
          </a:xfrm>
          <a:prstGeom prst="rect">
            <a:avLst/>
          </a:prstGeom>
          <a:noFill/>
          <a:ln>
            <a:noFill/>
          </a:ln>
        </p:spPr>
      </p:pic>
      <p:sp>
        <p:nvSpPr>
          <p:cNvPr id="21" name="Google Shape;21;p9"/>
          <p:cNvSpPr/>
          <p:nvPr/>
        </p:nvSpPr>
        <p:spPr>
          <a:xfrm>
            <a:off x="7016381" y="81927"/>
            <a:ext cx="487680" cy="485140"/>
          </a:xfrm>
          <a:custGeom>
            <a:avLst/>
            <a:gdLst/>
            <a:ahLst/>
            <a:cxnLst/>
            <a:rect l="l" t="t" r="r" b="b"/>
            <a:pathLst>
              <a:path w="487679" h="485140" extrusionOk="0">
                <a:moveTo>
                  <a:pt x="130886" y="352640"/>
                </a:moveTo>
                <a:lnTo>
                  <a:pt x="130429" y="352158"/>
                </a:lnTo>
                <a:lnTo>
                  <a:pt x="130429" y="352640"/>
                </a:lnTo>
                <a:lnTo>
                  <a:pt x="130886" y="352640"/>
                </a:lnTo>
                <a:close/>
              </a:path>
              <a:path w="487679" h="485140" extrusionOk="0">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 name="Google Shape;22;p9"/>
          <p:cNvPicPr preferRelativeResize="0"/>
          <p:nvPr/>
        </p:nvPicPr>
        <p:blipFill rotWithShape="1">
          <a:blip r:embed="rId3">
            <a:alphaModFix/>
          </a:blip>
          <a:srcRect/>
          <a:stretch/>
        </p:blipFill>
        <p:spPr>
          <a:xfrm>
            <a:off x="324812" y="347785"/>
            <a:ext cx="114084" cy="114071"/>
          </a:xfrm>
          <a:prstGeom prst="rect">
            <a:avLst/>
          </a:prstGeom>
          <a:noFill/>
          <a:ln>
            <a:noFill/>
          </a:ln>
        </p:spPr>
      </p:pic>
      <p:sp>
        <p:nvSpPr>
          <p:cNvPr id="23" name="Google Shape;23;p9"/>
          <p:cNvSpPr/>
          <p:nvPr/>
        </p:nvSpPr>
        <p:spPr>
          <a:xfrm>
            <a:off x="79171" y="100101"/>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 name="Google Shape;24;p9"/>
          <p:cNvPicPr preferRelativeResize="0"/>
          <p:nvPr/>
        </p:nvPicPr>
        <p:blipFill rotWithShape="1">
          <a:blip r:embed="rId3">
            <a:alphaModFix/>
          </a:blip>
          <a:srcRect/>
          <a:stretch/>
        </p:blipFill>
        <p:spPr>
          <a:xfrm>
            <a:off x="325663" y="10238718"/>
            <a:ext cx="113512" cy="113525"/>
          </a:xfrm>
          <a:prstGeom prst="rect">
            <a:avLst/>
          </a:prstGeom>
          <a:noFill/>
          <a:ln>
            <a:noFill/>
          </a:ln>
        </p:spPr>
      </p:pic>
      <p:sp>
        <p:nvSpPr>
          <p:cNvPr id="25" name="Google Shape;25;p9"/>
          <p:cNvSpPr/>
          <p:nvPr/>
        </p:nvSpPr>
        <p:spPr>
          <a:xfrm>
            <a:off x="79184" y="10238448"/>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 name="Google Shape;26;p9"/>
          <p:cNvPicPr preferRelativeResize="0"/>
          <p:nvPr/>
        </p:nvPicPr>
        <p:blipFill rotWithShape="1">
          <a:blip r:embed="rId4">
            <a:alphaModFix/>
          </a:blip>
          <a:srcRect/>
          <a:stretch/>
        </p:blipFill>
        <p:spPr>
          <a:xfrm>
            <a:off x="7119550" y="10232556"/>
            <a:ext cx="114084" cy="114071"/>
          </a:xfrm>
          <a:prstGeom prst="rect">
            <a:avLst/>
          </a:prstGeom>
          <a:noFill/>
          <a:ln>
            <a:noFill/>
          </a:ln>
        </p:spPr>
      </p:pic>
      <p:sp>
        <p:nvSpPr>
          <p:cNvPr id="27" name="Google Shape;27;p9"/>
          <p:cNvSpPr/>
          <p:nvPr/>
        </p:nvSpPr>
        <p:spPr>
          <a:xfrm>
            <a:off x="7119264" y="10232619"/>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9"/>
          <p:cNvSpPr/>
          <p:nvPr/>
        </p:nvSpPr>
        <p:spPr>
          <a:xfrm>
            <a:off x="3714362" y="0"/>
            <a:ext cx="3846195" cy="2433320"/>
          </a:xfrm>
          <a:custGeom>
            <a:avLst/>
            <a:gdLst/>
            <a:ahLst/>
            <a:cxnLst/>
            <a:rect l="l" t="t" r="r" b="b"/>
            <a:pathLst>
              <a:path w="3846195" h="2433320" extrusionOk="0">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9"/>
          <p:cNvSpPr/>
          <p:nvPr/>
        </p:nvSpPr>
        <p:spPr>
          <a:xfrm>
            <a:off x="0" y="7921396"/>
            <a:ext cx="3555365" cy="2771140"/>
          </a:xfrm>
          <a:custGeom>
            <a:avLst/>
            <a:gdLst/>
            <a:ahLst/>
            <a:cxnLst/>
            <a:rect l="l" t="t" r="r" b="b"/>
            <a:pathLst>
              <a:path w="3555365" h="2771140" extrusionOk="0">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9"/>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9"/>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33" name="Google Shape;33;p9" descr="Une image contenant texte, capture d’écran, Police, logo&#10;&#10;Description générée automatiquement"/>
          <p:cNvPicPr preferRelativeResize="0"/>
          <p:nvPr/>
        </p:nvPicPr>
        <p:blipFill rotWithShape="1">
          <a:blip r:embed="rId5">
            <a:alphaModFix/>
          </a:blip>
          <a:srcRect/>
          <a:stretch/>
        </p:blipFill>
        <p:spPr>
          <a:xfrm>
            <a:off x="6229772" y="9706976"/>
            <a:ext cx="901278" cy="601205"/>
          </a:xfrm>
          <a:prstGeom prst="rect">
            <a:avLst/>
          </a:prstGeom>
          <a:noFill/>
          <a:ln>
            <a:noFill/>
          </a:ln>
        </p:spPr>
      </p:pic>
      <p:pic>
        <p:nvPicPr>
          <p:cNvPr id="34" name="Google Shape;34;p9" descr="Une image contenant symbole, cercle, Police, logo&#10;&#10;Description générée automatiquement"/>
          <p:cNvPicPr preferRelativeResize="0"/>
          <p:nvPr/>
        </p:nvPicPr>
        <p:blipFill rotWithShape="1">
          <a:blip r:embed="rId6">
            <a:alphaModFix/>
          </a:blip>
          <a:srcRect/>
          <a:stretch/>
        </p:blipFill>
        <p:spPr>
          <a:xfrm>
            <a:off x="4810377" y="9804728"/>
            <a:ext cx="1241329" cy="413776"/>
          </a:xfrm>
          <a:prstGeom prst="rect">
            <a:avLst/>
          </a:prstGeom>
          <a:noFill/>
          <a:ln>
            <a:noFill/>
          </a:ln>
        </p:spPr>
      </p:pic>
      <p:pic>
        <p:nvPicPr>
          <p:cNvPr id="35" name="Google Shape;35;p9" descr="Une image contenant Police, Graphique, logo, capture d’écran&#10;&#10;Description générée automatiquement"/>
          <p:cNvPicPr preferRelativeResize="0"/>
          <p:nvPr/>
        </p:nvPicPr>
        <p:blipFill rotWithShape="1">
          <a:blip r:embed="rId7">
            <a:alphaModFix/>
          </a:blip>
          <a:srcRect t="19708" b="21586"/>
          <a:stretch/>
        </p:blipFill>
        <p:spPr>
          <a:xfrm>
            <a:off x="255048" y="9817078"/>
            <a:ext cx="1449455" cy="6012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378142" y="2459482"/>
            <a:ext cx="328983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3894867" y="2459482"/>
            <a:ext cx="328983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8"/>
        <p:cNvGrpSpPr/>
        <p:nvPr/>
      </p:nvGrpSpPr>
      <p:grpSpPr>
        <a:xfrm>
          <a:off x="0" y="0"/>
          <a:ext cx="0" cy="0"/>
          <a:chOff x="0" y="0"/>
          <a:chExt cx="0" cy="0"/>
        </a:xfrm>
      </p:grpSpPr>
      <p:sp>
        <p:nvSpPr>
          <p:cNvPr id="49" name="Google Shape;49;p12"/>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 name="Google Shape;50;p12"/>
          <p:cNvPicPr preferRelativeResize="0"/>
          <p:nvPr/>
        </p:nvPicPr>
        <p:blipFill rotWithShape="1">
          <a:blip r:embed="rId2">
            <a:alphaModFix/>
          </a:blip>
          <a:srcRect/>
          <a:stretch/>
        </p:blipFill>
        <p:spPr>
          <a:xfrm>
            <a:off x="326105" y="345938"/>
            <a:ext cx="114084" cy="114071"/>
          </a:xfrm>
          <a:prstGeom prst="rect">
            <a:avLst/>
          </a:prstGeom>
          <a:noFill/>
          <a:ln>
            <a:noFill/>
          </a:ln>
        </p:spPr>
      </p:pic>
      <p:sp>
        <p:nvSpPr>
          <p:cNvPr id="51" name="Google Shape;51;p12"/>
          <p:cNvSpPr/>
          <p:nvPr/>
        </p:nvSpPr>
        <p:spPr>
          <a:xfrm>
            <a:off x="80467" y="98246"/>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 name="Google Shape;52;p12"/>
          <p:cNvPicPr preferRelativeResize="0"/>
          <p:nvPr/>
        </p:nvPicPr>
        <p:blipFill rotWithShape="1">
          <a:blip r:embed="rId3">
            <a:alphaModFix/>
          </a:blip>
          <a:srcRect/>
          <a:stretch/>
        </p:blipFill>
        <p:spPr>
          <a:xfrm>
            <a:off x="326956" y="10236872"/>
            <a:ext cx="113512" cy="113525"/>
          </a:xfrm>
          <a:prstGeom prst="rect">
            <a:avLst/>
          </a:prstGeom>
          <a:noFill/>
          <a:ln>
            <a:noFill/>
          </a:ln>
        </p:spPr>
      </p:pic>
      <p:sp>
        <p:nvSpPr>
          <p:cNvPr id="53" name="Google Shape;53;p12"/>
          <p:cNvSpPr/>
          <p:nvPr/>
        </p:nvSpPr>
        <p:spPr>
          <a:xfrm>
            <a:off x="80479" y="10236606"/>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4" name="Google Shape;54;p12"/>
          <p:cNvPicPr preferRelativeResize="0"/>
          <p:nvPr/>
        </p:nvPicPr>
        <p:blipFill rotWithShape="1">
          <a:blip r:embed="rId2">
            <a:alphaModFix/>
          </a:blip>
          <a:srcRect/>
          <a:stretch/>
        </p:blipFill>
        <p:spPr>
          <a:xfrm>
            <a:off x="7120843" y="10230709"/>
            <a:ext cx="114084" cy="114071"/>
          </a:xfrm>
          <a:prstGeom prst="rect">
            <a:avLst/>
          </a:prstGeom>
          <a:noFill/>
          <a:ln>
            <a:noFill/>
          </a:ln>
        </p:spPr>
      </p:pic>
      <p:sp>
        <p:nvSpPr>
          <p:cNvPr id="55" name="Google Shape;55;p12"/>
          <p:cNvSpPr/>
          <p:nvPr/>
        </p:nvSpPr>
        <p:spPr>
          <a:xfrm>
            <a:off x="7120560" y="10230764"/>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12"/>
          <p:cNvSpPr/>
          <p:nvPr/>
        </p:nvSpPr>
        <p:spPr>
          <a:xfrm>
            <a:off x="3715656" y="0"/>
            <a:ext cx="3844925" cy="2431415"/>
          </a:xfrm>
          <a:custGeom>
            <a:avLst/>
            <a:gdLst/>
            <a:ahLst/>
            <a:cxnLst/>
            <a:rect l="l" t="t" r="r" b="b"/>
            <a:pathLst>
              <a:path w="3844925" h="2431415" extrusionOk="0">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12"/>
          <p:cNvSpPr/>
          <p:nvPr/>
        </p:nvSpPr>
        <p:spPr>
          <a:xfrm>
            <a:off x="0" y="7919548"/>
            <a:ext cx="3556635" cy="2773045"/>
          </a:xfrm>
          <a:custGeom>
            <a:avLst/>
            <a:gdLst/>
            <a:ahLst/>
            <a:cxnLst/>
            <a:rect l="l" t="t" r="r" b="b"/>
            <a:pathLst>
              <a:path w="3556635" h="2773045" extrusionOk="0">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12"/>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12"/>
          <p:cNvSpPr/>
          <p:nvPr/>
        </p:nvSpPr>
        <p:spPr>
          <a:xfrm>
            <a:off x="556394" y="927890"/>
            <a:ext cx="6460490" cy="4539615"/>
          </a:xfrm>
          <a:custGeom>
            <a:avLst/>
            <a:gdLst/>
            <a:ahLst/>
            <a:cxnLst/>
            <a:rect l="l" t="t" r="r" b="b"/>
            <a:pathLst>
              <a:path w="6460490" h="4539615" extrusionOk="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w="13575" cap="flat" cmpd="sng">
            <a:solidFill>
              <a:srgbClr val="F0665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12"/>
          <p:cNvSpPr/>
          <p:nvPr/>
        </p:nvSpPr>
        <p:spPr>
          <a:xfrm>
            <a:off x="547526" y="817119"/>
            <a:ext cx="1802764" cy="215900"/>
          </a:xfrm>
          <a:custGeom>
            <a:avLst/>
            <a:gdLst/>
            <a:ahLst/>
            <a:cxnLst/>
            <a:rect l="l" t="t" r="r" b="b"/>
            <a:pathLst>
              <a:path w="1802764" h="215900" extrusionOk="0">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12"/>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7"/>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0" i="0" u="sng" strike="noStrike" cap="none">
                <a:solidFill>
                  <a:srgbClr val="36393B"/>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7"/>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pod.u-pec.fr/video/3169-jse-2022-colloque-scientifique-2203-grand-debat-mouva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learninglab-network.com/" TargetMode="External"/><Relationship Id="rId5" Type="http://schemas.openxmlformats.org/officeDocument/2006/relationships/hyperlink" Target="mailto:contact@learninglab-network.com" TargetMode="External"/><Relationship Id="rId4" Type="http://schemas.openxmlformats.org/officeDocument/2006/relationships/hyperlink" Target="https://eductv.enpc.fr/videos/debat-mouvant/ifra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p:nvPr/>
        </p:nvSpPr>
        <p:spPr>
          <a:xfrm>
            <a:off x="3550987" y="10126944"/>
            <a:ext cx="454526" cy="202620"/>
          </a:xfrm>
          <a:prstGeom prst="roundRect">
            <a:avLst>
              <a:gd name="adj" fmla="val 50000"/>
            </a:avLst>
          </a:prstGeom>
          <a:solidFill>
            <a:srgbClr val="37393B"/>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dirty="0">
                <a:solidFill>
                  <a:schemeClr val="lt1"/>
                </a:solidFill>
                <a:latin typeface="Calibri"/>
                <a:ea typeface="Calibri"/>
                <a:cs typeface="Calibri"/>
                <a:sym typeface="Calibri"/>
              </a:rPr>
              <a:t>1/2</a:t>
            </a:r>
            <a:endParaRPr sz="1400" b="0" i="0" u="none" strike="noStrike" cap="none" dirty="0">
              <a:solidFill>
                <a:srgbClr val="000000"/>
              </a:solidFill>
              <a:latin typeface="Arial"/>
              <a:ea typeface="Arial"/>
              <a:cs typeface="Arial"/>
              <a:sym typeface="Arial"/>
            </a:endParaRPr>
          </a:p>
        </p:txBody>
      </p:sp>
      <p:sp>
        <p:nvSpPr>
          <p:cNvPr id="83" name="Google Shape;83;p3"/>
          <p:cNvSpPr txBox="1"/>
          <p:nvPr/>
        </p:nvSpPr>
        <p:spPr>
          <a:xfrm>
            <a:off x="4713315" y="7759741"/>
            <a:ext cx="2299200" cy="1197764"/>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 </a:t>
            </a:r>
            <a:r>
              <a:rPr lang="fr-FR" sz="1100" b="0" i="1" u="none" strike="noStrike" cap="none" dirty="0">
                <a:solidFill>
                  <a:schemeClr val="dk1"/>
                </a:solidFill>
                <a:latin typeface="Calibri"/>
                <a:ea typeface="Calibri"/>
                <a:cs typeface="Calibri"/>
                <a:sym typeface="Calibri"/>
              </a:rPr>
              <a:t>Le serpent qui ne peut changer de peau, meurt. Il en va de même des esprits que l'on empêche de changer d'opinion : ils cessent d'être esprit.»</a:t>
            </a:r>
          </a:p>
          <a:p>
            <a:pPr marL="12700" marR="5080" lvl="0" indent="0" algn="l" rtl="0">
              <a:lnSpc>
                <a:spcPct val="100000"/>
              </a:lnSpc>
              <a:spcBef>
                <a:spcPts val="0"/>
              </a:spcBef>
              <a:spcAft>
                <a:spcPts val="0"/>
              </a:spcAft>
              <a:buClr>
                <a:srgbClr val="000000"/>
              </a:buClr>
              <a:buSzPts val="1100"/>
              <a:buFont typeface="Arial"/>
              <a:buNone/>
            </a:pPr>
            <a:endParaRPr lang="fr-FR" sz="1100" b="0" i="0" u="none" strike="noStrike" cap="none" dirty="0">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Friedrich NIETZSCHE</a:t>
            </a:r>
          </a:p>
          <a:p>
            <a:pPr marL="12700" marR="508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Philosophe</a:t>
            </a:r>
          </a:p>
        </p:txBody>
      </p:sp>
      <p:sp>
        <p:nvSpPr>
          <p:cNvPr id="84" name="Google Shape;84;p3"/>
          <p:cNvSpPr txBox="1"/>
          <p:nvPr/>
        </p:nvSpPr>
        <p:spPr>
          <a:xfrm>
            <a:off x="1216550" y="9588345"/>
            <a:ext cx="25617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Image générée par Nano Banana</a:t>
            </a:r>
            <a:endParaRPr sz="1400" b="0" i="0" u="none" strike="noStrike" cap="none" dirty="0">
              <a:solidFill>
                <a:srgbClr val="000000"/>
              </a:solidFill>
              <a:latin typeface="Arial"/>
              <a:ea typeface="Arial"/>
              <a:cs typeface="Arial"/>
              <a:sym typeface="Arial"/>
            </a:endParaRPr>
          </a:p>
        </p:txBody>
      </p:sp>
      <p:sp>
        <p:nvSpPr>
          <p:cNvPr id="85" name="Google Shape;85;p3"/>
          <p:cNvSpPr/>
          <p:nvPr/>
        </p:nvSpPr>
        <p:spPr>
          <a:xfrm>
            <a:off x="543859" y="1246201"/>
            <a:ext cx="1745984" cy="223902"/>
          </a:xfrm>
          <a:prstGeom prst="roundRect">
            <a:avLst>
              <a:gd name="adj" fmla="val 50000"/>
            </a:avLst>
          </a:prstGeom>
          <a:solidFill>
            <a:srgbClr val="37393B"/>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lt1"/>
                </a:solidFill>
                <a:latin typeface="Calibri"/>
                <a:ea typeface="Calibri"/>
                <a:cs typeface="Calibri"/>
                <a:sym typeface="Calibri"/>
              </a:rPr>
              <a:t># Engagement physique</a:t>
            </a:r>
          </a:p>
        </p:txBody>
      </p:sp>
      <p:sp>
        <p:nvSpPr>
          <p:cNvPr id="86" name="Google Shape;86;p3"/>
          <p:cNvSpPr/>
          <p:nvPr/>
        </p:nvSpPr>
        <p:spPr>
          <a:xfrm>
            <a:off x="522920" y="1596177"/>
            <a:ext cx="1045530" cy="223902"/>
          </a:xfrm>
          <a:prstGeom prst="roundRect">
            <a:avLst>
              <a:gd name="adj" fmla="val 50000"/>
            </a:avLst>
          </a:prstGeom>
          <a:solidFill>
            <a:srgbClr val="37393B"/>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lt1"/>
                </a:solidFill>
                <a:latin typeface="Calibri"/>
                <a:ea typeface="Calibri"/>
                <a:cs typeface="Calibri"/>
                <a:sym typeface="Calibri"/>
              </a:rPr>
              <a:t>#Convaincre</a:t>
            </a:r>
            <a:endParaRPr sz="1400" b="0" i="0" u="none" strike="noStrike" cap="none" dirty="0">
              <a:solidFill>
                <a:srgbClr val="000000"/>
              </a:solidFill>
              <a:latin typeface="Arial"/>
              <a:ea typeface="Arial"/>
              <a:cs typeface="Arial"/>
              <a:sym typeface="Arial"/>
            </a:endParaRPr>
          </a:p>
        </p:txBody>
      </p:sp>
      <p:sp>
        <p:nvSpPr>
          <p:cNvPr id="87" name="Google Shape;87;p3"/>
          <p:cNvSpPr/>
          <p:nvPr/>
        </p:nvSpPr>
        <p:spPr>
          <a:xfrm>
            <a:off x="2450525" y="1246201"/>
            <a:ext cx="1100461" cy="223902"/>
          </a:xfrm>
          <a:prstGeom prst="roundRect">
            <a:avLst>
              <a:gd name="adj" fmla="val 50000"/>
            </a:avLst>
          </a:prstGeom>
          <a:solidFill>
            <a:srgbClr val="37393B"/>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lt1"/>
                </a:solidFill>
                <a:latin typeface="Calibri"/>
                <a:ea typeface="Calibri"/>
                <a:cs typeface="Calibri"/>
                <a:sym typeface="Calibri"/>
              </a:rPr>
              <a:t>#Argumenter</a:t>
            </a:r>
          </a:p>
        </p:txBody>
      </p:sp>
      <p:sp>
        <p:nvSpPr>
          <p:cNvPr id="88" name="Google Shape;88;p3"/>
          <p:cNvSpPr/>
          <p:nvPr/>
        </p:nvSpPr>
        <p:spPr>
          <a:xfrm>
            <a:off x="1636556" y="1596177"/>
            <a:ext cx="1183483" cy="223902"/>
          </a:xfrm>
          <a:prstGeom prst="roundRect">
            <a:avLst>
              <a:gd name="adj" fmla="val 50000"/>
            </a:avLst>
          </a:prstGeom>
          <a:solidFill>
            <a:srgbClr val="37393B"/>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lt1"/>
                </a:solidFill>
                <a:latin typeface="Calibri"/>
                <a:ea typeface="Calibri"/>
                <a:cs typeface="Calibri"/>
                <a:sym typeface="Calibri"/>
              </a:rPr>
              <a:t>#Ecoute active</a:t>
            </a:r>
            <a:endParaRPr sz="1400" b="0" i="0" u="none" strike="noStrike" cap="none" dirty="0">
              <a:solidFill>
                <a:srgbClr val="000000"/>
              </a:solidFill>
              <a:latin typeface="Arial"/>
              <a:ea typeface="Arial"/>
              <a:cs typeface="Arial"/>
              <a:sym typeface="Arial"/>
            </a:endParaRPr>
          </a:p>
        </p:txBody>
      </p:sp>
      <p:sp>
        <p:nvSpPr>
          <p:cNvPr id="89" name="Google Shape;89;p3"/>
          <p:cNvSpPr/>
          <p:nvPr/>
        </p:nvSpPr>
        <p:spPr>
          <a:xfrm>
            <a:off x="2865455" y="1596177"/>
            <a:ext cx="1437604" cy="223902"/>
          </a:xfrm>
          <a:prstGeom prst="roundRect">
            <a:avLst>
              <a:gd name="adj" fmla="val 50000"/>
            </a:avLst>
          </a:prstGeom>
          <a:solidFill>
            <a:srgbClr val="37393B"/>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lt1"/>
                </a:solidFill>
                <a:latin typeface="Calibri"/>
                <a:ea typeface="Calibri"/>
                <a:cs typeface="Calibri"/>
                <a:sym typeface="Calibri"/>
              </a:rPr>
              <a:t>#Réflexion critique</a:t>
            </a:r>
            <a:endParaRPr sz="1400" b="0" i="0" u="none" strike="noStrike" cap="none" dirty="0">
              <a:solidFill>
                <a:srgbClr val="000000"/>
              </a:solidFill>
              <a:latin typeface="Arial"/>
              <a:ea typeface="Arial"/>
              <a:cs typeface="Arial"/>
              <a:sym typeface="Arial"/>
            </a:endParaRPr>
          </a:p>
        </p:txBody>
      </p:sp>
      <p:grpSp>
        <p:nvGrpSpPr>
          <p:cNvPr id="90" name="Google Shape;90;p3"/>
          <p:cNvGrpSpPr/>
          <p:nvPr/>
        </p:nvGrpSpPr>
        <p:grpSpPr>
          <a:xfrm>
            <a:off x="4443397" y="577872"/>
            <a:ext cx="2569206" cy="223902"/>
            <a:chOff x="4367196" y="512585"/>
            <a:chExt cx="2569206" cy="223902"/>
          </a:xfrm>
        </p:grpSpPr>
        <p:sp>
          <p:nvSpPr>
            <p:cNvPr id="91" name="Google Shape;91;p3"/>
            <p:cNvSpPr/>
            <p:nvPr/>
          </p:nvSpPr>
          <p:spPr>
            <a:xfrm>
              <a:off x="4367196" y="512585"/>
              <a:ext cx="2569206"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Durée</a:t>
              </a:r>
              <a:endParaRPr sz="1400" i="0" u="none" strike="noStrike" cap="none" dirty="0">
                <a:solidFill>
                  <a:schemeClr val="tx1"/>
                </a:solidFill>
                <a:sym typeface="Arial"/>
              </a:endParaRPr>
            </a:p>
          </p:txBody>
        </p:sp>
        <p:sp>
          <p:nvSpPr>
            <p:cNvPr id="92" name="Google Shape;92;p3"/>
            <p:cNvSpPr/>
            <p:nvPr/>
          </p:nvSpPr>
          <p:spPr>
            <a:xfrm>
              <a:off x="4924425" y="531741"/>
              <a:ext cx="1978024"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dk1"/>
                  </a:solidFill>
                  <a:latin typeface="Calibri"/>
                  <a:ea typeface="Calibri"/>
                  <a:cs typeface="Calibri"/>
                  <a:sym typeface="Calibri"/>
                </a:rPr>
                <a:t>30 – 60 mn.</a:t>
              </a:r>
              <a:endParaRPr sz="1400" b="0" i="0" u="none" strike="noStrike" cap="none" dirty="0">
                <a:solidFill>
                  <a:srgbClr val="000000"/>
                </a:solidFill>
                <a:latin typeface="Arial"/>
                <a:ea typeface="Arial"/>
                <a:cs typeface="Arial"/>
                <a:sym typeface="Arial"/>
              </a:endParaRPr>
            </a:p>
          </p:txBody>
        </p:sp>
      </p:grpSp>
      <p:grpSp>
        <p:nvGrpSpPr>
          <p:cNvPr id="93" name="Google Shape;93;p3"/>
          <p:cNvGrpSpPr/>
          <p:nvPr/>
        </p:nvGrpSpPr>
        <p:grpSpPr>
          <a:xfrm>
            <a:off x="4440000" y="855598"/>
            <a:ext cx="2572603" cy="223902"/>
            <a:chOff x="4367196" y="512585"/>
            <a:chExt cx="2572603" cy="223902"/>
          </a:xfrm>
        </p:grpSpPr>
        <p:sp>
          <p:nvSpPr>
            <p:cNvPr id="94" name="Google Shape;94;p3"/>
            <p:cNvSpPr/>
            <p:nvPr/>
          </p:nvSpPr>
          <p:spPr>
            <a:xfrm>
              <a:off x="4367196" y="512585"/>
              <a:ext cx="2572603"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Participants</a:t>
              </a:r>
              <a:endParaRPr sz="1400" i="0" u="none" strike="noStrike" cap="none" dirty="0">
                <a:solidFill>
                  <a:schemeClr val="tx1"/>
                </a:solidFill>
                <a:sym typeface="Arial"/>
              </a:endParaRPr>
            </a:p>
          </p:txBody>
        </p:sp>
        <p:sp>
          <p:nvSpPr>
            <p:cNvPr id="95" name="Google Shape;95;p3"/>
            <p:cNvSpPr/>
            <p:nvPr/>
          </p:nvSpPr>
          <p:spPr>
            <a:xfrm>
              <a:off x="5299296" y="532339"/>
              <a:ext cx="1606550"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dk1"/>
                  </a:solidFill>
                  <a:latin typeface="Calibri"/>
                  <a:ea typeface="Calibri"/>
                  <a:cs typeface="Calibri"/>
                  <a:sym typeface="Calibri"/>
                </a:rPr>
                <a:t>6 - 50</a:t>
              </a:r>
              <a:endParaRPr sz="1400" b="0" i="0" u="none" strike="noStrike" cap="none" dirty="0">
                <a:solidFill>
                  <a:srgbClr val="000000"/>
                </a:solidFill>
                <a:latin typeface="Arial"/>
                <a:ea typeface="Arial"/>
                <a:cs typeface="Arial"/>
                <a:sym typeface="Arial"/>
              </a:endParaRPr>
            </a:p>
          </p:txBody>
        </p:sp>
      </p:grpSp>
      <p:grpSp>
        <p:nvGrpSpPr>
          <p:cNvPr id="96" name="Google Shape;96;p3"/>
          <p:cNvGrpSpPr/>
          <p:nvPr/>
        </p:nvGrpSpPr>
        <p:grpSpPr>
          <a:xfrm>
            <a:off x="543859" y="2105339"/>
            <a:ext cx="6468745" cy="1481158"/>
            <a:chOff x="543859" y="2105339"/>
            <a:chExt cx="6468745" cy="1481158"/>
          </a:xfrm>
        </p:grpSpPr>
        <p:sp>
          <p:nvSpPr>
            <p:cNvPr id="97" name="Google Shape;97;p3"/>
            <p:cNvSpPr/>
            <p:nvPr/>
          </p:nvSpPr>
          <p:spPr>
            <a:xfrm>
              <a:off x="551856" y="2303797"/>
              <a:ext cx="6460748" cy="1282700"/>
            </a:xfrm>
            <a:prstGeom prst="roundRect">
              <a:avLst>
                <a:gd name="adj" fmla="val 4824"/>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ts val="12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Le </a:t>
              </a:r>
              <a:r>
                <a:rPr lang="fr-FR" sz="1100" b="1" i="0" u="none" strike="noStrike" cap="none" dirty="0">
                  <a:solidFill>
                    <a:schemeClr val="dk1"/>
                  </a:solidFill>
                  <a:latin typeface="Calibri"/>
                  <a:ea typeface="Calibri"/>
                  <a:cs typeface="Calibri"/>
                  <a:sym typeface="Calibri"/>
                </a:rPr>
                <a:t>débat mouvant</a:t>
              </a:r>
              <a:r>
                <a:rPr lang="fr-FR" sz="1100" b="0" i="0" u="none" strike="noStrike" cap="none" dirty="0">
                  <a:solidFill>
                    <a:schemeClr val="dk1"/>
                  </a:solidFill>
                  <a:latin typeface="Calibri"/>
                  <a:ea typeface="Calibri"/>
                  <a:cs typeface="Calibri"/>
                  <a:sym typeface="Calibri"/>
                </a:rPr>
                <a:t>, inspiré par les méthodes de pédagogie active, est largement utilisé dans l'éducation populaire, l’éducation à l’environnement et l’enseignement supérieur. Forme de débat réglé, on le connaît aussi sous l’appellation de « jeu de la ligne » ou « rivière du doute » selon ses variantes. Facile et rapide à mettre en place, il engage les participants dans un échange structuré où ils se </a:t>
              </a:r>
              <a:r>
                <a:rPr lang="fr-FR" sz="1100" b="1" i="0" u="none" strike="noStrike" cap="none" dirty="0">
                  <a:solidFill>
                    <a:schemeClr val="dk1"/>
                  </a:solidFill>
                  <a:latin typeface="Calibri"/>
                  <a:ea typeface="Calibri"/>
                  <a:cs typeface="Calibri"/>
                  <a:sym typeface="Calibri"/>
                </a:rPr>
                <a:t>positionnent physiquement pour ou contre</a:t>
              </a:r>
              <a:r>
                <a:rPr lang="fr-FR" sz="1100" b="0" i="0" u="none" strike="noStrike" cap="none" dirty="0">
                  <a:solidFill>
                    <a:schemeClr val="dk1"/>
                  </a:solidFill>
                  <a:latin typeface="Calibri"/>
                  <a:ea typeface="Calibri"/>
                  <a:cs typeface="Calibri"/>
                  <a:sym typeface="Calibri"/>
                </a:rPr>
                <a:t> une proposition controversée. En formulant des </a:t>
              </a:r>
              <a:r>
                <a:rPr lang="fr-FR" sz="1100" b="1" i="0" u="none" strike="noStrike" cap="none" dirty="0">
                  <a:solidFill>
                    <a:schemeClr val="dk1"/>
                  </a:solidFill>
                  <a:latin typeface="Calibri"/>
                  <a:ea typeface="Calibri"/>
                  <a:cs typeface="Calibri"/>
                  <a:sym typeface="Calibri"/>
                </a:rPr>
                <a:t>arguments</a:t>
              </a:r>
              <a:r>
                <a:rPr lang="fr-FR" sz="1100" b="0" i="0" u="none" strike="noStrike" cap="none" dirty="0">
                  <a:solidFill>
                    <a:schemeClr val="dk1"/>
                  </a:solidFill>
                  <a:latin typeface="Calibri"/>
                  <a:ea typeface="Calibri"/>
                  <a:cs typeface="Calibri"/>
                  <a:sym typeface="Calibri"/>
                </a:rPr>
                <a:t>, les participants développent leur </a:t>
              </a:r>
              <a:r>
                <a:rPr lang="fr-FR" sz="1100" b="1" i="0" u="none" strike="noStrike" cap="none" dirty="0">
                  <a:solidFill>
                    <a:schemeClr val="dk1"/>
                  </a:solidFill>
                  <a:latin typeface="Calibri"/>
                  <a:ea typeface="Calibri"/>
                  <a:cs typeface="Calibri"/>
                  <a:sym typeface="Calibri"/>
                </a:rPr>
                <a:t>réflexion critique</a:t>
              </a:r>
              <a:r>
                <a:rPr lang="fr-FR" sz="1100" b="0" i="0" u="none" strike="noStrike" cap="none" dirty="0">
                  <a:solidFill>
                    <a:schemeClr val="dk1"/>
                  </a:solidFill>
                  <a:latin typeface="Calibri"/>
                  <a:ea typeface="Calibri"/>
                  <a:cs typeface="Calibri"/>
                  <a:sym typeface="Calibri"/>
                </a:rPr>
                <a:t> et leurs compétences argumentatives, renforçant ainsi leur motivation et leurs </a:t>
              </a:r>
              <a:r>
                <a:rPr lang="fr-FR" sz="1100" b="1" i="0" u="none" strike="noStrike" cap="none" dirty="0">
                  <a:solidFill>
                    <a:schemeClr val="dk1"/>
                  </a:solidFill>
                  <a:latin typeface="Calibri"/>
                  <a:ea typeface="Calibri"/>
                  <a:cs typeface="Calibri"/>
                  <a:sym typeface="Calibri"/>
                </a:rPr>
                <a:t>capacités d'écoute</a:t>
              </a:r>
              <a:r>
                <a:rPr lang="fr-FR" sz="1100" b="0" i="0" u="none" strike="noStrike" cap="none" dirty="0">
                  <a:solidFill>
                    <a:schemeClr val="dk1"/>
                  </a:solidFill>
                  <a:latin typeface="Calibri"/>
                  <a:ea typeface="Calibri"/>
                  <a:cs typeface="Calibri"/>
                  <a:sym typeface="Calibri"/>
                </a:rPr>
                <a:t> et d'observation. Cette méthode favorise l'</a:t>
              </a:r>
              <a:r>
                <a:rPr lang="fr-FR" sz="1100" b="1" i="0" u="none" strike="noStrike" cap="none" dirty="0">
                  <a:solidFill>
                    <a:schemeClr val="dk1"/>
                  </a:solidFill>
                  <a:latin typeface="Calibri"/>
                  <a:ea typeface="Calibri"/>
                  <a:cs typeface="Calibri"/>
                  <a:sym typeface="Calibri"/>
                </a:rPr>
                <a:t>apprentissage collaboratif</a:t>
              </a:r>
              <a:r>
                <a:rPr lang="fr-FR" sz="1100" b="0" i="0" u="none" strike="noStrike" cap="none" dirty="0">
                  <a:solidFill>
                    <a:schemeClr val="dk1"/>
                  </a:solidFill>
                  <a:latin typeface="Calibri"/>
                  <a:ea typeface="Calibri"/>
                  <a:cs typeface="Calibri"/>
                  <a:sym typeface="Calibri"/>
                </a:rPr>
                <a:t>, offrant un espace sûr pour explorer des </a:t>
              </a:r>
              <a:r>
                <a:rPr lang="fr-FR" sz="1100" b="1" i="0" u="none" strike="noStrike" cap="none" dirty="0">
                  <a:solidFill>
                    <a:schemeClr val="dk1"/>
                  </a:solidFill>
                  <a:latin typeface="Calibri"/>
                  <a:ea typeface="Calibri"/>
                  <a:cs typeface="Calibri"/>
                  <a:sym typeface="Calibri"/>
                </a:rPr>
                <a:t>idées controversées</a:t>
              </a:r>
              <a:r>
                <a:rPr lang="fr-FR" sz="1100" b="0" i="0" u="none" strike="noStrike" cap="none" dirty="0">
                  <a:solidFill>
                    <a:schemeClr val="dk1"/>
                  </a:solidFill>
                  <a:latin typeface="Calibri"/>
                  <a:ea typeface="Calibri"/>
                  <a:cs typeface="Calibri"/>
                  <a:sym typeface="Calibri"/>
                </a:rPr>
                <a:t>.</a:t>
              </a:r>
            </a:p>
          </p:txBody>
        </p:sp>
        <p:sp>
          <p:nvSpPr>
            <p:cNvPr id="98" name="Google Shape;98;p3"/>
            <p:cNvSpPr/>
            <p:nvPr/>
          </p:nvSpPr>
          <p:spPr>
            <a:xfrm>
              <a:off x="543859" y="2105339"/>
              <a:ext cx="864193"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noFill/>
              <a:prstDash val="solid"/>
              <a:round/>
              <a:headEnd type="none" w="sm" len="sm"/>
              <a:tailEnd type="none" w="sm" len="sm"/>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Description</a:t>
              </a:r>
              <a:endParaRPr sz="1200" i="0" u="none" strike="noStrike" cap="none" dirty="0">
                <a:solidFill>
                  <a:schemeClr val="tx1"/>
                </a:solidFill>
                <a:latin typeface="Calibri"/>
                <a:ea typeface="Calibri"/>
                <a:cs typeface="Calibri"/>
                <a:sym typeface="Calibri"/>
              </a:endParaRPr>
            </a:p>
          </p:txBody>
        </p:sp>
      </p:grpSp>
      <p:grpSp>
        <p:nvGrpSpPr>
          <p:cNvPr id="99" name="Google Shape;99;p3"/>
          <p:cNvGrpSpPr/>
          <p:nvPr/>
        </p:nvGrpSpPr>
        <p:grpSpPr>
          <a:xfrm>
            <a:off x="4456569" y="1247745"/>
            <a:ext cx="2556034" cy="901362"/>
            <a:chOff x="4456569" y="1247745"/>
            <a:chExt cx="2556034" cy="901362"/>
          </a:xfrm>
        </p:grpSpPr>
        <p:sp>
          <p:nvSpPr>
            <p:cNvPr id="100" name="Google Shape;100;p3"/>
            <p:cNvSpPr/>
            <p:nvPr/>
          </p:nvSpPr>
          <p:spPr>
            <a:xfrm>
              <a:off x="4465238" y="1438705"/>
              <a:ext cx="2547365" cy="710402"/>
            </a:xfrm>
            <a:prstGeom prst="roundRect">
              <a:avLst>
                <a:gd name="adj" fmla="val 9663"/>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Clr>
                  <a:srgbClr val="000000"/>
                </a:buClr>
                <a:buSzPts val="1100"/>
                <a:buFont typeface="Arial"/>
                <a:buNone/>
              </a:pPr>
              <a:endParaRPr sz="1200" b="0" i="0" u="none" strike="noStrike" cap="none" dirty="0">
                <a:solidFill>
                  <a:schemeClr val="dk1"/>
                </a:solidFill>
                <a:latin typeface="Calibri"/>
                <a:ea typeface="Calibri"/>
                <a:cs typeface="Calibri"/>
                <a:sym typeface="Calibri"/>
              </a:endParaRPr>
            </a:p>
          </p:txBody>
        </p:sp>
        <p:sp>
          <p:nvSpPr>
            <p:cNvPr id="101" name="Google Shape;101;p3"/>
            <p:cNvSpPr/>
            <p:nvPr/>
          </p:nvSpPr>
          <p:spPr>
            <a:xfrm>
              <a:off x="4456569" y="1247745"/>
              <a:ext cx="1224915"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Équipements clés</a:t>
              </a:r>
              <a:endParaRPr sz="1200" i="0" u="none" strike="noStrike" cap="none" dirty="0">
                <a:solidFill>
                  <a:schemeClr val="tx1"/>
                </a:solidFill>
                <a:latin typeface="Calibri"/>
                <a:ea typeface="Calibri"/>
                <a:cs typeface="Calibri"/>
                <a:sym typeface="Calibri"/>
              </a:endParaRPr>
            </a:p>
          </p:txBody>
        </p:sp>
      </p:grpSp>
      <p:grpSp>
        <p:nvGrpSpPr>
          <p:cNvPr id="102" name="Google Shape;102;p3"/>
          <p:cNvGrpSpPr/>
          <p:nvPr/>
        </p:nvGrpSpPr>
        <p:grpSpPr>
          <a:xfrm>
            <a:off x="3917613" y="3654671"/>
            <a:ext cx="3094990" cy="3308524"/>
            <a:chOff x="3917613" y="3654671"/>
            <a:chExt cx="3094990" cy="3308524"/>
          </a:xfrm>
        </p:grpSpPr>
        <p:sp>
          <p:nvSpPr>
            <p:cNvPr id="103" name="Google Shape;103;p3"/>
            <p:cNvSpPr/>
            <p:nvPr/>
          </p:nvSpPr>
          <p:spPr>
            <a:xfrm>
              <a:off x="3923558" y="3844270"/>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Clr>
                  <a:srgbClr val="000000"/>
                </a:buClr>
                <a:buSzPts val="1100"/>
                <a:buFont typeface="Arial"/>
                <a:buNone/>
              </a:pPr>
              <a:endParaRPr sz="1200" b="0" i="0" u="none" strike="noStrike" cap="none" dirty="0">
                <a:solidFill>
                  <a:schemeClr val="dk1"/>
                </a:solidFill>
                <a:latin typeface="Calibri"/>
                <a:ea typeface="Calibri"/>
                <a:cs typeface="Calibri"/>
                <a:sym typeface="Calibri"/>
              </a:endParaRPr>
            </a:p>
          </p:txBody>
        </p:sp>
        <p:sp>
          <p:nvSpPr>
            <p:cNvPr id="104" name="Google Shape;104;p3"/>
            <p:cNvSpPr/>
            <p:nvPr/>
          </p:nvSpPr>
          <p:spPr>
            <a:xfrm>
              <a:off x="3917613" y="3654671"/>
              <a:ext cx="1689437"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Configuration de l’espace</a:t>
              </a:r>
              <a:endParaRPr sz="1200" i="0" u="none" strike="noStrike" cap="none" dirty="0">
                <a:solidFill>
                  <a:schemeClr val="tx1"/>
                </a:solidFill>
                <a:latin typeface="Calibri"/>
                <a:ea typeface="Calibri"/>
                <a:cs typeface="Calibri"/>
                <a:sym typeface="Calibri"/>
              </a:endParaRPr>
            </a:p>
          </p:txBody>
        </p:sp>
      </p:grpSp>
      <p:grpSp>
        <p:nvGrpSpPr>
          <p:cNvPr id="105" name="Google Shape;105;p3"/>
          <p:cNvGrpSpPr/>
          <p:nvPr/>
        </p:nvGrpSpPr>
        <p:grpSpPr>
          <a:xfrm>
            <a:off x="551856" y="3667089"/>
            <a:ext cx="3089045" cy="3296105"/>
            <a:chOff x="551856" y="3667089"/>
            <a:chExt cx="3089045" cy="3296105"/>
          </a:xfrm>
        </p:grpSpPr>
        <p:sp>
          <p:nvSpPr>
            <p:cNvPr id="106" name="Google Shape;106;p3"/>
            <p:cNvSpPr/>
            <p:nvPr/>
          </p:nvSpPr>
          <p:spPr>
            <a:xfrm>
              <a:off x="551856" y="3844269"/>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5080" lvl="0" indent="0" algn="l" rtl="0">
                <a:lnSpc>
                  <a:spcPct val="100000"/>
                </a:lnSpc>
                <a:spcBef>
                  <a:spcPts val="0"/>
                </a:spcBef>
                <a:spcAft>
                  <a:spcPts val="0"/>
                </a:spcAft>
                <a:buClr>
                  <a:srgbClr val="000000"/>
                </a:buClr>
                <a:buSzPts val="1100"/>
                <a:buFont typeface="Arial"/>
                <a:buNone/>
              </a:pPr>
              <a:endParaRPr lang="fr-FR" sz="1100" b="0" i="0" u="none" strike="noStrike" cap="none" dirty="0">
                <a:solidFill>
                  <a:schemeClr val="dk1"/>
                </a:solidFill>
                <a:latin typeface="Calibri"/>
                <a:ea typeface="Calibri"/>
                <a:cs typeface="Calibri"/>
                <a:sym typeface="Calibri"/>
              </a:endParaRPr>
            </a:p>
            <a:p>
              <a:pPr marL="184150" marR="5080" lvl="0" indent="-171450" algn="l" rtl="0">
                <a:lnSpc>
                  <a:spcPct val="100000"/>
                </a:lnSpc>
                <a:spcBef>
                  <a:spcPts val="0"/>
                </a:spcBef>
                <a:spcAft>
                  <a:spcPts val="0"/>
                </a:spcAft>
                <a:buClr>
                  <a:srgbClr val="000000"/>
                </a:buClr>
                <a:buSzPts val="1100"/>
                <a:buFont typeface="Arial" panose="020B0604020202020204" pitchFamily="34" charset="0"/>
                <a:buChar char="•"/>
              </a:pPr>
              <a:r>
                <a:rPr lang="fr-FR" sz="1100" b="1" i="0" u="none" strike="noStrike" cap="none" dirty="0">
                  <a:solidFill>
                    <a:schemeClr val="dk1"/>
                  </a:solidFill>
                  <a:latin typeface="Calibri"/>
                  <a:ea typeface="Calibri"/>
                  <a:cs typeface="Calibri"/>
                  <a:sym typeface="Calibri"/>
                </a:rPr>
                <a:t>Concevoir</a:t>
              </a:r>
              <a:r>
                <a:rPr lang="fr-FR" sz="1100" b="0" i="0" u="none" strike="noStrike" cap="none" dirty="0">
                  <a:solidFill>
                    <a:schemeClr val="dk1"/>
                  </a:solidFill>
                  <a:latin typeface="Calibri"/>
                  <a:ea typeface="Calibri"/>
                  <a:cs typeface="Calibri"/>
                  <a:sym typeface="Calibri"/>
                </a:rPr>
                <a:t> une stratégie de communication efficace destinée à convaincre les autres participants.</a:t>
              </a:r>
            </a:p>
            <a:p>
              <a:pPr marL="12700" marR="5080" lvl="0" indent="0" algn="l" rtl="0">
                <a:lnSpc>
                  <a:spcPct val="100000"/>
                </a:lnSpc>
                <a:spcBef>
                  <a:spcPts val="0"/>
                </a:spcBef>
                <a:spcAft>
                  <a:spcPts val="0"/>
                </a:spcAft>
                <a:buClr>
                  <a:srgbClr val="000000"/>
                </a:buClr>
                <a:buSzPts val="1100"/>
                <a:buFont typeface="Arial"/>
                <a:buNone/>
              </a:pPr>
              <a:endParaRPr lang="fr-FR" sz="1100" b="0" i="0" u="none" strike="noStrike" cap="none" dirty="0">
                <a:solidFill>
                  <a:schemeClr val="dk1"/>
                </a:solidFill>
                <a:latin typeface="Calibri"/>
                <a:ea typeface="Calibri"/>
                <a:cs typeface="Calibri"/>
                <a:sym typeface="Calibri"/>
              </a:endParaRPr>
            </a:p>
            <a:p>
              <a:pPr marL="184150" marR="5080" lvl="0" indent="-171450" algn="l" rtl="0">
                <a:lnSpc>
                  <a:spcPct val="100000"/>
                </a:lnSpc>
                <a:spcBef>
                  <a:spcPts val="0"/>
                </a:spcBef>
                <a:spcAft>
                  <a:spcPts val="0"/>
                </a:spcAft>
                <a:buClr>
                  <a:srgbClr val="000000"/>
                </a:buClr>
                <a:buSzPts val="1100"/>
                <a:buFont typeface="Arial" panose="020B0604020202020204" pitchFamily="34" charset="0"/>
                <a:buChar char="•"/>
              </a:pPr>
              <a:r>
                <a:rPr lang="fr-FR" sz="1100" b="1" i="0" u="none" strike="noStrike" cap="none" dirty="0">
                  <a:solidFill>
                    <a:schemeClr val="dk1"/>
                  </a:solidFill>
                  <a:latin typeface="Calibri"/>
                  <a:ea typeface="Calibri"/>
                  <a:cs typeface="Calibri"/>
                  <a:sym typeface="Calibri"/>
                </a:rPr>
                <a:t>Analyser</a:t>
              </a:r>
              <a:r>
                <a:rPr lang="fr-FR" sz="1100" b="0" i="0" u="none" strike="noStrike" cap="none" dirty="0">
                  <a:solidFill>
                    <a:schemeClr val="dk1"/>
                  </a:solidFill>
                  <a:latin typeface="Calibri"/>
                  <a:ea typeface="Calibri"/>
                  <a:cs typeface="Calibri"/>
                  <a:sym typeface="Calibri"/>
                </a:rPr>
                <a:t> les arguments présentés par les autres participants en termes de pertinence, de cohérence et de fiabilité.</a:t>
              </a:r>
            </a:p>
            <a:p>
              <a:pPr marL="12700" marR="5080" lvl="0" indent="0" algn="l" rtl="0">
                <a:lnSpc>
                  <a:spcPct val="100000"/>
                </a:lnSpc>
                <a:spcBef>
                  <a:spcPts val="0"/>
                </a:spcBef>
                <a:spcAft>
                  <a:spcPts val="0"/>
                </a:spcAft>
                <a:buClr>
                  <a:srgbClr val="000000"/>
                </a:buClr>
                <a:buSzPts val="1100"/>
                <a:buFont typeface="Arial"/>
                <a:buNone/>
              </a:pPr>
              <a:endParaRPr lang="fr-FR" sz="1100" b="0" i="0" u="none" strike="noStrike" cap="none" dirty="0">
                <a:solidFill>
                  <a:schemeClr val="dk1"/>
                </a:solidFill>
                <a:latin typeface="Calibri"/>
                <a:ea typeface="Calibri"/>
                <a:cs typeface="Calibri"/>
                <a:sym typeface="Calibri"/>
              </a:endParaRPr>
            </a:p>
            <a:p>
              <a:pPr marL="184150" marR="5080" lvl="0" indent="-171450" algn="l" rtl="0">
                <a:lnSpc>
                  <a:spcPct val="100000"/>
                </a:lnSpc>
                <a:spcBef>
                  <a:spcPts val="0"/>
                </a:spcBef>
                <a:spcAft>
                  <a:spcPts val="0"/>
                </a:spcAft>
                <a:buClr>
                  <a:srgbClr val="000000"/>
                </a:buClr>
                <a:buSzPts val="1100"/>
                <a:buFont typeface="Arial" panose="020B0604020202020204" pitchFamily="34" charset="0"/>
                <a:buChar char="•"/>
              </a:pPr>
              <a:r>
                <a:rPr lang="fr-FR" sz="1100" b="1" i="0" u="none" strike="noStrike" cap="none" dirty="0">
                  <a:solidFill>
                    <a:schemeClr val="dk1"/>
                  </a:solidFill>
                  <a:latin typeface="Calibri"/>
                  <a:ea typeface="Calibri"/>
                  <a:cs typeface="Calibri"/>
                  <a:sym typeface="Calibri"/>
                </a:rPr>
                <a:t>Comprendre</a:t>
              </a:r>
              <a:r>
                <a:rPr lang="fr-FR" sz="1100" b="0" i="0" u="none" strike="noStrike" cap="none" dirty="0">
                  <a:solidFill>
                    <a:schemeClr val="dk1"/>
                  </a:solidFill>
                  <a:latin typeface="Calibri"/>
                  <a:ea typeface="Calibri"/>
                  <a:cs typeface="Calibri"/>
                  <a:sym typeface="Calibri"/>
                </a:rPr>
                <a:t> les différents points de vue et perspectives pour se construire une opinion éclairée.</a:t>
              </a:r>
            </a:p>
          </p:txBody>
        </p:sp>
        <p:sp>
          <p:nvSpPr>
            <p:cNvPr id="107" name="Google Shape;107;p3"/>
            <p:cNvSpPr/>
            <p:nvPr/>
          </p:nvSpPr>
          <p:spPr>
            <a:xfrm>
              <a:off x="551857" y="3667089"/>
              <a:ext cx="1626193"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Objectifs pédagogiques</a:t>
              </a:r>
              <a:endParaRPr sz="1200" i="0" u="none" strike="noStrike" cap="none" dirty="0">
                <a:solidFill>
                  <a:schemeClr val="tx1"/>
                </a:solidFill>
                <a:latin typeface="Calibri"/>
                <a:ea typeface="Calibri"/>
                <a:cs typeface="Calibri"/>
                <a:sym typeface="Calibri"/>
              </a:endParaRPr>
            </a:p>
          </p:txBody>
        </p:sp>
      </p:grpSp>
      <p:grpSp>
        <p:nvGrpSpPr>
          <p:cNvPr id="108" name="Google Shape;108;p3"/>
          <p:cNvGrpSpPr/>
          <p:nvPr/>
        </p:nvGrpSpPr>
        <p:grpSpPr>
          <a:xfrm>
            <a:off x="551856" y="7024522"/>
            <a:ext cx="3958685" cy="2825423"/>
            <a:chOff x="551856" y="7024522"/>
            <a:chExt cx="3958685" cy="2825423"/>
          </a:xfrm>
        </p:grpSpPr>
        <p:sp>
          <p:nvSpPr>
            <p:cNvPr id="110" name="Google Shape;110;p3"/>
            <p:cNvSpPr/>
            <p:nvPr/>
          </p:nvSpPr>
          <p:spPr>
            <a:xfrm>
              <a:off x="551856" y="7213649"/>
              <a:ext cx="3958685" cy="2636296"/>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1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3"/>
            <p:cNvSpPr/>
            <p:nvPr/>
          </p:nvSpPr>
          <p:spPr>
            <a:xfrm>
              <a:off x="551857" y="7024522"/>
              <a:ext cx="78799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Illustration</a:t>
              </a:r>
              <a:endParaRPr sz="1200" i="0" u="none" strike="noStrike" cap="none" dirty="0">
                <a:solidFill>
                  <a:schemeClr val="tx1"/>
                </a:solidFill>
                <a:latin typeface="Calibri"/>
                <a:ea typeface="Calibri"/>
                <a:cs typeface="Calibri"/>
                <a:sym typeface="Calibri"/>
              </a:endParaRPr>
            </a:p>
          </p:txBody>
        </p:sp>
      </p:grpSp>
      <p:sp>
        <p:nvSpPr>
          <p:cNvPr id="111" name="Google Shape;111;p3"/>
          <p:cNvSpPr txBox="1">
            <a:spLocks noGrp="1"/>
          </p:cNvSpPr>
          <p:nvPr>
            <p:ph type="title"/>
          </p:nvPr>
        </p:nvSpPr>
        <p:spPr>
          <a:xfrm>
            <a:off x="523237" y="469900"/>
            <a:ext cx="3712214"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fr-FR" sz="3600" u="sng" dirty="0">
                <a:latin typeface="Calibri"/>
                <a:ea typeface="Calibri"/>
                <a:cs typeface="Calibri"/>
                <a:sym typeface="Calibri"/>
              </a:rPr>
              <a:t>Débat mouvant</a:t>
            </a:r>
            <a:endParaRPr dirty="0"/>
          </a:p>
        </p:txBody>
      </p:sp>
      <p:grpSp>
        <p:nvGrpSpPr>
          <p:cNvPr id="14" name="Google Shape;537;p6">
            <a:extLst>
              <a:ext uri="{FF2B5EF4-FFF2-40B4-BE49-F238E27FC236}">
                <a16:creationId xmlns:a16="http://schemas.microsoft.com/office/drawing/2014/main" id="{2A4DF852-BCB9-914B-118A-211A2D312937}"/>
              </a:ext>
            </a:extLst>
          </p:cNvPr>
          <p:cNvGrpSpPr/>
          <p:nvPr/>
        </p:nvGrpSpPr>
        <p:grpSpPr>
          <a:xfrm>
            <a:off x="4416273" y="1688744"/>
            <a:ext cx="921746" cy="440158"/>
            <a:chOff x="729797" y="2416429"/>
            <a:chExt cx="921746" cy="440158"/>
          </a:xfrm>
        </p:grpSpPr>
        <p:sp>
          <p:nvSpPr>
            <p:cNvPr id="15" name="Google Shape;538;p6">
              <a:extLst>
                <a:ext uri="{FF2B5EF4-FFF2-40B4-BE49-F238E27FC236}">
                  <a16:creationId xmlns:a16="http://schemas.microsoft.com/office/drawing/2014/main" id="{67DE8E0C-21C6-66B2-FDC3-2AD861721B1D}"/>
                </a:ext>
              </a:extLst>
            </p:cNvPr>
            <p:cNvSpPr txBox="1"/>
            <p:nvPr/>
          </p:nvSpPr>
          <p:spPr>
            <a:xfrm>
              <a:off x="729797" y="2516687"/>
              <a:ext cx="921746" cy="3399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Chaise</a:t>
              </a:r>
              <a:endParaRPr sz="900" b="0" i="0" u="none" strike="noStrike" cap="none" dirty="0">
                <a:solidFill>
                  <a:schemeClr val="dk1"/>
                </a:solidFill>
                <a:latin typeface="Calibri"/>
                <a:ea typeface="Calibri"/>
                <a:cs typeface="Calibri"/>
                <a:sym typeface="Calibri"/>
              </a:endParaRPr>
            </a:p>
          </p:txBody>
        </p:sp>
        <p:sp>
          <p:nvSpPr>
            <p:cNvPr id="16" name="Google Shape;539;p6">
              <a:extLst>
                <a:ext uri="{FF2B5EF4-FFF2-40B4-BE49-F238E27FC236}">
                  <a16:creationId xmlns:a16="http://schemas.microsoft.com/office/drawing/2014/main" id="{31E3D3E8-A073-FE4B-F732-A2EAF2D9750F}"/>
                </a:ext>
              </a:extLst>
            </p:cNvPr>
            <p:cNvSpPr/>
            <p:nvPr/>
          </p:nvSpPr>
          <p:spPr>
            <a:xfrm>
              <a:off x="851557" y="2416429"/>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grpSp>
      <p:grpSp>
        <p:nvGrpSpPr>
          <p:cNvPr id="17" name="Google Shape;540;p6">
            <a:extLst>
              <a:ext uri="{FF2B5EF4-FFF2-40B4-BE49-F238E27FC236}">
                <a16:creationId xmlns:a16="http://schemas.microsoft.com/office/drawing/2014/main" id="{51D9BEAE-6DFB-A527-032E-A5EFCC34A026}"/>
              </a:ext>
            </a:extLst>
          </p:cNvPr>
          <p:cNvGrpSpPr/>
          <p:nvPr/>
        </p:nvGrpSpPr>
        <p:grpSpPr>
          <a:xfrm>
            <a:off x="6122358" y="1552251"/>
            <a:ext cx="916191" cy="533017"/>
            <a:chOff x="1242310" y="2915669"/>
            <a:chExt cx="916191" cy="533017"/>
          </a:xfrm>
        </p:grpSpPr>
        <p:pic>
          <p:nvPicPr>
            <p:cNvPr id="18" name="Google Shape;541;p6" descr="Projecteur avec un remplissage uni">
              <a:extLst>
                <a:ext uri="{FF2B5EF4-FFF2-40B4-BE49-F238E27FC236}">
                  <a16:creationId xmlns:a16="http://schemas.microsoft.com/office/drawing/2014/main" id="{FB52F5CD-4C0D-6DA6-6340-271CCEC5592F}"/>
                </a:ext>
              </a:extLst>
            </p:cNvPr>
            <p:cNvPicPr preferRelativeResize="0"/>
            <p:nvPr/>
          </p:nvPicPr>
          <p:blipFill rotWithShape="1">
            <a:blip r:embed="rId3">
              <a:alphaModFix/>
            </a:blip>
            <a:srcRect/>
            <a:stretch/>
          </p:blipFill>
          <p:spPr>
            <a:xfrm>
              <a:off x="1762303" y="2915669"/>
              <a:ext cx="291591" cy="291591"/>
            </a:xfrm>
            <a:prstGeom prst="rect">
              <a:avLst/>
            </a:prstGeom>
            <a:noFill/>
            <a:ln>
              <a:noFill/>
            </a:ln>
          </p:spPr>
        </p:pic>
        <p:sp>
          <p:nvSpPr>
            <p:cNvPr id="19" name="Google Shape;542;p6">
              <a:extLst>
                <a:ext uri="{FF2B5EF4-FFF2-40B4-BE49-F238E27FC236}">
                  <a16:creationId xmlns:a16="http://schemas.microsoft.com/office/drawing/2014/main" id="{C0534DF4-A01C-D352-F167-2225276A421E}"/>
                </a:ext>
              </a:extLst>
            </p:cNvPr>
            <p:cNvSpPr txBox="1"/>
            <p:nvPr/>
          </p:nvSpPr>
          <p:spPr>
            <a:xfrm>
              <a:off x="1242310" y="3119378"/>
              <a:ext cx="916191" cy="32930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750"/>
                <a:buFont typeface="Montserrat"/>
                <a:buNone/>
              </a:pPr>
              <a:r>
                <a:rPr lang="fr-FR" sz="900" b="0" i="0" u="none" strike="noStrike" cap="none" dirty="0" err="1">
                  <a:solidFill>
                    <a:schemeClr val="dk1"/>
                  </a:solidFill>
                  <a:latin typeface="Calibri"/>
                  <a:ea typeface="Calibri"/>
                  <a:cs typeface="Calibri"/>
                  <a:sym typeface="Calibri"/>
                </a:rPr>
                <a:t>Vidéo-projecteur</a:t>
              </a:r>
              <a:endParaRPr sz="900" b="0" i="0" u="none" strike="noStrike" cap="none" dirty="0">
                <a:solidFill>
                  <a:schemeClr val="dk1"/>
                </a:solidFill>
                <a:latin typeface="Calibri"/>
                <a:ea typeface="Calibri"/>
                <a:cs typeface="Calibri"/>
                <a:sym typeface="Calibri"/>
              </a:endParaRPr>
            </a:p>
          </p:txBody>
        </p:sp>
      </p:grpSp>
      <p:grpSp>
        <p:nvGrpSpPr>
          <p:cNvPr id="20" name="Google Shape;552;p6">
            <a:extLst>
              <a:ext uri="{FF2B5EF4-FFF2-40B4-BE49-F238E27FC236}">
                <a16:creationId xmlns:a16="http://schemas.microsoft.com/office/drawing/2014/main" id="{0E0A95D6-84AD-8266-6B87-BAEF41078B98}"/>
              </a:ext>
            </a:extLst>
          </p:cNvPr>
          <p:cNvGrpSpPr/>
          <p:nvPr/>
        </p:nvGrpSpPr>
        <p:grpSpPr>
          <a:xfrm>
            <a:off x="5725901" y="1588974"/>
            <a:ext cx="920703" cy="525203"/>
            <a:chOff x="2374188" y="3562103"/>
            <a:chExt cx="920703" cy="525203"/>
          </a:xfrm>
        </p:grpSpPr>
        <p:pic>
          <p:nvPicPr>
            <p:cNvPr id="21" name="Google Shape;553;p6" descr="Ordinateur portable avec un remplissage uni">
              <a:extLst>
                <a:ext uri="{FF2B5EF4-FFF2-40B4-BE49-F238E27FC236}">
                  <a16:creationId xmlns:a16="http://schemas.microsoft.com/office/drawing/2014/main" id="{EC402669-1D32-5DF6-7BE5-8F38CC64B4CA}"/>
                </a:ext>
              </a:extLst>
            </p:cNvPr>
            <p:cNvPicPr preferRelativeResize="0"/>
            <p:nvPr/>
          </p:nvPicPr>
          <p:blipFill rotWithShape="1">
            <a:blip r:embed="rId4">
              <a:alphaModFix/>
            </a:blip>
            <a:srcRect/>
            <a:stretch/>
          </p:blipFill>
          <p:spPr>
            <a:xfrm>
              <a:off x="2726076" y="3562103"/>
              <a:ext cx="281052" cy="281052"/>
            </a:xfrm>
            <a:prstGeom prst="rect">
              <a:avLst/>
            </a:prstGeom>
            <a:noFill/>
            <a:ln>
              <a:noFill/>
            </a:ln>
          </p:spPr>
        </p:pic>
        <p:sp>
          <p:nvSpPr>
            <p:cNvPr id="22" name="Google Shape;554;p6">
              <a:extLst>
                <a:ext uri="{FF2B5EF4-FFF2-40B4-BE49-F238E27FC236}">
                  <a16:creationId xmlns:a16="http://schemas.microsoft.com/office/drawing/2014/main" id="{2D15795E-AE72-B9E8-91F7-2994C082760D}"/>
                </a:ext>
              </a:extLst>
            </p:cNvPr>
            <p:cNvSpPr txBox="1"/>
            <p:nvPr/>
          </p:nvSpPr>
          <p:spPr>
            <a:xfrm>
              <a:off x="2374188" y="3773332"/>
              <a:ext cx="920703" cy="3139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Ordinateur</a:t>
              </a:r>
              <a:endParaRPr sz="900" b="0" i="0" u="none" strike="noStrike" cap="none" dirty="0">
                <a:solidFill>
                  <a:schemeClr val="dk1"/>
                </a:solidFill>
                <a:latin typeface="Calibri"/>
                <a:ea typeface="Calibri"/>
                <a:cs typeface="Calibri"/>
                <a:sym typeface="Calibri"/>
              </a:endParaRPr>
            </a:p>
          </p:txBody>
        </p:sp>
      </p:grpSp>
      <p:grpSp>
        <p:nvGrpSpPr>
          <p:cNvPr id="23" name="Google Shape;570;p6">
            <a:extLst>
              <a:ext uri="{FF2B5EF4-FFF2-40B4-BE49-F238E27FC236}">
                <a16:creationId xmlns:a16="http://schemas.microsoft.com/office/drawing/2014/main" id="{56F78FDA-FAB6-BD08-ABA9-D80D14214E9B}"/>
              </a:ext>
            </a:extLst>
          </p:cNvPr>
          <p:cNvGrpSpPr/>
          <p:nvPr/>
        </p:nvGrpSpPr>
        <p:grpSpPr>
          <a:xfrm>
            <a:off x="4632860" y="1677214"/>
            <a:ext cx="921746" cy="465145"/>
            <a:chOff x="509437" y="4844285"/>
            <a:chExt cx="921746" cy="465145"/>
          </a:xfrm>
        </p:grpSpPr>
        <p:sp>
          <p:nvSpPr>
            <p:cNvPr id="24" name="Google Shape;571;p6">
              <a:extLst>
                <a:ext uri="{FF2B5EF4-FFF2-40B4-BE49-F238E27FC236}">
                  <a16:creationId xmlns:a16="http://schemas.microsoft.com/office/drawing/2014/main" id="{88E001B9-48CE-6404-D561-E2FA3D508774}"/>
                </a:ext>
              </a:extLst>
            </p:cNvPr>
            <p:cNvSpPr/>
            <p:nvPr/>
          </p:nvSpPr>
          <p:spPr>
            <a:xfrm>
              <a:off x="899661" y="4844285"/>
              <a:ext cx="157096" cy="149612"/>
            </a:xfrm>
            <a:prstGeom prst="flowChartManualOperation">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25" name="Google Shape;572;p6">
              <a:extLst>
                <a:ext uri="{FF2B5EF4-FFF2-40B4-BE49-F238E27FC236}">
                  <a16:creationId xmlns:a16="http://schemas.microsoft.com/office/drawing/2014/main" id="{F05F8C74-15A6-A69D-BCEE-4101AA73A49A}"/>
                </a:ext>
              </a:extLst>
            </p:cNvPr>
            <p:cNvSpPr txBox="1"/>
            <p:nvPr/>
          </p:nvSpPr>
          <p:spPr>
            <a:xfrm>
              <a:off x="509437" y="4969530"/>
              <a:ext cx="921746" cy="33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Pupitre d’animation</a:t>
              </a:r>
              <a:endParaRPr sz="900" b="0" i="0" u="none" strike="noStrike" cap="none" dirty="0">
                <a:solidFill>
                  <a:schemeClr val="dk1"/>
                </a:solidFill>
                <a:latin typeface="Calibri"/>
                <a:ea typeface="Calibri"/>
                <a:cs typeface="Calibri"/>
                <a:sym typeface="Calibri"/>
              </a:endParaRPr>
            </a:p>
          </p:txBody>
        </p:sp>
      </p:grpSp>
      <p:grpSp>
        <p:nvGrpSpPr>
          <p:cNvPr id="26" name="Google Shape;573;p6">
            <a:extLst>
              <a:ext uri="{FF2B5EF4-FFF2-40B4-BE49-F238E27FC236}">
                <a16:creationId xmlns:a16="http://schemas.microsoft.com/office/drawing/2014/main" id="{CA099ADD-D5FA-EF53-364F-0800269992E1}"/>
              </a:ext>
            </a:extLst>
          </p:cNvPr>
          <p:cNvGrpSpPr/>
          <p:nvPr/>
        </p:nvGrpSpPr>
        <p:grpSpPr>
          <a:xfrm>
            <a:off x="5189505" y="1630469"/>
            <a:ext cx="920703" cy="488158"/>
            <a:chOff x="2368445" y="4808309"/>
            <a:chExt cx="920703" cy="488158"/>
          </a:xfrm>
        </p:grpSpPr>
        <p:sp>
          <p:nvSpPr>
            <p:cNvPr id="27" name="Google Shape;574;p6">
              <a:extLst>
                <a:ext uri="{FF2B5EF4-FFF2-40B4-BE49-F238E27FC236}">
                  <a16:creationId xmlns:a16="http://schemas.microsoft.com/office/drawing/2014/main" id="{ABC9C03B-6209-DCC3-70E9-0A0D4AB2F283}"/>
                </a:ext>
              </a:extLst>
            </p:cNvPr>
            <p:cNvSpPr txBox="1"/>
            <p:nvPr/>
          </p:nvSpPr>
          <p:spPr>
            <a:xfrm>
              <a:off x="2368445" y="4982493"/>
              <a:ext cx="920703" cy="3139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Cloison</a:t>
              </a:r>
            </a:p>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 mobile</a:t>
              </a:r>
              <a:endParaRPr sz="900" b="0" i="0" u="none" strike="noStrike" cap="none" dirty="0">
                <a:solidFill>
                  <a:schemeClr val="dk1"/>
                </a:solidFill>
                <a:latin typeface="Calibri"/>
                <a:ea typeface="Calibri"/>
                <a:cs typeface="Calibri"/>
                <a:sym typeface="Calibri"/>
              </a:endParaRPr>
            </a:p>
          </p:txBody>
        </p:sp>
        <p:sp>
          <p:nvSpPr>
            <p:cNvPr id="28" name="Google Shape;575;p6">
              <a:extLst>
                <a:ext uri="{FF2B5EF4-FFF2-40B4-BE49-F238E27FC236}">
                  <a16:creationId xmlns:a16="http://schemas.microsoft.com/office/drawing/2014/main" id="{EE6D9CCE-2366-4742-FA8D-F624BCE3A81C}"/>
                </a:ext>
              </a:extLst>
            </p:cNvPr>
            <p:cNvSpPr/>
            <p:nvPr/>
          </p:nvSpPr>
          <p:spPr>
            <a:xfrm>
              <a:off x="2794384" y="4808309"/>
              <a:ext cx="96691" cy="179049"/>
            </a:xfrm>
            <a:prstGeom prst="roundRect">
              <a:avLst>
                <a:gd name="adj" fmla="val 16667"/>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Calibri"/>
                <a:ea typeface="Calibri"/>
                <a:cs typeface="Calibri"/>
                <a:sym typeface="Calibri"/>
              </a:endParaRPr>
            </a:p>
          </p:txBody>
        </p:sp>
      </p:grpSp>
      <p:pic>
        <p:nvPicPr>
          <p:cNvPr id="29" name="Google Shape;541;p6" descr="Projecteur avec un remplissage uni">
            <a:extLst>
              <a:ext uri="{FF2B5EF4-FFF2-40B4-BE49-F238E27FC236}">
                <a16:creationId xmlns:a16="http://schemas.microsoft.com/office/drawing/2014/main" id="{A8F02586-BBFA-D731-F34F-A115EFDB9F3F}"/>
              </a:ext>
            </a:extLst>
          </p:cNvPr>
          <p:cNvPicPr preferRelativeResize="0"/>
          <p:nvPr/>
        </p:nvPicPr>
        <p:blipFill rotWithShape="1">
          <a:blip r:embed="rId3">
            <a:alphaModFix/>
          </a:blip>
          <a:srcRect/>
          <a:stretch/>
        </p:blipFill>
        <p:spPr>
          <a:xfrm>
            <a:off x="5484239" y="4213897"/>
            <a:ext cx="291591" cy="291591"/>
          </a:xfrm>
          <a:prstGeom prst="rect">
            <a:avLst/>
          </a:prstGeom>
          <a:noFill/>
          <a:ln>
            <a:noFill/>
          </a:ln>
        </p:spPr>
      </p:pic>
      <p:sp>
        <p:nvSpPr>
          <p:cNvPr id="30" name="Google Shape;575;p6">
            <a:extLst>
              <a:ext uri="{FF2B5EF4-FFF2-40B4-BE49-F238E27FC236}">
                <a16:creationId xmlns:a16="http://schemas.microsoft.com/office/drawing/2014/main" id="{DA3F8C69-B7C1-80AF-29AB-2C31E260C1DD}"/>
              </a:ext>
            </a:extLst>
          </p:cNvPr>
          <p:cNvSpPr/>
          <p:nvPr/>
        </p:nvSpPr>
        <p:spPr>
          <a:xfrm>
            <a:off x="4920224" y="4840616"/>
            <a:ext cx="96691" cy="179049"/>
          </a:xfrm>
          <a:prstGeom prst="roundRect">
            <a:avLst>
              <a:gd name="adj" fmla="val 16667"/>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31" name="Google Shape;575;p6">
            <a:extLst>
              <a:ext uri="{FF2B5EF4-FFF2-40B4-BE49-F238E27FC236}">
                <a16:creationId xmlns:a16="http://schemas.microsoft.com/office/drawing/2014/main" id="{0327A620-7419-8A46-1D62-C1CE38AF9B09}"/>
              </a:ext>
            </a:extLst>
          </p:cNvPr>
          <p:cNvSpPr/>
          <p:nvPr/>
        </p:nvSpPr>
        <p:spPr>
          <a:xfrm>
            <a:off x="5962036" y="4840616"/>
            <a:ext cx="96691" cy="179049"/>
          </a:xfrm>
          <a:prstGeom prst="roundRect">
            <a:avLst>
              <a:gd name="adj" fmla="val 16667"/>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32" name="Google Shape;571;p6">
            <a:extLst>
              <a:ext uri="{FF2B5EF4-FFF2-40B4-BE49-F238E27FC236}">
                <a16:creationId xmlns:a16="http://schemas.microsoft.com/office/drawing/2014/main" id="{F9E2039E-0803-743C-6094-87252523A9D6}"/>
              </a:ext>
            </a:extLst>
          </p:cNvPr>
          <p:cNvSpPr/>
          <p:nvPr/>
        </p:nvSpPr>
        <p:spPr>
          <a:xfrm>
            <a:off x="5404740" y="4799511"/>
            <a:ext cx="157096" cy="149612"/>
          </a:xfrm>
          <a:prstGeom prst="flowChartManualOperation">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33" name="Google Shape;539;p6">
            <a:extLst>
              <a:ext uri="{FF2B5EF4-FFF2-40B4-BE49-F238E27FC236}">
                <a16:creationId xmlns:a16="http://schemas.microsoft.com/office/drawing/2014/main" id="{B2196CE2-1E26-1649-624E-740EB6DA70FB}"/>
              </a:ext>
            </a:extLst>
          </p:cNvPr>
          <p:cNvSpPr/>
          <p:nvPr/>
        </p:nvSpPr>
        <p:spPr>
          <a:xfrm>
            <a:off x="5209744" y="6210158"/>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34" name="Google Shape;539;p6">
            <a:extLst>
              <a:ext uri="{FF2B5EF4-FFF2-40B4-BE49-F238E27FC236}">
                <a16:creationId xmlns:a16="http://schemas.microsoft.com/office/drawing/2014/main" id="{5AADDB4D-06D0-A2C1-4B57-2737BF83DE9A}"/>
              </a:ext>
            </a:extLst>
          </p:cNvPr>
          <p:cNvSpPr/>
          <p:nvPr/>
        </p:nvSpPr>
        <p:spPr>
          <a:xfrm>
            <a:off x="5895638" y="6136760"/>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35" name="Google Shape;538;p6">
            <a:extLst>
              <a:ext uri="{FF2B5EF4-FFF2-40B4-BE49-F238E27FC236}">
                <a16:creationId xmlns:a16="http://schemas.microsoft.com/office/drawing/2014/main" id="{72B3DF26-BD52-52F4-40FF-6808A9E0787B}"/>
              </a:ext>
            </a:extLst>
          </p:cNvPr>
          <p:cNvSpPr txBox="1"/>
          <p:nvPr/>
        </p:nvSpPr>
        <p:spPr>
          <a:xfrm>
            <a:off x="4726203" y="4608253"/>
            <a:ext cx="609298" cy="207288"/>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D’accord</a:t>
            </a:r>
            <a:endParaRPr sz="900" b="0" i="0" u="none" strike="noStrike" cap="none" dirty="0">
              <a:solidFill>
                <a:schemeClr val="dk1"/>
              </a:solidFill>
              <a:latin typeface="Calibri"/>
              <a:ea typeface="Calibri"/>
              <a:cs typeface="Calibri"/>
              <a:sym typeface="Calibri"/>
            </a:endParaRPr>
          </a:p>
        </p:txBody>
      </p:sp>
      <p:sp>
        <p:nvSpPr>
          <p:cNvPr id="36" name="Google Shape;538;p6">
            <a:extLst>
              <a:ext uri="{FF2B5EF4-FFF2-40B4-BE49-F238E27FC236}">
                <a16:creationId xmlns:a16="http://schemas.microsoft.com/office/drawing/2014/main" id="{F8722426-E510-DE25-9B73-B0D25EFE2BFB}"/>
              </a:ext>
            </a:extLst>
          </p:cNvPr>
          <p:cNvSpPr txBox="1"/>
          <p:nvPr/>
        </p:nvSpPr>
        <p:spPr>
          <a:xfrm>
            <a:off x="5615444" y="4475518"/>
            <a:ext cx="604444" cy="2072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Pas</a:t>
            </a:r>
          </a:p>
          <a:p>
            <a:pPr marL="0" marR="0" lvl="0" indent="0" algn="r"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d’accord</a:t>
            </a:r>
            <a:endParaRPr sz="900" b="0" i="0" u="none" strike="noStrike" cap="none" dirty="0">
              <a:solidFill>
                <a:schemeClr val="dk1"/>
              </a:solidFill>
              <a:latin typeface="Calibri"/>
              <a:ea typeface="Calibri"/>
              <a:cs typeface="Calibri"/>
              <a:sym typeface="Calibri"/>
            </a:endParaRPr>
          </a:p>
        </p:txBody>
      </p:sp>
      <p:sp>
        <p:nvSpPr>
          <p:cNvPr id="37" name="Google Shape;538;p6">
            <a:extLst>
              <a:ext uri="{FF2B5EF4-FFF2-40B4-BE49-F238E27FC236}">
                <a16:creationId xmlns:a16="http://schemas.microsoft.com/office/drawing/2014/main" id="{2346D144-B727-E60F-517A-C5C0E7F8904A}"/>
              </a:ext>
            </a:extLst>
          </p:cNvPr>
          <p:cNvSpPr txBox="1"/>
          <p:nvPr/>
        </p:nvSpPr>
        <p:spPr>
          <a:xfrm>
            <a:off x="5079663" y="6423875"/>
            <a:ext cx="1054773" cy="207288"/>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750"/>
              <a:buFont typeface="Montserrat"/>
              <a:buNone/>
            </a:pPr>
            <a:r>
              <a:rPr lang="fr-FR" sz="900" b="0" i="0" u="none" strike="noStrike" cap="none" dirty="0">
                <a:solidFill>
                  <a:schemeClr val="dk1"/>
                </a:solidFill>
                <a:latin typeface="Calibri"/>
                <a:ea typeface="Calibri"/>
                <a:cs typeface="Calibri"/>
                <a:sym typeface="Calibri"/>
              </a:rPr>
              <a:t>Ligne imaginaire ou matérialisée</a:t>
            </a:r>
            <a:endParaRPr sz="900" b="0" i="0" u="none" strike="noStrike" cap="none" dirty="0">
              <a:solidFill>
                <a:schemeClr val="dk1"/>
              </a:solidFill>
              <a:latin typeface="Calibri"/>
              <a:ea typeface="Calibri"/>
              <a:cs typeface="Calibri"/>
              <a:sym typeface="Calibri"/>
            </a:endParaRPr>
          </a:p>
        </p:txBody>
      </p:sp>
      <p:cxnSp>
        <p:nvCxnSpPr>
          <p:cNvPr id="38" name="Connecteur droit 37">
            <a:extLst>
              <a:ext uri="{FF2B5EF4-FFF2-40B4-BE49-F238E27FC236}">
                <a16:creationId xmlns:a16="http://schemas.microsoft.com/office/drawing/2014/main" id="{D867E980-7DF1-91A2-70BC-0F84EC41B92E}"/>
              </a:ext>
            </a:extLst>
          </p:cNvPr>
          <p:cNvCxnSpPr/>
          <p:nvPr/>
        </p:nvCxnSpPr>
        <p:spPr>
          <a:xfrm>
            <a:off x="5483288" y="5227952"/>
            <a:ext cx="0" cy="106646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9" name="Google Shape;553;p6" descr="Ordinateur portable avec un remplissage uni">
            <a:extLst>
              <a:ext uri="{FF2B5EF4-FFF2-40B4-BE49-F238E27FC236}">
                <a16:creationId xmlns:a16="http://schemas.microsoft.com/office/drawing/2014/main" id="{EB6E9421-3FF5-1ABF-E87E-5C3799E62EAF}"/>
              </a:ext>
            </a:extLst>
          </p:cNvPr>
          <p:cNvPicPr preferRelativeResize="0"/>
          <p:nvPr/>
        </p:nvPicPr>
        <p:blipFill rotWithShape="1">
          <a:blip r:embed="rId4">
            <a:alphaModFix/>
          </a:blip>
          <a:srcRect/>
          <a:stretch/>
        </p:blipFill>
        <p:spPr>
          <a:xfrm>
            <a:off x="5183368" y="4216667"/>
            <a:ext cx="281052" cy="281052"/>
          </a:xfrm>
          <a:prstGeom prst="rect">
            <a:avLst/>
          </a:prstGeom>
          <a:noFill/>
          <a:ln>
            <a:noFill/>
          </a:ln>
        </p:spPr>
      </p:pic>
      <p:sp>
        <p:nvSpPr>
          <p:cNvPr id="40" name="Google Shape;539;p6">
            <a:extLst>
              <a:ext uri="{FF2B5EF4-FFF2-40B4-BE49-F238E27FC236}">
                <a16:creationId xmlns:a16="http://schemas.microsoft.com/office/drawing/2014/main" id="{76FAC20A-F0EA-6B82-3AA2-7A567E507743}"/>
              </a:ext>
            </a:extLst>
          </p:cNvPr>
          <p:cNvSpPr/>
          <p:nvPr/>
        </p:nvSpPr>
        <p:spPr>
          <a:xfrm>
            <a:off x="6017424" y="5972929"/>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41" name="Google Shape;539;p6">
            <a:extLst>
              <a:ext uri="{FF2B5EF4-FFF2-40B4-BE49-F238E27FC236}">
                <a16:creationId xmlns:a16="http://schemas.microsoft.com/office/drawing/2014/main" id="{B09B1DF3-E892-FABE-35B6-F64B528C9E59}"/>
              </a:ext>
            </a:extLst>
          </p:cNvPr>
          <p:cNvSpPr/>
          <p:nvPr/>
        </p:nvSpPr>
        <p:spPr>
          <a:xfrm>
            <a:off x="5648897" y="6227552"/>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42" name="Google Shape;539;p6">
            <a:extLst>
              <a:ext uri="{FF2B5EF4-FFF2-40B4-BE49-F238E27FC236}">
                <a16:creationId xmlns:a16="http://schemas.microsoft.com/office/drawing/2014/main" id="{B1738BC3-90F7-A681-F249-D6FE2B9BF294}"/>
              </a:ext>
            </a:extLst>
          </p:cNvPr>
          <p:cNvSpPr/>
          <p:nvPr/>
        </p:nvSpPr>
        <p:spPr>
          <a:xfrm>
            <a:off x="6104739" y="5770756"/>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43" name="Google Shape;539;p6">
            <a:extLst>
              <a:ext uri="{FF2B5EF4-FFF2-40B4-BE49-F238E27FC236}">
                <a16:creationId xmlns:a16="http://schemas.microsoft.com/office/drawing/2014/main" id="{ADA7BE36-C641-31B2-3A86-28908F7A0F66}"/>
              </a:ext>
            </a:extLst>
          </p:cNvPr>
          <p:cNvSpPr/>
          <p:nvPr/>
        </p:nvSpPr>
        <p:spPr>
          <a:xfrm>
            <a:off x="4988840" y="6126319"/>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44" name="Google Shape;539;p6">
            <a:extLst>
              <a:ext uri="{FF2B5EF4-FFF2-40B4-BE49-F238E27FC236}">
                <a16:creationId xmlns:a16="http://schemas.microsoft.com/office/drawing/2014/main" id="{2642F739-DBAF-6B4D-CEFC-7ADECF7269BF}"/>
              </a:ext>
            </a:extLst>
          </p:cNvPr>
          <p:cNvSpPr/>
          <p:nvPr/>
        </p:nvSpPr>
        <p:spPr>
          <a:xfrm>
            <a:off x="4837578" y="5972929"/>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45" name="Google Shape;539;p6">
            <a:extLst>
              <a:ext uri="{FF2B5EF4-FFF2-40B4-BE49-F238E27FC236}">
                <a16:creationId xmlns:a16="http://schemas.microsoft.com/office/drawing/2014/main" id="{92F41DA7-4387-41E9-CC0D-3F3DE306C8F8}"/>
              </a:ext>
            </a:extLst>
          </p:cNvPr>
          <p:cNvSpPr/>
          <p:nvPr/>
        </p:nvSpPr>
        <p:spPr>
          <a:xfrm>
            <a:off x="4754574" y="5766467"/>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pic>
        <p:nvPicPr>
          <p:cNvPr id="47" name="Image 46" descr="Une image contenant habits, chaussures, intérieur, personne&#10;&#10;Le contenu généré par l’IA peut être incorrect.">
            <a:extLst>
              <a:ext uri="{FF2B5EF4-FFF2-40B4-BE49-F238E27FC236}">
                <a16:creationId xmlns:a16="http://schemas.microsoft.com/office/drawing/2014/main" id="{4868055E-73CE-BCE1-BBC6-9909539CCABE}"/>
              </a:ext>
            </a:extLst>
          </p:cNvPr>
          <p:cNvPicPr>
            <a:picLocks noChangeAspect="1"/>
          </p:cNvPicPr>
          <p:nvPr/>
        </p:nvPicPr>
        <p:blipFill>
          <a:blip r:embed="rId5"/>
          <a:stretch>
            <a:fillRect/>
          </a:stretch>
        </p:blipFill>
        <p:spPr>
          <a:xfrm>
            <a:off x="660885" y="7381423"/>
            <a:ext cx="3738440" cy="20391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3550987" y="10126944"/>
            <a:ext cx="454526" cy="202620"/>
          </a:xfrm>
          <a:prstGeom prst="roundRect">
            <a:avLst>
              <a:gd name="adj" fmla="val 50000"/>
            </a:avLst>
          </a:prstGeom>
          <a:solidFill>
            <a:srgbClr val="37393B"/>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grpSp>
        <p:nvGrpSpPr>
          <p:cNvPr id="117" name="Google Shape;117;p4"/>
          <p:cNvGrpSpPr/>
          <p:nvPr/>
        </p:nvGrpSpPr>
        <p:grpSpPr>
          <a:xfrm>
            <a:off x="556394" y="4283602"/>
            <a:ext cx="6460747" cy="2770499"/>
            <a:chOff x="556394" y="5582198"/>
            <a:chExt cx="6460747" cy="2770499"/>
          </a:xfrm>
        </p:grpSpPr>
        <p:sp>
          <p:nvSpPr>
            <p:cNvPr id="118" name="Google Shape;118;p4"/>
            <p:cNvSpPr/>
            <p:nvPr/>
          </p:nvSpPr>
          <p:spPr>
            <a:xfrm>
              <a:off x="556394" y="5771324"/>
              <a:ext cx="6460747" cy="2581373"/>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00660" marR="122554" lvl="0" indent="-171450" algn="l" rtl="0">
                <a:lnSpc>
                  <a:spcPct val="100000"/>
                </a:lnSpc>
                <a:spcBef>
                  <a:spcPts val="0"/>
                </a:spcBef>
                <a:spcAft>
                  <a:spcPts val="0"/>
                </a:spcAft>
                <a:buClr>
                  <a:srgbClr val="000000"/>
                </a:buClr>
                <a:buSzPts val="1100"/>
                <a:buFont typeface="Arial" panose="020B0604020202020204" pitchFamily="34" charset="0"/>
                <a:buChar char="•"/>
              </a:pPr>
              <a:r>
                <a:rPr lang="fr-FR" sz="1100" b="0" i="0" u="none" strike="noStrike" cap="none" dirty="0">
                  <a:solidFill>
                    <a:srgbClr val="36393B"/>
                  </a:solidFill>
                  <a:latin typeface="Calibri"/>
                  <a:ea typeface="Calibri"/>
                  <a:cs typeface="Calibri"/>
                  <a:sym typeface="Calibri"/>
                </a:rPr>
                <a:t>Débattre entre tenants de la même position et </a:t>
              </a:r>
              <a:r>
                <a:rPr lang="fr-FR" sz="1100" b="1" i="0" u="none" strike="noStrike" cap="none" dirty="0">
                  <a:solidFill>
                    <a:srgbClr val="36393B"/>
                  </a:solidFill>
                  <a:latin typeface="Calibri"/>
                  <a:ea typeface="Calibri"/>
                  <a:cs typeface="Calibri"/>
                  <a:sym typeface="Calibri"/>
                </a:rPr>
                <a:t>lister les arguments </a:t>
              </a:r>
              <a:r>
                <a:rPr lang="fr-FR" sz="1100" b="0" i="0" u="none" strike="noStrike" cap="none" dirty="0">
                  <a:solidFill>
                    <a:srgbClr val="36393B"/>
                  </a:solidFill>
                  <a:latin typeface="Calibri"/>
                  <a:ea typeface="Calibri"/>
                  <a:cs typeface="Calibri"/>
                  <a:sym typeface="Calibri"/>
                </a:rPr>
                <a:t>les plus pertinents qui pourraient convaincre des opposants. Le secrétaire les note au revers d’un tableau pour que le camp adverse n’en ait connaissance avant le débat d’opposition.</a:t>
              </a:r>
            </a:p>
            <a:p>
              <a:pPr marL="29210" marR="122554" lvl="0" indent="0" algn="l" rtl="0">
                <a:lnSpc>
                  <a:spcPct val="100000"/>
                </a:lnSpc>
                <a:spcBef>
                  <a:spcPts val="0"/>
                </a:spcBef>
                <a:spcAft>
                  <a:spcPts val="0"/>
                </a:spcAft>
                <a:buClr>
                  <a:srgbClr val="000000"/>
                </a:buClr>
                <a:buSzPts val="1100"/>
                <a:buFont typeface="Arial"/>
                <a:buNone/>
              </a:pPr>
              <a:endParaRPr lang="fr-FR" sz="1100" b="0" i="0" u="none" strike="noStrike" cap="none" dirty="0">
                <a:solidFill>
                  <a:srgbClr val="36393B"/>
                </a:solidFill>
                <a:latin typeface="Calibri"/>
                <a:ea typeface="Calibri"/>
                <a:cs typeface="Calibri"/>
                <a:sym typeface="Calibri"/>
              </a:endParaRPr>
            </a:p>
            <a:p>
              <a:pPr marL="200660" marR="122554" lvl="0" indent="-171450" algn="l" rtl="0">
                <a:lnSpc>
                  <a:spcPct val="100000"/>
                </a:lnSpc>
                <a:spcBef>
                  <a:spcPts val="0"/>
                </a:spcBef>
                <a:spcAft>
                  <a:spcPts val="0"/>
                </a:spcAft>
                <a:buClr>
                  <a:srgbClr val="000000"/>
                </a:buClr>
                <a:buSzPts val="1100"/>
                <a:buFont typeface="Arial" panose="020B0604020202020204" pitchFamily="34" charset="0"/>
                <a:buChar char="•"/>
              </a:pPr>
              <a:r>
                <a:rPr lang="fr-FR" sz="1100" b="1" i="0" u="none" strike="noStrike" cap="none" dirty="0">
                  <a:solidFill>
                    <a:srgbClr val="36393B"/>
                  </a:solidFill>
                  <a:latin typeface="Calibri"/>
                  <a:ea typeface="Calibri"/>
                  <a:cs typeface="Calibri"/>
                  <a:sym typeface="Calibri"/>
                </a:rPr>
                <a:t>Se positionner </a:t>
              </a:r>
              <a:r>
                <a:rPr lang="fr-FR" sz="1100" b="0" i="0" u="none" strike="noStrike" cap="none" dirty="0">
                  <a:solidFill>
                    <a:srgbClr val="36393B"/>
                  </a:solidFill>
                  <a:latin typeface="Calibri"/>
                  <a:ea typeface="Calibri"/>
                  <a:cs typeface="Calibri"/>
                  <a:sym typeface="Calibri"/>
                </a:rPr>
                <a:t>dans un camp et éventuellement se rapprocher selon sa proximité d’opinion. Une nuance peut être accordée, consistant à marquer un positionnement plus ou moins pour ou contre, plus ou moins proche de la ligne de séparation.</a:t>
              </a:r>
            </a:p>
            <a:p>
              <a:pPr marL="29210" marR="122554" lvl="0" indent="0" algn="l" rtl="0">
                <a:lnSpc>
                  <a:spcPct val="100000"/>
                </a:lnSpc>
                <a:spcBef>
                  <a:spcPts val="0"/>
                </a:spcBef>
                <a:spcAft>
                  <a:spcPts val="0"/>
                </a:spcAft>
                <a:buClr>
                  <a:srgbClr val="000000"/>
                </a:buClr>
                <a:buSzPts val="1100"/>
                <a:buFont typeface="Arial"/>
                <a:buNone/>
              </a:pPr>
              <a:endParaRPr lang="fr-FR" sz="1100" b="0" i="0" u="none" strike="noStrike" cap="none" dirty="0">
                <a:solidFill>
                  <a:srgbClr val="36393B"/>
                </a:solidFill>
                <a:latin typeface="Calibri"/>
                <a:ea typeface="Calibri"/>
                <a:cs typeface="Calibri"/>
                <a:sym typeface="Calibri"/>
              </a:endParaRPr>
            </a:p>
            <a:p>
              <a:pPr marL="200660" marR="122554" lvl="0" indent="-171450" algn="l" rtl="0">
                <a:lnSpc>
                  <a:spcPct val="100000"/>
                </a:lnSpc>
                <a:spcBef>
                  <a:spcPts val="0"/>
                </a:spcBef>
                <a:spcAft>
                  <a:spcPts val="0"/>
                </a:spcAft>
                <a:buClr>
                  <a:srgbClr val="000000"/>
                </a:buClr>
                <a:buSzPts val="1100"/>
                <a:buFont typeface="Arial" panose="020B0604020202020204" pitchFamily="34" charset="0"/>
                <a:buChar char="•"/>
              </a:pPr>
              <a:r>
                <a:rPr lang="fr-FR" sz="1100" b="0" i="0" u="none" strike="noStrike" cap="none" dirty="0">
                  <a:solidFill>
                    <a:srgbClr val="36393B"/>
                  </a:solidFill>
                  <a:latin typeface="Calibri"/>
                  <a:ea typeface="Calibri"/>
                  <a:cs typeface="Calibri"/>
                  <a:sym typeface="Calibri"/>
                </a:rPr>
                <a:t>Engager le débat en </a:t>
              </a:r>
              <a:r>
                <a:rPr lang="fr-FR" sz="1100" b="1" i="0" u="none" strike="noStrike" cap="none" dirty="0">
                  <a:solidFill>
                    <a:srgbClr val="36393B"/>
                  </a:solidFill>
                  <a:latin typeface="Calibri"/>
                  <a:ea typeface="Calibri"/>
                  <a:cs typeface="Calibri"/>
                  <a:sym typeface="Calibri"/>
                </a:rPr>
                <a:t>exposant un argument</a:t>
              </a:r>
              <a:r>
                <a:rPr lang="fr-FR" sz="1100" b="0" i="0" u="none" strike="noStrike" cap="none" dirty="0">
                  <a:solidFill>
                    <a:srgbClr val="36393B"/>
                  </a:solidFill>
                  <a:latin typeface="Calibri"/>
                  <a:ea typeface="Calibri"/>
                  <a:cs typeface="Calibri"/>
                  <a:sym typeface="Calibri"/>
                </a:rPr>
                <a:t>, un seul à la fois et à tour de rôle, selon un échange inspiré du match de ping-pong. Chacun affirmera alors qu’il est </a:t>
              </a:r>
              <a:r>
                <a:rPr lang="fr-FR" sz="1100" b="1" i="0" u="none" strike="noStrike" cap="none" dirty="0">
                  <a:solidFill>
                    <a:srgbClr val="36393B"/>
                  </a:solidFill>
                  <a:latin typeface="Calibri"/>
                  <a:ea typeface="Calibri"/>
                  <a:cs typeface="Calibri"/>
                  <a:sym typeface="Calibri"/>
                </a:rPr>
                <a:t>pour ou contre, car</a:t>
              </a:r>
              <a:r>
                <a:rPr lang="fr-FR" sz="1100" b="0" i="0" u="none" strike="noStrike" cap="none" dirty="0">
                  <a:solidFill>
                    <a:srgbClr val="36393B"/>
                  </a:solidFill>
                  <a:latin typeface="Calibri"/>
                  <a:ea typeface="Calibri"/>
                  <a:cs typeface="Calibri"/>
                  <a:sym typeface="Calibri"/>
                </a:rPr>
                <a:t>, etc. Tout participant, à l’écoute de cet argument, </a:t>
              </a:r>
              <a:r>
                <a:rPr lang="fr-FR" sz="1100" b="1" i="0" u="none" strike="noStrike" cap="none" dirty="0">
                  <a:solidFill>
                    <a:srgbClr val="36393B"/>
                  </a:solidFill>
                  <a:latin typeface="Calibri"/>
                  <a:ea typeface="Calibri"/>
                  <a:cs typeface="Calibri"/>
                  <a:sym typeface="Calibri"/>
                </a:rPr>
                <a:t>peut changer de camp </a:t>
              </a:r>
              <a:r>
                <a:rPr lang="fr-FR" sz="1100" b="0" i="0" u="none" strike="noStrike" cap="none" dirty="0">
                  <a:solidFill>
                    <a:srgbClr val="36393B"/>
                  </a:solidFill>
                  <a:latin typeface="Calibri"/>
                  <a:ea typeface="Calibri"/>
                  <a:cs typeface="Calibri"/>
                  <a:sym typeface="Calibri"/>
                </a:rPr>
                <a:t>s’il est convaincu.</a:t>
              </a:r>
            </a:p>
            <a:p>
              <a:pPr marL="29210" marR="122554" lvl="0" indent="0" algn="l" rtl="0">
                <a:lnSpc>
                  <a:spcPct val="100000"/>
                </a:lnSpc>
                <a:spcBef>
                  <a:spcPts val="0"/>
                </a:spcBef>
                <a:spcAft>
                  <a:spcPts val="0"/>
                </a:spcAft>
                <a:buClr>
                  <a:srgbClr val="000000"/>
                </a:buClr>
                <a:buSzPts val="1100"/>
                <a:buFont typeface="Arial"/>
                <a:buNone/>
              </a:pPr>
              <a:endParaRPr lang="fr-FR" sz="1100" b="0" i="0" u="none" strike="noStrike" cap="none" dirty="0">
                <a:solidFill>
                  <a:srgbClr val="36393B"/>
                </a:solidFill>
                <a:latin typeface="Calibri"/>
                <a:ea typeface="Calibri"/>
                <a:cs typeface="Calibri"/>
                <a:sym typeface="Calibri"/>
              </a:endParaRPr>
            </a:p>
            <a:p>
              <a:pPr marL="200660" marR="122554" lvl="0" indent="-171450" algn="l" rtl="0">
                <a:lnSpc>
                  <a:spcPct val="100000"/>
                </a:lnSpc>
                <a:spcBef>
                  <a:spcPts val="0"/>
                </a:spcBef>
                <a:spcAft>
                  <a:spcPts val="0"/>
                </a:spcAft>
                <a:buClr>
                  <a:srgbClr val="000000"/>
                </a:buClr>
                <a:buSzPts val="1100"/>
                <a:buFont typeface="Arial" panose="020B0604020202020204" pitchFamily="34" charset="0"/>
                <a:buChar char="•"/>
              </a:pPr>
              <a:r>
                <a:rPr lang="fr-FR" sz="1100" b="0" i="0" u="none" strike="noStrike" cap="none" dirty="0">
                  <a:solidFill>
                    <a:srgbClr val="36393B"/>
                  </a:solidFill>
                  <a:latin typeface="Calibri"/>
                  <a:ea typeface="Calibri"/>
                  <a:cs typeface="Calibri"/>
                  <a:sym typeface="Calibri"/>
                </a:rPr>
                <a:t>Clôturer le débat d’un commun accord si une </a:t>
              </a:r>
              <a:r>
                <a:rPr lang="fr-FR" sz="1100" b="1" i="0" u="none" strike="noStrike" cap="none" dirty="0">
                  <a:solidFill>
                    <a:srgbClr val="36393B"/>
                  </a:solidFill>
                  <a:latin typeface="Calibri"/>
                  <a:ea typeface="Calibri"/>
                  <a:cs typeface="Calibri"/>
                  <a:sym typeface="Calibri"/>
                </a:rPr>
                <a:t>durée</a:t>
              </a:r>
              <a:r>
                <a:rPr lang="fr-FR" sz="1100" b="0" i="0" u="none" strike="noStrike" cap="none" dirty="0">
                  <a:solidFill>
                    <a:srgbClr val="36393B"/>
                  </a:solidFill>
                  <a:latin typeface="Calibri"/>
                  <a:ea typeface="Calibri"/>
                  <a:cs typeface="Calibri"/>
                  <a:sym typeface="Calibri"/>
                </a:rPr>
                <a:t> précise en a été impartie, pour se rassembler en plénière et opérer une </a:t>
              </a:r>
              <a:r>
                <a:rPr lang="fr-FR" sz="1100" b="1" i="0" u="none" strike="noStrike" cap="none" dirty="0">
                  <a:solidFill>
                    <a:srgbClr val="36393B"/>
                  </a:solidFill>
                  <a:latin typeface="Calibri"/>
                  <a:ea typeface="Calibri"/>
                  <a:cs typeface="Calibri"/>
                  <a:sym typeface="Calibri"/>
                </a:rPr>
                <a:t>synthèse</a:t>
              </a:r>
              <a:r>
                <a:rPr lang="fr-FR" sz="1100" b="0" i="0" u="none" strike="noStrike" cap="none" dirty="0">
                  <a:solidFill>
                    <a:srgbClr val="36393B"/>
                  </a:solidFill>
                  <a:latin typeface="Calibri"/>
                  <a:ea typeface="Calibri"/>
                  <a:cs typeface="Calibri"/>
                  <a:sym typeface="Calibri"/>
                </a:rPr>
                <a:t> ou un </a:t>
              </a:r>
              <a:r>
                <a:rPr lang="fr-FR" sz="1100" b="1" i="0" u="none" strike="noStrike" cap="none" dirty="0">
                  <a:solidFill>
                    <a:srgbClr val="36393B"/>
                  </a:solidFill>
                  <a:latin typeface="Calibri"/>
                  <a:ea typeface="Calibri"/>
                  <a:cs typeface="Calibri"/>
                  <a:sym typeface="Calibri"/>
                </a:rPr>
                <a:t>débrief</a:t>
              </a:r>
              <a:r>
                <a:rPr lang="fr-FR" sz="1100" b="0" i="0" u="none" strike="noStrike" cap="none" dirty="0">
                  <a:solidFill>
                    <a:srgbClr val="36393B"/>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119" name="Google Shape;119;p4"/>
            <p:cNvSpPr/>
            <p:nvPr/>
          </p:nvSpPr>
          <p:spPr>
            <a:xfrm>
              <a:off x="556395" y="5582198"/>
              <a:ext cx="2314552" cy="245846"/>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Ce que fait la personne apprenante</a:t>
              </a:r>
              <a:endParaRPr sz="1200" i="0" u="none" strike="noStrike" cap="none" dirty="0">
                <a:solidFill>
                  <a:schemeClr val="tx1"/>
                </a:solidFill>
                <a:latin typeface="Calibri"/>
                <a:ea typeface="Calibri"/>
                <a:cs typeface="Calibri"/>
                <a:sym typeface="Calibri"/>
              </a:endParaRPr>
            </a:p>
          </p:txBody>
        </p:sp>
      </p:grpSp>
      <p:grpSp>
        <p:nvGrpSpPr>
          <p:cNvPr id="120" name="Google Shape;120;p4"/>
          <p:cNvGrpSpPr/>
          <p:nvPr/>
        </p:nvGrpSpPr>
        <p:grpSpPr>
          <a:xfrm>
            <a:off x="539878" y="502609"/>
            <a:ext cx="6468746" cy="3633795"/>
            <a:chOff x="539878" y="702393"/>
            <a:chExt cx="6468746" cy="3633795"/>
          </a:xfrm>
        </p:grpSpPr>
        <p:sp>
          <p:nvSpPr>
            <p:cNvPr id="121" name="Google Shape;121;p4"/>
            <p:cNvSpPr/>
            <p:nvPr/>
          </p:nvSpPr>
          <p:spPr>
            <a:xfrm>
              <a:off x="547876" y="900852"/>
              <a:ext cx="6460748" cy="3435336"/>
            </a:xfrm>
            <a:prstGeom prst="roundRect">
              <a:avLst>
                <a:gd name="adj" fmla="val 880"/>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dirty="0">
                  <a:solidFill>
                    <a:srgbClr val="F06657"/>
                  </a:solidFill>
                  <a:latin typeface="Calibri"/>
                  <a:ea typeface="Calibri"/>
                  <a:cs typeface="Calibri"/>
                  <a:sym typeface="Calibri"/>
                </a:rPr>
                <a:t>Présentation</a:t>
              </a:r>
              <a:endParaRPr sz="1100" b="0" i="0" u="none" strike="noStrike" cap="none" dirty="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dirty="0">
                  <a:solidFill>
                    <a:srgbClr val="36393B"/>
                  </a:solidFill>
                  <a:latin typeface="Calibri"/>
                  <a:ea typeface="Calibri"/>
                  <a:cs typeface="Calibri"/>
                  <a:sym typeface="Calibri"/>
                </a:rPr>
                <a:t>Choisir un thème et formuler des affirmations </a:t>
              </a:r>
              <a:r>
                <a:rPr lang="fr-FR" sz="1100" b="1" i="0" u="none" strike="noStrike" cap="none" dirty="0">
                  <a:solidFill>
                    <a:srgbClr val="36393B"/>
                  </a:solidFill>
                  <a:latin typeface="Calibri"/>
                  <a:ea typeface="Calibri"/>
                  <a:cs typeface="Calibri"/>
                  <a:sym typeface="Calibri"/>
                </a:rPr>
                <a:t>polémiques</a:t>
              </a:r>
              <a:r>
                <a:rPr lang="fr-FR" sz="1100" b="0" i="0" u="none" strike="noStrike" cap="none" dirty="0">
                  <a:solidFill>
                    <a:srgbClr val="36393B"/>
                  </a:solidFill>
                  <a:latin typeface="Calibri"/>
                  <a:ea typeface="Calibri"/>
                  <a:cs typeface="Calibri"/>
                  <a:sym typeface="Calibri"/>
                </a:rPr>
                <a:t>, en privilégiant des mots affirmatifs et </a:t>
              </a:r>
              <a:r>
                <a:rPr lang="fr-FR" sz="1100" b="1" i="0" u="none" strike="noStrike" cap="none" dirty="0">
                  <a:solidFill>
                    <a:srgbClr val="36393B"/>
                  </a:solidFill>
                  <a:latin typeface="Calibri"/>
                  <a:ea typeface="Calibri"/>
                  <a:cs typeface="Calibri"/>
                  <a:sym typeface="Calibri"/>
                </a:rPr>
                <a:t>provocants</a:t>
              </a:r>
              <a:r>
                <a:rPr lang="fr-FR" sz="1100" b="0" i="0" u="none" strike="noStrike" cap="none" dirty="0">
                  <a:solidFill>
                    <a:srgbClr val="36393B"/>
                  </a:solidFill>
                  <a:latin typeface="Calibri"/>
                  <a:ea typeface="Calibri"/>
                  <a:cs typeface="Calibri"/>
                  <a:sym typeface="Calibri"/>
                </a:rPr>
                <a:t>, incitant à se positionner.</a:t>
              </a:r>
            </a:p>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dirty="0">
                  <a:solidFill>
                    <a:srgbClr val="F06657"/>
                  </a:solidFill>
                  <a:latin typeface="Calibri"/>
                  <a:ea typeface="Calibri"/>
                  <a:cs typeface="Calibri"/>
                  <a:sym typeface="Calibri"/>
                </a:rPr>
                <a:t>Démarrage</a:t>
              </a:r>
              <a:endParaRPr sz="1100" b="0" i="0" u="none" strike="noStrike" cap="none" dirty="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dirty="0">
                  <a:solidFill>
                    <a:srgbClr val="36393B"/>
                  </a:solidFill>
                  <a:latin typeface="Calibri"/>
                  <a:ea typeface="Calibri"/>
                  <a:cs typeface="Calibri"/>
                  <a:sym typeface="Calibri"/>
                </a:rPr>
                <a:t>Présenter l’activité et énoncer, éventuellement en la projetant, une </a:t>
              </a:r>
              <a:r>
                <a:rPr lang="fr-FR" sz="1100" b="1" i="0" u="none" strike="noStrike" cap="none" dirty="0">
                  <a:solidFill>
                    <a:srgbClr val="36393B"/>
                  </a:solidFill>
                  <a:latin typeface="Calibri"/>
                  <a:ea typeface="Calibri"/>
                  <a:cs typeface="Calibri"/>
                  <a:sym typeface="Calibri"/>
                </a:rPr>
                <a:t>affirmation clivante </a:t>
              </a:r>
              <a:r>
                <a:rPr lang="fr-FR" sz="1100" b="0" i="0" u="none" strike="noStrike" cap="none" dirty="0">
                  <a:solidFill>
                    <a:srgbClr val="36393B"/>
                  </a:solidFill>
                  <a:latin typeface="Calibri"/>
                  <a:ea typeface="Calibri"/>
                  <a:cs typeface="Calibri"/>
                  <a:sym typeface="Calibri"/>
                </a:rPr>
                <a:t>en demandant de se positionner pour ou contre. Inviter les participants à rejoindre le camp choisi afin d’</a:t>
              </a:r>
              <a:r>
                <a:rPr lang="fr-FR" sz="1100" b="1" i="0" u="none" strike="noStrike" cap="none" dirty="0">
                  <a:solidFill>
                    <a:srgbClr val="36393B"/>
                  </a:solidFill>
                  <a:latin typeface="Calibri"/>
                  <a:ea typeface="Calibri"/>
                  <a:cs typeface="Calibri"/>
                  <a:sym typeface="Calibri"/>
                </a:rPr>
                <a:t>échanger sur les différents arguments</a:t>
              </a:r>
              <a:r>
                <a:rPr lang="fr-FR" sz="1100" b="0" i="0" u="none" strike="noStrike" cap="none" dirty="0">
                  <a:solidFill>
                    <a:srgbClr val="36393B"/>
                  </a:solidFill>
                  <a:latin typeface="Calibri"/>
                  <a:ea typeface="Calibri"/>
                  <a:cs typeface="Calibri"/>
                  <a:sym typeface="Calibri"/>
                </a:rPr>
                <a:t> qui en soutiennent la position. Demander qu’un </a:t>
              </a:r>
              <a:r>
                <a:rPr lang="fr-FR" sz="1100" b="1" i="0" u="none" strike="noStrike" cap="none" dirty="0">
                  <a:solidFill>
                    <a:srgbClr val="36393B"/>
                  </a:solidFill>
                  <a:latin typeface="Calibri"/>
                  <a:ea typeface="Calibri"/>
                  <a:cs typeface="Calibri"/>
                  <a:sym typeface="Calibri"/>
                </a:rPr>
                <a:t>secrétaire</a:t>
              </a:r>
              <a:r>
                <a:rPr lang="fr-FR" sz="1100" b="0" i="0" u="none" strike="noStrike" cap="none" dirty="0">
                  <a:solidFill>
                    <a:srgbClr val="36393B"/>
                  </a:solidFill>
                  <a:latin typeface="Calibri"/>
                  <a:ea typeface="Calibri"/>
                  <a:cs typeface="Calibri"/>
                  <a:sym typeface="Calibri"/>
                </a:rPr>
                <a:t> y soit désigné. Des petits groupes de trois peuvent être formés.</a:t>
              </a:r>
              <a:endParaRPr sz="1100" b="0" i="0" u="none" strike="noStrike" cap="none" dirty="0">
                <a:solidFill>
                  <a:schemeClr val="lt1"/>
                </a:solidFill>
                <a:latin typeface="Calibri"/>
                <a:ea typeface="Calibri"/>
                <a:cs typeface="Calibri"/>
                <a:sym typeface="Calibri"/>
              </a:endParaRPr>
            </a:p>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dirty="0">
                  <a:solidFill>
                    <a:srgbClr val="F06657"/>
                  </a:solidFill>
                  <a:latin typeface="Calibri"/>
                  <a:ea typeface="Calibri"/>
                  <a:cs typeface="Calibri"/>
                  <a:sym typeface="Calibri"/>
                </a:rPr>
                <a:t>Animation du débat</a:t>
              </a:r>
              <a:endParaRPr sz="1100" b="0" i="0" u="none" strike="noStrike" cap="none" dirty="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dirty="0">
                  <a:solidFill>
                    <a:srgbClr val="36393B"/>
                  </a:solidFill>
                  <a:latin typeface="Calibri"/>
                  <a:ea typeface="Calibri"/>
                  <a:cs typeface="Calibri"/>
                  <a:sym typeface="Calibri"/>
                </a:rPr>
                <a:t>Inviter les participants à </a:t>
              </a:r>
              <a:r>
                <a:rPr lang="fr-FR" sz="1100" b="1" i="0" u="none" strike="noStrike" cap="none" dirty="0">
                  <a:solidFill>
                    <a:srgbClr val="36393B"/>
                  </a:solidFill>
                  <a:latin typeface="Calibri"/>
                  <a:ea typeface="Calibri"/>
                  <a:cs typeface="Calibri"/>
                  <a:sym typeface="Calibri"/>
                </a:rPr>
                <a:t>se positionner </a:t>
              </a:r>
              <a:r>
                <a:rPr lang="fr-FR" sz="1100" b="0" i="0" u="none" strike="noStrike" cap="none" dirty="0">
                  <a:solidFill>
                    <a:srgbClr val="36393B"/>
                  </a:solidFill>
                  <a:latin typeface="Calibri"/>
                  <a:ea typeface="Calibri"/>
                  <a:cs typeface="Calibri"/>
                  <a:sym typeface="Calibri"/>
                </a:rPr>
                <a:t>dans l’espace de débat, de part et d’autre de la ligne de fracture. Eventuellement leur suggérer de se rassembler par petits groupes ou binômes pour présenter et défendre le même argument.</a:t>
              </a: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dirty="0">
                  <a:solidFill>
                    <a:srgbClr val="36393B"/>
                  </a:solidFill>
                  <a:latin typeface="Calibri"/>
                  <a:ea typeface="Calibri"/>
                  <a:cs typeface="Calibri"/>
                  <a:sym typeface="Calibri"/>
                </a:rPr>
                <a:t>S’installer sur la ligne de séparation, éventuellement en hauteur pour observer et modérer si besoin. Donner la parole à un camp en priorisant l’expression des personnes les plus éloignées afin de faire évoluer le débat d’opinions les plus tranchées aux plus nuancées. Distribuer la parole en favorisant l’expression de celui ou ceux dont la position vient de changer. Eventuellement, noter le ou les arguments qui font basculer l’opinion, ou déléguer cette tâche aux secrétaires des deux camps. Alimenter ensuite le débat en changeant d’affirmation et en lançant le même processus.</a:t>
              </a:r>
              <a:endParaRPr sz="1100" b="0" i="0" u="none" strike="noStrike" cap="none" dirty="0">
                <a:solidFill>
                  <a:schemeClr val="dk1"/>
                </a:solidFill>
                <a:latin typeface="Calibri"/>
                <a:ea typeface="Calibri"/>
                <a:cs typeface="Calibri"/>
                <a:sym typeface="Calibri"/>
              </a:endParaRPr>
            </a:p>
          </p:txBody>
        </p:sp>
        <p:sp>
          <p:nvSpPr>
            <p:cNvPr id="122" name="Google Shape;122;p4"/>
            <p:cNvSpPr/>
            <p:nvPr/>
          </p:nvSpPr>
          <p:spPr>
            <a:xfrm>
              <a:off x="539878" y="702393"/>
              <a:ext cx="2331069" cy="247175"/>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noFill/>
              <a:prstDash val="solid"/>
              <a:round/>
              <a:headEnd type="none" w="sm" len="sm"/>
              <a:tailEnd type="none" w="sm" len="sm"/>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dirty="0">
                  <a:solidFill>
                    <a:schemeClr val="tx1"/>
                  </a:solidFill>
                  <a:latin typeface="Calibri"/>
                  <a:ea typeface="Calibri"/>
                  <a:cs typeface="Calibri"/>
                  <a:sym typeface="Calibri"/>
                </a:rPr>
                <a:t>Ce que fait l</a:t>
              </a:r>
              <a:r>
                <a:rPr lang="fr-FR" sz="1200" i="0" u="none" strike="noStrike" cap="none" dirty="0">
                  <a:solidFill>
                    <a:schemeClr val="tx1"/>
                  </a:solidFill>
                  <a:latin typeface="Calibri"/>
                  <a:ea typeface="Calibri"/>
                  <a:cs typeface="Calibri"/>
                  <a:sym typeface="Calibri"/>
                </a:rPr>
                <a:t>a personne enseignante</a:t>
              </a:r>
              <a:endParaRPr sz="1400" i="0" u="none" strike="noStrike" cap="none" dirty="0">
                <a:solidFill>
                  <a:schemeClr val="tx1"/>
                </a:solidFill>
                <a:sym typeface="Arial"/>
              </a:endParaRPr>
            </a:p>
          </p:txBody>
        </p:sp>
      </p:grpSp>
      <p:grpSp>
        <p:nvGrpSpPr>
          <p:cNvPr id="123" name="Google Shape;123;p4"/>
          <p:cNvGrpSpPr/>
          <p:nvPr/>
        </p:nvGrpSpPr>
        <p:grpSpPr>
          <a:xfrm>
            <a:off x="556392" y="7213876"/>
            <a:ext cx="3186431" cy="1733315"/>
            <a:chOff x="556392" y="7213876"/>
            <a:chExt cx="3186431" cy="1733315"/>
          </a:xfrm>
        </p:grpSpPr>
        <p:sp>
          <p:nvSpPr>
            <p:cNvPr id="124" name="Google Shape;124;p4"/>
            <p:cNvSpPr/>
            <p:nvPr/>
          </p:nvSpPr>
          <p:spPr>
            <a:xfrm>
              <a:off x="556392" y="7403003"/>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00659" marR="0" lvl="0" indent="-171450" algn="l" rtl="0">
                <a:lnSpc>
                  <a:spcPts val="1200"/>
                </a:lnSpc>
                <a:spcBef>
                  <a:spcPts val="0"/>
                </a:spcBef>
                <a:spcAft>
                  <a:spcPts val="0"/>
                </a:spcAft>
                <a:buClr>
                  <a:srgbClr val="000000"/>
                </a:buClr>
                <a:buSzPts val="1100"/>
                <a:buFont typeface="Arial" panose="020B0604020202020204" pitchFamily="34" charset="0"/>
                <a:buChar char="•"/>
              </a:pPr>
              <a:r>
                <a:rPr lang="fr-FR" sz="1100" b="1" i="0" u="none" strike="noStrike" cap="none" dirty="0">
                  <a:solidFill>
                    <a:srgbClr val="36393B"/>
                  </a:solidFill>
                  <a:latin typeface="Calibri"/>
                  <a:ea typeface="Calibri"/>
                  <a:cs typeface="Calibri"/>
                  <a:sym typeface="Calibri"/>
                </a:rPr>
                <a:t>Formuler </a:t>
              </a:r>
              <a:r>
                <a:rPr lang="fr-FR" sz="1100" b="0" i="0" u="none" strike="noStrike" cap="none" dirty="0">
                  <a:solidFill>
                    <a:srgbClr val="36393B"/>
                  </a:solidFill>
                  <a:latin typeface="Calibri"/>
                  <a:ea typeface="Calibri"/>
                  <a:cs typeface="Calibri"/>
                  <a:sym typeface="Calibri"/>
                </a:rPr>
                <a:t>des affirmations polémiques claires, par exemple :</a:t>
              </a:r>
            </a:p>
            <a:p>
              <a:pPr marL="29209" marR="0" lvl="0" indent="0" algn="l" rtl="0">
                <a:lnSpc>
                  <a:spcPts val="1200"/>
                </a:lnSpc>
                <a:spcBef>
                  <a:spcPts val="0"/>
                </a:spcBef>
                <a:spcAft>
                  <a:spcPts val="0"/>
                </a:spcAft>
                <a:buClr>
                  <a:srgbClr val="000000"/>
                </a:buClr>
                <a:buSzPts val="1100"/>
                <a:buFont typeface="Arial"/>
                <a:buNone/>
              </a:pPr>
              <a:r>
                <a:rPr lang="fr-FR" sz="1100" dirty="0">
                  <a:solidFill>
                    <a:srgbClr val="36393B"/>
                  </a:solidFill>
                  <a:latin typeface="Calibri"/>
                  <a:ea typeface="Calibri"/>
                  <a:cs typeface="Calibri"/>
                  <a:sym typeface="Calibri"/>
                </a:rPr>
                <a:t>      </a:t>
              </a:r>
              <a:r>
                <a:rPr lang="fr-FR" sz="1100" b="0" i="0" u="none" strike="noStrike" cap="none" dirty="0">
                  <a:solidFill>
                    <a:srgbClr val="36393B"/>
                  </a:solidFill>
                  <a:latin typeface="Calibri"/>
                  <a:ea typeface="Calibri"/>
                  <a:cs typeface="Calibri"/>
                  <a:sym typeface="Calibri"/>
                </a:rPr>
                <a:t>« </a:t>
              </a:r>
              <a:r>
                <a:rPr lang="fr-FR" sz="1100" b="0" i="1" u="none" strike="noStrike" cap="none" dirty="0">
                  <a:solidFill>
                    <a:srgbClr val="36393B"/>
                  </a:solidFill>
                  <a:latin typeface="Calibri"/>
                  <a:ea typeface="Calibri"/>
                  <a:cs typeface="Calibri"/>
                  <a:sym typeface="Calibri"/>
                </a:rPr>
                <a:t>Pour agir il faut connaître</a:t>
              </a:r>
              <a:r>
                <a:rPr lang="fr-FR" sz="1100" b="0" i="0" u="none" strike="noStrike" cap="none" dirty="0">
                  <a:solidFill>
                    <a:srgbClr val="36393B"/>
                  </a:solidFill>
                  <a:latin typeface="Calibri"/>
                  <a:ea typeface="Calibri"/>
                  <a:cs typeface="Calibri"/>
                  <a:sym typeface="Calibri"/>
                </a:rPr>
                <a:t> »,</a:t>
              </a:r>
            </a:p>
            <a:p>
              <a:pPr marL="29209" marR="0" lvl="0" indent="0" algn="l" rtl="0">
                <a:lnSpc>
                  <a:spcPts val="1200"/>
                </a:lnSpc>
                <a:spcBef>
                  <a:spcPts val="0"/>
                </a:spcBef>
                <a:spcAft>
                  <a:spcPts val="0"/>
                </a:spcAft>
                <a:buClr>
                  <a:srgbClr val="000000"/>
                </a:buClr>
                <a:buSzPts val="1100"/>
                <a:buFont typeface="Arial"/>
                <a:buNone/>
              </a:pPr>
              <a:r>
                <a:rPr lang="fr-FR" sz="1100" b="0" i="0" u="none" strike="noStrike" cap="none" dirty="0">
                  <a:solidFill>
                    <a:srgbClr val="36393B"/>
                  </a:solidFill>
                  <a:latin typeface="Calibri"/>
                  <a:ea typeface="Calibri"/>
                  <a:cs typeface="Calibri"/>
                  <a:sym typeface="Calibri"/>
                </a:rPr>
                <a:t>      « </a:t>
              </a:r>
              <a:r>
                <a:rPr lang="fr-FR" sz="1100" b="0" i="1" u="none" strike="noStrike" cap="none" dirty="0">
                  <a:solidFill>
                    <a:srgbClr val="36393B"/>
                  </a:solidFill>
                  <a:latin typeface="Calibri"/>
                  <a:ea typeface="Calibri"/>
                  <a:cs typeface="Calibri"/>
                  <a:sym typeface="Calibri"/>
                </a:rPr>
                <a:t>L’avortement est contre nature</a:t>
              </a:r>
              <a:r>
                <a:rPr lang="fr-FR" sz="1100" b="0" i="0" u="none" strike="noStrike" cap="none" dirty="0">
                  <a:solidFill>
                    <a:srgbClr val="36393B"/>
                  </a:solidFill>
                  <a:latin typeface="Calibri"/>
                  <a:ea typeface="Calibri"/>
                  <a:cs typeface="Calibri"/>
                  <a:sym typeface="Calibri"/>
                </a:rPr>
                <a:t> », etc.</a:t>
              </a:r>
            </a:p>
            <a:p>
              <a:pPr marL="200659" marR="0" lvl="0" indent="-171450" algn="l" rtl="0">
                <a:lnSpc>
                  <a:spcPts val="1200"/>
                </a:lnSpc>
                <a:spcBef>
                  <a:spcPts val="0"/>
                </a:spcBef>
                <a:spcAft>
                  <a:spcPts val="0"/>
                </a:spcAft>
                <a:buClr>
                  <a:srgbClr val="000000"/>
                </a:buClr>
                <a:buSzPts val="1100"/>
                <a:buFont typeface="Arial" panose="020B0604020202020204" pitchFamily="34" charset="0"/>
                <a:buChar char="•"/>
              </a:pPr>
              <a:r>
                <a:rPr lang="fr-FR" sz="1100" b="1" i="0" u="none" strike="noStrike" cap="none" dirty="0">
                  <a:solidFill>
                    <a:srgbClr val="36393B"/>
                  </a:solidFill>
                  <a:latin typeface="Calibri"/>
                  <a:ea typeface="Calibri"/>
                  <a:cs typeface="Calibri"/>
                  <a:sym typeface="Calibri"/>
                </a:rPr>
                <a:t>Enoncer</a:t>
              </a:r>
              <a:r>
                <a:rPr lang="fr-FR" sz="1100" b="0" i="0" u="none" strike="noStrike" cap="none" dirty="0">
                  <a:solidFill>
                    <a:srgbClr val="36393B"/>
                  </a:solidFill>
                  <a:latin typeface="Calibri"/>
                  <a:ea typeface="Calibri"/>
                  <a:cs typeface="Calibri"/>
                  <a:sym typeface="Calibri"/>
                </a:rPr>
                <a:t> précisément les règles du jeu,</a:t>
              </a:r>
            </a:p>
            <a:p>
              <a:pPr marL="200659" marR="0" lvl="0" indent="-171450" algn="l" rtl="0">
                <a:lnSpc>
                  <a:spcPts val="1200"/>
                </a:lnSpc>
                <a:spcBef>
                  <a:spcPts val="0"/>
                </a:spcBef>
                <a:spcAft>
                  <a:spcPts val="0"/>
                </a:spcAft>
                <a:buClr>
                  <a:srgbClr val="000000"/>
                </a:buClr>
                <a:buSzPts val="1100"/>
                <a:buFont typeface="Arial" panose="020B0604020202020204" pitchFamily="34" charset="0"/>
                <a:buChar char="•"/>
              </a:pPr>
              <a:r>
                <a:rPr lang="fr-FR" sz="1100" b="1" i="0" u="none" strike="noStrike" cap="none" dirty="0">
                  <a:solidFill>
                    <a:srgbClr val="36393B"/>
                  </a:solidFill>
                  <a:latin typeface="Calibri"/>
                  <a:ea typeface="Calibri"/>
                  <a:cs typeface="Calibri"/>
                  <a:sym typeface="Calibri"/>
                </a:rPr>
                <a:t>Questionner</a:t>
              </a:r>
              <a:r>
                <a:rPr lang="fr-FR" sz="1100" b="0" i="0" u="none" strike="noStrike" cap="none" dirty="0">
                  <a:solidFill>
                    <a:srgbClr val="36393B"/>
                  </a:solidFill>
                  <a:latin typeface="Calibri"/>
                  <a:ea typeface="Calibri"/>
                  <a:cs typeface="Calibri"/>
                  <a:sym typeface="Calibri"/>
                </a:rPr>
                <a:t> ou reformuler exagérément si le débat stagne, </a:t>
              </a:r>
            </a:p>
            <a:p>
              <a:pPr marL="200659" marR="0" lvl="0" indent="-171450" algn="l" rtl="0">
                <a:lnSpc>
                  <a:spcPts val="1200"/>
                </a:lnSpc>
                <a:spcBef>
                  <a:spcPts val="0"/>
                </a:spcBef>
                <a:spcAft>
                  <a:spcPts val="0"/>
                </a:spcAft>
                <a:buClr>
                  <a:srgbClr val="000000"/>
                </a:buClr>
                <a:buSzPts val="1100"/>
                <a:buFont typeface="Arial" panose="020B0604020202020204" pitchFamily="34" charset="0"/>
                <a:buChar char="•"/>
              </a:pPr>
              <a:r>
                <a:rPr lang="fr-FR" sz="1100" b="1" i="0" u="none" strike="noStrike" cap="none" dirty="0">
                  <a:solidFill>
                    <a:srgbClr val="36393B"/>
                  </a:solidFill>
                  <a:latin typeface="Calibri"/>
                  <a:ea typeface="Calibri"/>
                  <a:cs typeface="Calibri"/>
                  <a:sym typeface="Calibri"/>
                </a:rPr>
                <a:t>Noter</a:t>
              </a:r>
              <a:r>
                <a:rPr lang="fr-FR" sz="1100" b="0" i="0" u="none" strike="noStrike" cap="none" dirty="0">
                  <a:solidFill>
                    <a:srgbClr val="36393B"/>
                  </a:solidFill>
                  <a:latin typeface="Calibri"/>
                  <a:ea typeface="Calibri"/>
                  <a:cs typeface="Calibri"/>
                  <a:sym typeface="Calibri"/>
                </a:rPr>
                <a:t> les idées fausses ou approximatives pour y revenir. </a:t>
              </a:r>
            </a:p>
          </p:txBody>
        </p:sp>
        <p:sp>
          <p:nvSpPr>
            <p:cNvPr id="125" name="Google Shape;125;p4"/>
            <p:cNvSpPr/>
            <p:nvPr/>
          </p:nvSpPr>
          <p:spPr>
            <a:xfrm>
              <a:off x="556394" y="7213876"/>
              <a:ext cx="138491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Conseils / variantes</a:t>
              </a:r>
              <a:endParaRPr sz="1200" i="0" u="none" strike="noStrike" cap="none" dirty="0">
                <a:solidFill>
                  <a:schemeClr val="tx1"/>
                </a:solidFill>
                <a:latin typeface="Calibri"/>
                <a:ea typeface="Calibri"/>
                <a:cs typeface="Calibri"/>
                <a:sym typeface="Calibri"/>
              </a:endParaRPr>
            </a:p>
          </p:txBody>
        </p:sp>
      </p:grpSp>
      <p:grpSp>
        <p:nvGrpSpPr>
          <p:cNvPr id="126" name="Google Shape;126;p4"/>
          <p:cNvGrpSpPr/>
          <p:nvPr/>
        </p:nvGrpSpPr>
        <p:grpSpPr>
          <a:xfrm>
            <a:off x="3832252" y="7207870"/>
            <a:ext cx="3186431" cy="1733315"/>
            <a:chOff x="3832252" y="7207870"/>
            <a:chExt cx="3186431" cy="1733315"/>
          </a:xfrm>
        </p:grpSpPr>
        <p:sp>
          <p:nvSpPr>
            <p:cNvPr id="127" name="Google Shape;127;p4"/>
            <p:cNvSpPr/>
            <p:nvPr/>
          </p:nvSpPr>
          <p:spPr>
            <a:xfrm>
              <a:off x="3832252" y="7396997"/>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Un débat mouvant sur le vif </a:t>
              </a:r>
              <a:r>
                <a:rPr lang="fr-FR" sz="1100"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hlinkClick r:id="rId3"/>
                </a:rPr>
                <a:t>https://pod.u-pec.fr/video/3169-jse-2022-colloque-scientifique-2203-grand-debat-mouvant/</a:t>
              </a:r>
              <a:endParaRPr lang="fr-F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lang="fr-F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L’expérience d’une enseignante </a:t>
              </a:r>
              <a:r>
                <a:rPr lang="fr-FR" sz="1100"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hlinkClick r:id="rId4"/>
                </a:rPr>
                <a:t>https://eductv.enpc.fr/videos/debat-mouvant/iframe/</a:t>
              </a:r>
              <a:endParaRPr lang="fr-FR" sz="1100" b="0" i="0" u="none" strike="noStrike" cap="none" dirty="0">
                <a:solidFill>
                  <a:schemeClr val="dk1"/>
                </a:solidFill>
                <a:latin typeface="Calibri"/>
                <a:ea typeface="Calibri"/>
                <a:cs typeface="Calibri"/>
                <a:sym typeface="Calibri"/>
              </a:endParaRPr>
            </a:p>
          </p:txBody>
        </p:sp>
        <p:sp>
          <p:nvSpPr>
            <p:cNvPr id="128" name="Google Shape;128;p4"/>
            <p:cNvSpPr/>
            <p:nvPr/>
          </p:nvSpPr>
          <p:spPr>
            <a:xfrm>
              <a:off x="3832254" y="7207870"/>
              <a:ext cx="1546196"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dirty="0">
                  <a:solidFill>
                    <a:schemeClr val="tx1"/>
                  </a:solidFill>
                  <a:latin typeface="Calibri"/>
                  <a:ea typeface="Calibri"/>
                  <a:cs typeface="Calibri"/>
                  <a:sym typeface="Calibri"/>
                </a:rPr>
                <a:t>Références inspirantes</a:t>
              </a:r>
              <a:endParaRPr sz="1200" i="0" u="none" strike="noStrike" cap="none" dirty="0">
                <a:solidFill>
                  <a:schemeClr val="tx1"/>
                </a:solidFill>
                <a:latin typeface="Calibri"/>
                <a:ea typeface="Calibri"/>
                <a:cs typeface="Calibri"/>
                <a:sym typeface="Calibri"/>
              </a:endParaRPr>
            </a:p>
          </p:txBody>
        </p:sp>
      </p:grpSp>
      <p:sp>
        <p:nvSpPr>
          <p:cNvPr id="129" name="Google Shape;129;p4"/>
          <p:cNvSpPr txBox="1"/>
          <p:nvPr/>
        </p:nvSpPr>
        <p:spPr>
          <a:xfrm>
            <a:off x="1796732" y="9088088"/>
            <a:ext cx="3963035" cy="69596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Vous avez une question ou une remarque concernant cette fiche ?</a:t>
            </a:r>
            <a:endParaRPr sz="1100" b="0" i="0" u="none" strike="noStrike" cap="none">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Contactez nous : </a:t>
            </a:r>
            <a:r>
              <a:rPr lang="fr-FR" sz="1100" b="0" i="0" u="sng" strike="noStrike" cap="none">
                <a:solidFill>
                  <a:srgbClr val="36393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contact@learninglab-network.com</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55"/>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Plus de fiches sur : </a:t>
            </a:r>
            <a:r>
              <a:rPr lang="fr-FR" sz="1100" b="0" i="0" u="sng" strike="noStrike" cap="none">
                <a:solidFill>
                  <a:srgbClr val="36393B"/>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www.learninglab-network.com</a:t>
            </a:r>
            <a:r>
              <a:rPr lang="fr-FR" sz="1100" b="0" i="0" u="none" strike="noStrike" cap="none">
                <a:solidFill>
                  <a:srgbClr val="36393B"/>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789</Words>
  <Application>Microsoft Office PowerPoint</Application>
  <PresentationFormat>Personnalisé</PresentationFormat>
  <Paragraphs>72</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Tahoma</vt:lpstr>
      <vt:lpstr>Montserrat</vt:lpstr>
      <vt:lpstr>Palatino Linotype</vt:lpstr>
      <vt:lpstr>Office Theme</vt:lpstr>
      <vt:lpstr>Débat mouvant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de fiche activité</dc:title>
  <dc:creator>VARROT Patrick</dc:creator>
  <cp:lastModifiedBy>VARROT Patrick</cp:lastModifiedBy>
  <cp:revision>13</cp:revision>
  <dcterms:created xsi:type="dcterms:W3CDTF">2023-12-19T15:17:25Z</dcterms:created>
  <dcterms:modified xsi:type="dcterms:W3CDTF">2026-05-24T13:25:09Z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0x0101003DCCC1B8BBCBD044B0A3ED87D4360FB2</vt:lpwstr>
  </property>
  <property fmtid="{D5CDD505-2E9C-101B-9397-08002B2CF9AE}" pid="6" name="MediaServiceImageTags">
    <vt:lpwstr/>
  </property>
</Properties>
</file>