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Palatino Linotype" panose="020405020505050303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JIAdBwegT2MGqGE0TROcD961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00" y="-39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 descr="Une image contenant symbole, cercle, Police, logo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377" y="9804728"/>
            <a:ext cx="1241329" cy="41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relationships.org/blogs/community-of-practice-resource-list/four-corners-teacher-training?_pos=1&amp;_sid=3a0f91851&amp;_ss=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713315" y="7759741"/>
            <a:ext cx="2299200" cy="11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 les faits changent, je change d'avis. Et vous, que faites-vous, Monsieur ? 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Attribuée à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Meynard KEYNES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Economiste</a:t>
            </a:r>
          </a:p>
        </p:txBody>
      </p:sp>
      <p:sp>
        <p:nvSpPr>
          <p:cNvPr id="84" name="Google Shape;84;p3"/>
          <p:cNvSpPr txBox="1"/>
          <p:nvPr/>
        </p:nvSpPr>
        <p:spPr>
          <a:xfrm>
            <a:off x="1216550" y="9588345"/>
            <a:ext cx="256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générée par Nano Banana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43858" y="1246201"/>
            <a:ext cx="1910953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#Positionnement physique</a:t>
            </a:r>
          </a:p>
        </p:txBody>
      </p:sp>
      <p:sp>
        <p:nvSpPr>
          <p:cNvPr id="86" name="Google Shape;86;p3"/>
          <p:cNvSpPr/>
          <p:nvPr/>
        </p:nvSpPr>
        <p:spPr>
          <a:xfrm>
            <a:off x="522919" y="1596177"/>
            <a:ext cx="1165203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#Ecoute active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2511083" y="1246201"/>
            <a:ext cx="1322363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#Argumentation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696791" y="1596177"/>
            <a:ext cx="118705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#Esprit critique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911977" y="1596177"/>
            <a:ext cx="1485256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#Décision informée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91" name="Google Shape;91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35 – 75 mn.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94" name="Google Shape;94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299296" y="532339"/>
              <a:ext cx="1606550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8 - 32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543859" y="2105339"/>
            <a:ext cx="6494689" cy="1481158"/>
            <a:chOff x="543859" y="2105339"/>
            <a:chExt cx="6494689" cy="1481158"/>
          </a:xfrm>
        </p:grpSpPr>
        <p:sp>
          <p:nvSpPr>
            <p:cNvPr id="97" name="Google Shape;97;p3"/>
            <p:cNvSpPr/>
            <p:nvPr/>
          </p:nvSpPr>
          <p:spPr>
            <a:xfrm>
              <a:off x="551855" y="2303797"/>
              <a:ext cx="6486693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débat à quatre coins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implique un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positionnement physique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dans un coin de la salle pour exprimer son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accord ou désaccord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plus ou moins entier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avec une affirmation. Alternative au débat traditionnel et variante du débat mouvant, il encourage l’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écoute attentive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arguments des autres et la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remise en question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sa propre position. D’abord expérimenté dans le domaine des sciences, il a été répertorié et scénarisé comme activité pédagogique dans les années 2010. Il est souvent utilisé comme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activité préparatoire à l'écriture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accompagné d’un document de suivi et d’une grille d’autoévaluation de sa participation. En encourageant l'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écoute active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 développement de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compétences argumentatives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il enrichit le processus d'apprentissage par une exploration des opinions et des arguments sur des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sujets controversés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100" name="Google Shape;100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103" name="Google Shape;103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1856" y="3667089"/>
            <a:ext cx="3089045" cy="3296105"/>
            <a:chOff x="551856" y="3667089"/>
            <a:chExt cx="3089045" cy="3296105"/>
          </a:xfrm>
        </p:grpSpPr>
        <p:sp>
          <p:nvSpPr>
            <p:cNvPr id="106" name="Google Shape;106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Développer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compétences argumentatives.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une diversité de perspectives en favorisant l'écoute active.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Faire preuve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d’esprit critique en fondant des connaissances sur des faits.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Enclencher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 processus d’une prise de décision informée.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Articuler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trois modes d’apprentissage : parler, écouter et écrire.</a:t>
              </a: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Objectifs pédagogiques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110" name="Google Shape;110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Débat à 4 coins</a:t>
            </a:r>
            <a:endParaRPr dirty="0"/>
          </a:p>
        </p:txBody>
      </p:sp>
      <p:grpSp>
        <p:nvGrpSpPr>
          <p:cNvPr id="2" name="Google Shape;537;p6">
            <a:extLst>
              <a:ext uri="{FF2B5EF4-FFF2-40B4-BE49-F238E27FC236}">
                <a16:creationId xmlns:a16="http://schemas.microsoft.com/office/drawing/2014/main" id="{0138E008-F23D-53DB-B333-1FCDB70B9379}"/>
              </a:ext>
            </a:extLst>
          </p:cNvPr>
          <p:cNvGrpSpPr/>
          <p:nvPr/>
        </p:nvGrpSpPr>
        <p:grpSpPr>
          <a:xfrm>
            <a:off x="4416273" y="1682594"/>
            <a:ext cx="921746" cy="440158"/>
            <a:chOff x="729797" y="2416429"/>
            <a:chExt cx="921746" cy="440158"/>
          </a:xfrm>
        </p:grpSpPr>
        <p:sp>
          <p:nvSpPr>
            <p:cNvPr id="3" name="Google Shape;538;p6">
              <a:extLst>
                <a:ext uri="{FF2B5EF4-FFF2-40B4-BE49-F238E27FC236}">
                  <a16:creationId xmlns:a16="http://schemas.microsoft.com/office/drawing/2014/main" id="{DC041FBB-B80F-BB66-D2A3-0BDE60E9A7DD}"/>
                </a:ext>
              </a:extLst>
            </p:cNvPr>
            <p:cNvSpPr txBox="1"/>
            <p:nvPr/>
          </p:nvSpPr>
          <p:spPr>
            <a:xfrm>
              <a:off x="729797" y="2516687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Chaise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39;p6">
              <a:extLst>
                <a:ext uri="{FF2B5EF4-FFF2-40B4-BE49-F238E27FC236}">
                  <a16:creationId xmlns:a16="http://schemas.microsoft.com/office/drawing/2014/main" id="{7E1B4B47-897A-11B6-1D2E-181C0C01ECC4}"/>
                </a:ext>
              </a:extLst>
            </p:cNvPr>
            <p:cNvSpPr/>
            <p:nvPr/>
          </p:nvSpPr>
          <p:spPr>
            <a:xfrm>
              <a:off x="851557" y="2416429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540;p6">
            <a:extLst>
              <a:ext uri="{FF2B5EF4-FFF2-40B4-BE49-F238E27FC236}">
                <a16:creationId xmlns:a16="http://schemas.microsoft.com/office/drawing/2014/main" id="{041016D2-A52E-DEE0-403F-9A098A50A81E}"/>
              </a:ext>
            </a:extLst>
          </p:cNvPr>
          <p:cNvGrpSpPr/>
          <p:nvPr/>
        </p:nvGrpSpPr>
        <p:grpSpPr>
          <a:xfrm>
            <a:off x="6122358" y="1538352"/>
            <a:ext cx="916191" cy="533017"/>
            <a:chOff x="1242310" y="2915669"/>
            <a:chExt cx="916191" cy="533017"/>
          </a:xfrm>
        </p:grpSpPr>
        <p:pic>
          <p:nvPicPr>
            <p:cNvPr id="6" name="Google Shape;541;p6" descr="Projecteur avec un remplissage uni">
              <a:extLst>
                <a:ext uri="{FF2B5EF4-FFF2-40B4-BE49-F238E27FC236}">
                  <a16:creationId xmlns:a16="http://schemas.microsoft.com/office/drawing/2014/main" id="{B363F1DF-185F-5D82-599A-DBD71D1A1A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62303" y="2915669"/>
              <a:ext cx="291591" cy="291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42;p6">
              <a:extLst>
                <a:ext uri="{FF2B5EF4-FFF2-40B4-BE49-F238E27FC236}">
                  <a16:creationId xmlns:a16="http://schemas.microsoft.com/office/drawing/2014/main" id="{1E094C81-BAC7-D59E-DDC8-28C033957965}"/>
                </a:ext>
              </a:extLst>
            </p:cNvPr>
            <p:cNvSpPr txBox="1"/>
            <p:nvPr/>
          </p:nvSpPr>
          <p:spPr>
            <a:xfrm>
              <a:off x="1242310" y="3119378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Vidéo-projecteur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552;p6">
            <a:extLst>
              <a:ext uri="{FF2B5EF4-FFF2-40B4-BE49-F238E27FC236}">
                <a16:creationId xmlns:a16="http://schemas.microsoft.com/office/drawing/2014/main" id="{5EA5F134-C3B7-7DA5-9CD5-B4E821F3AB02}"/>
              </a:ext>
            </a:extLst>
          </p:cNvPr>
          <p:cNvGrpSpPr/>
          <p:nvPr/>
        </p:nvGrpSpPr>
        <p:grpSpPr>
          <a:xfrm>
            <a:off x="5725901" y="1575075"/>
            <a:ext cx="920703" cy="525203"/>
            <a:chOff x="2374188" y="3562103"/>
            <a:chExt cx="920703" cy="525203"/>
          </a:xfrm>
        </p:grpSpPr>
        <p:pic>
          <p:nvPicPr>
            <p:cNvPr id="9" name="Google Shape;553;p6" descr="Ordinateur portable avec un remplissage uni">
              <a:extLst>
                <a:ext uri="{FF2B5EF4-FFF2-40B4-BE49-F238E27FC236}">
                  <a16:creationId xmlns:a16="http://schemas.microsoft.com/office/drawing/2014/main" id="{2EFA63C7-7806-E43F-16B5-15CAFAA7E7D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076" y="3562103"/>
              <a:ext cx="281052" cy="2810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554;p6">
              <a:extLst>
                <a:ext uri="{FF2B5EF4-FFF2-40B4-BE49-F238E27FC236}">
                  <a16:creationId xmlns:a16="http://schemas.microsoft.com/office/drawing/2014/main" id="{0DC000D9-3353-6A34-C344-DC634BB86534}"/>
                </a:ext>
              </a:extLst>
            </p:cNvPr>
            <p:cNvSpPr txBox="1"/>
            <p:nvPr/>
          </p:nvSpPr>
          <p:spPr>
            <a:xfrm>
              <a:off x="2374188" y="3773332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Ordinateur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570;p6">
            <a:extLst>
              <a:ext uri="{FF2B5EF4-FFF2-40B4-BE49-F238E27FC236}">
                <a16:creationId xmlns:a16="http://schemas.microsoft.com/office/drawing/2014/main" id="{0BFC16A6-53CC-3427-D17E-B53D1077687E}"/>
              </a:ext>
            </a:extLst>
          </p:cNvPr>
          <p:cNvGrpSpPr/>
          <p:nvPr/>
        </p:nvGrpSpPr>
        <p:grpSpPr>
          <a:xfrm>
            <a:off x="4632860" y="1663315"/>
            <a:ext cx="921746" cy="465145"/>
            <a:chOff x="509437" y="4844285"/>
            <a:chExt cx="921746" cy="465145"/>
          </a:xfrm>
        </p:grpSpPr>
        <p:sp>
          <p:nvSpPr>
            <p:cNvPr id="12" name="Google Shape;571;p6">
              <a:extLst>
                <a:ext uri="{FF2B5EF4-FFF2-40B4-BE49-F238E27FC236}">
                  <a16:creationId xmlns:a16="http://schemas.microsoft.com/office/drawing/2014/main" id="{3D0C18CE-DFC0-9328-F419-F6B9EC4D3DF1}"/>
                </a:ext>
              </a:extLst>
            </p:cNvPr>
            <p:cNvSpPr/>
            <p:nvPr/>
          </p:nvSpPr>
          <p:spPr>
            <a:xfrm>
              <a:off x="899661" y="4844285"/>
              <a:ext cx="157096" cy="149612"/>
            </a:xfrm>
            <a:prstGeom prst="flowChartManualOperation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72;p6">
              <a:extLst>
                <a:ext uri="{FF2B5EF4-FFF2-40B4-BE49-F238E27FC236}">
                  <a16:creationId xmlns:a16="http://schemas.microsoft.com/office/drawing/2014/main" id="{5135C520-327F-801D-5012-2858228915F7}"/>
                </a:ext>
              </a:extLst>
            </p:cNvPr>
            <p:cNvSpPr txBox="1"/>
            <p:nvPr/>
          </p:nvSpPr>
          <p:spPr>
            <a:xfrm>
              <a:off x="509437" y="4969530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Pupitre d’animation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573;p6">
            <a:extLst>
              <a:ext uri="{FF2B5EF4-FFF2-40B4-BE49-F238E27FC236}">
                <a16:creationId xmlns:a16="http://schemas.microsoft.com/office/drawing/2014/main" id="{60868578-3568-D9D6-B2CA-ACE6AD0E54A0}"/>
              </a:ext>
            </a:extLst>
          </p:cNvPr>
          <p:cNvGrpSpPr/>
          <p:nvPr/>
        </p:nvGrpSpPr>
        <p:grpSpPr>
          <a:xfrm>
            <a:off x="5189505" y="1616570"/>
            <a:ext cx="920703" cy="488158"/>
            <a:chOff x="2368445" y="4808309"/>
            <a:chExt cx="920703" cy="488158"/>
          </a:xfrm>
        </p:grpSpPr>
        <p:sp>
          <p:nvSpPr>
            <p:cNvPr id="15" name="Google Shape;574;p6">
              <a:extLst>
                <a:ext uri="{FF2B5EF4-FFF2-40B4-BE49-F238E27FC236}">
                  <a16:creationId xmlns:a16="http://schemas.microsoft.com/office/drawing/2014/main" id="{9549DB4A-2855-3653-36AC-0B1A8F0E3747}"/>
                </a:ext>
              </a:extLst>
            </p:cNvPr>
            <p:cNvSpPr txBox="1"/>
            <p:nvPr/>
          </p:nvSpPr>
          <p:spPr>
            <a:xfrm>
              <a:off x="2368445" y="4982493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Cloison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mobile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75;p6">
              <a:extLst>
                <a:ext uri="{FF2B5EF4-FFF2-40B4-BE49-F238E27FC236}">
                  <a16:creationId xmlns:a16="http://schemas.microsoft.com/office/drawing/2014/main" id="{67248B1A-4AF4-2AF8-6F69-1142CC310055}"/>
                </a:ext>
              </a:extLst>
            </p:cNvPr>
            <p:cNvSpPr/>
            <p:nvPr/>
          </p:nvSpPr>
          <p:spPr>
            <a:xfrm>
              <a:off x="2794384" y="4808309"/>
              <a:ext cx="96691" cy="17904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541;p6" descr="Projecteur avec un remplissage uni">
            <a:extLst>
              <a:ext uri="{FF2B5EF4-FFF2-40B4-BE49-F238E27FC236}">
                <a16:creationId xmlns:a16="http://schemas.microsoft.com/office/drawing/2014/main" id="{9A1B429F-5559-36C3-3828-ADCBC26ABB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130" y="4295443"/>
            <a:ext cx="291591" cy="2915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75;p6">
            <a:extLst>
              <a:ext uri="{FF2B5EF4-FFF2-40B4-BE49-F238E27FC236}">
                <a16:creationId xmlns:a16="http://schemas.microsoft.com/office/drawing/2014/main" id="{21362071-4295-FBEB-3D77-80D71B8F4475}"/>
              </a:ext>
            </a:extLst>
          </p:cNvPr>
          <p:cNvSpPr/>
          <p:nvPr/>
        </p:nvSpPr>
        <p:spPr>
          <a:xfrm rot="2890941">
            <a:off x="4857333" y="4520773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575;p6">
            <a:extLst>
              <a:ext uri="{FF2B5EF4-FFF2-40B4-BE49-F238E27FC236}">
                <a16:creationId xmlns:a16="http://schemas.microsoft.com/office/drawing/2014/main" id="{19006545-6A71-EF15-F3ED-79EEC6850E08}"/>
              </a:ext>
            </a:extLst>
          </p:cNvPr>
          <p:cNvSpPr/>
          <p:nvPr/>
        </p:nvSpPr>
        <p:spPr>
          <a:xfrm rot="18633583">
            <a:off x="6002927" y="4535389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71;p6">
            <a:extLst>
              <a:ext uri="{FF2B5EF4-FFF2-40B4-BE49-F238E27FC236}">
                <a16:creationId xmlns:a16="http://schemas.microsoft.com/office/drawing/2014/main" id="{E45783AF-C8D1-7395-912D-8040D49E2D2D}"/>
              </a:ext>
            </a:extLst>
          </p:cNvPr>
          <p:cNvSpPr/>
          <p:nvPr/>
        </p:nvSpPr>
        <p:spPr>
          <a:xfrm>
            <a:off x="5434064" y="6355090"/>
            <a:ext cx="157096" cy="149612"/>
          </a:xfrm>
          <a:prstGeom prst="flowChartManualOperation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539;p6">
            <a:extLst>
              <a:ext uri="{FF2B5EF4-FFF2-40B4-BE49-F238E27FC236}">
                <a16:creationId xmlns:a16="http://schemas.microsoft.com/office/drawing/2014/main" id="{DDB0E9C5-9028-EC46-5A84-306E818BAF14}"/>
              </a:ext>
            </a:extLst>
          </p:cNvPr>
          <p:cNvSpPr/>
          <p:nvPr/>
        </p:nvSpPr>
        <p:spPr>
          <a:xfrm>
            <a:off x="4833993" y="4746067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39;p6">
            <a:extLst>
              <a:ext uri="{FF2B5EF4-FFF2-40B4-BE49-F238E27FC236}">
                <a16:creationId xmlns:a16="http://schemas.microsoft.com/office/drawing/2014/main" id="{4B675EB0-A976-5BE1-CC9E-CBC828397942}"/>
              </a:ext>
            </a:extLst>
          </p:cNvPr>
          <p:cNvSpPr/>
          <p:nvPr/>
        </p:nvSpPr>
        <p:spPr>
          <a:xfrm>
            <a:off x="5023530" y="4596141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39;p6">
            <a:extLst>
              <a:ext uri="{FF2B5EF4-FFF2-40B4-BE49-F238E27FC236}">
                <a16:creationId xmlns:a16="http://schemas.microsoft.com/office/drawing/2014/main" id="{A10D2EC2-67C2-1BB7-95C3-1872A71CBD1F}"/>
              </a:ext>
            </a:extLst>
          </p:cNvPr>
          <p:cNvSpPr/>
          <p:nvPr/>
        </p:nvSpPr>
        <p:spPr>
          <a:xfrm>
            <a:off x="4828674" y="5822299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39;p6">
            <a:extLst>
              <a:ext uri="{FF2B5EF4-FFF2-40B4-BE49-F238E27FC236}">
                <a16:creationId xmlns:a16="http://schemas.microsoft.com/office/drawing/2014/main" id="{C9DD9FC2-B46D-7D98-1806-180FA05AED87}"/>
              </a:ext>
            </a:extLst>
          </p:cNvPr>
          <p:cNvSpPr/>
          <p:nvPr/>
        </p:nvSpPr>
        <p:spPr>
          <a:xfrm>
            <a:off x="5020210" y="5987987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39;p6">
            <a:extLst>
              <a:ext uri="{FF2B5EF4-FFF2-40B4-BE49-F238E27FC236}">
                <a16:creationId xmlns:a16="http://schemas.microsoft.com/office/drawing/2014/main" id="{B4E01FFF-131E-2E0A-5791-B635F1762ECC}"/>
              </a:ext>
            </a:extLst>
          </p:cNvPr>
          <p:cNvSpPr/>
          <p:nvPr/>
        </p:nvSpPr>
        <p:spPr>
          <a:xfrm>
            <a:off x="5824989" y="4612899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39;p6">
            <a:extLst>
              <a:ext uri="{FF2B5EF4-FFF2-40B4-BE49-F238E27FC236}">
                <a16:creationId xmlns:a16="http://schemas.microsoft.com/office/drawing/2014/main" id="{1117EED7-9170-7EA3-9793-F13594847B7E}"/>
              </a:ext>
            </a:extLst>
          </p:cNvPr>
          <p:cNvSpPr/>
          <p:nvPr/>
        </p:nvSpPr>
        <p:spPr>
          <a:xfrm>
            <a:off x="6023821" y="4760205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39;p6">
            <a:extLst>
              <a:ext uri="{FF2B5EF4-FFF2-40B4-BE49-F238E27FC236}">
                <a16:creationId xmlns:a16="http://schemas.microsoft.com/office/drawing/2014/main" id="{958843CD-210B-5EA6-9AF6-B0D54C24341C}"/>
              </a:ext>
            </a:extLst>
          </p:cNvPr>
          <p:cNvSpPr/>
          <p:nvPr/>
        </p:nvSpPr>
        <p:spPr>
          <a:xfrm>
            <a:off x="5841339" y="5986294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538;p6">
            <a:extLst>
              <a:ext uri="{FF2B5EF4-FFF2-40B4-BE49-F238E27FC236}">
                <a16:creationId xmlns:a16="http://schemas.microsoft.com/office/drawing/2014/main" id="{C8AEC270-28BA-F0E3-242D-FF319AE3A459}"/>
              </a:ext>
            </a:extLst>
          </p:cNvPr>
          <p:cNvSpPr txBox="1"/>
          <p:nvPr/>
        </p:nvSpPr>
        <p:spPr>
          <a:xfrm rot="19032944">
            <a:off x="4798411" y="4774477"/>
            <a:ext cx="693842" cy="28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9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Tout à fait d</a:t>
            </a:r>
            <a:r>
              <a:rPr lang="fr-FR" sz="9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’accord</a:t>
            </a:r>
            <a:endParaRPr sz="9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38;p6">
            <a:extLst>
              <a:ext uri="{FF2B5EF4-FFF2-40B4-BE49-F238E27FC236}">
                <a16:creationId xmlns:a16="http://schemas.microsoft.com/office/drawing/2014/main" id="{224F6C04-A87A-C3C1-F5DA-90B5BAD7A63A}"/>
              </a:ext>
            </a:extLst>
          </p:cNvPr>
          <p:cNvSpPr txBox="1"/>
          <p:nvPr/>
        </p:nvSpPr>
        <p:spPr>
          <a:xfrm rot="2423378">
            <a:off x="5581002" y="4790499"/>
            <a:ext cx="629991" cy="19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9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Plutôt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9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d’accord</a:t>
            </a:r>
            <a:endParaRPr sz="9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553;p6" descr="Ordinateur portable avec un remplissage uni">
            <a:extLst>
              <a:ext uri="{FF2B5EF4-FFF2-40B4-BE49-F238E27FC236}">
                <a16:creationId xmlns:a16="http://schemas.microsoft.com/office/drawing/2014/main" id="{BDCD0DFE-5007-17D4-83C5-2308E53DEE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1958" y="6100859"/>
            <a:ext cx="281052" cy="28105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575;p6">
            <a:extLst>
              <a:ext uri="{FF2B5EF4-FFF2-40B4-BE49-F238E27FC236}">
                <a16:creationId xmlns:a16="http://schemas.microsoft.com/office/drawing/2014/main" id="{D0FB99D4-67F4-4892-2C52-A35880EEF325}"/>
              </a:ext>
            </a:extLst>
          </p:cNvPr>
          <p:cNvSpPr/>
          <p:nvPr/>
        </p:nvSpPr>
        <p:spPr>
          <a:xfrm rot="7731664">
            <a:off x="4851249" y="5975133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575;p6">
            <a:extLst>
              <a:ext uri="{FF2B5EF4-FFF2-40B4-BE49-F238E27FC236}">
                <a16:creationId xmlns:a16="http://schemas.microsoft.com/office/drawing/2014/main" id="{87037B66-6F49-FFD0-7605-C13D3B7ECA7A}"/>
              </a:ext>
            </a:extLst>
          </p:cNvPr>
          <p:cNvSpPr/>
          <p:nvPr/>
        </p:nvSpPr>
        <p:spPr>
          <a:xfrm rot="2723009">
            <a:off x="6018439" y="5962985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39;p6">
            <a:extLst>
              <a:ext uri="{FF2B5EF4-FFF2-40B4-BE49-F238E27FC236}">
                <a16:creationId xmlns:a16="http://schemas.microsoft.com/office/drawing/2014/main" id="{5A4FFD90-FDCB-1286-7671-6DD75E3061EF}"/>
              </a:ext>
            </a:extLst>
          </p:cNvPr>
          <p:cNvSpPr/>
          <p:nvPr/>
        </p:nvSpPr>
        <p:spPr>
          <a:xfrm>
            <a:off x="6031616" y="5812530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38;p6">
            <a:extLst>
              <a:ext uri="{FF2B5EF4-FFF2-40B4-BE49-F238E27FC236}">
                <a16:creationId xmlns:a16="http://schemas.microsoft.com/office/drawing/2014/main" id="{733B5997-918E-08DA-9852-E42F18B86CF1}"/>
              </a:ext>
            </a:extLst>
          </p:cNvPr>
          <p:cNvSpPr txBox="1"/>
          <p:nvPr/>
        </p:nvSpPr>
        <p:spPr>
          <a:xfrm rot="19032944">
            <a:off x="5417658" y="5522255"/>
            <a:ext cx="873308" cy="2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9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Tout à fait en dés</a:t>
            </a:r>
            <a:r>
              <a:rPr lang="fr-FR" sz="9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accord</a:t>
            </a:r>
            <a:endParaRPr sz="9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538;p6">
            <a:extLst>
              <a:ext uri="{FF2B5EF4-FFF2-40B4-BE49-F238E27FC236}">
                <a16:creationId xmlns:a16="http://schemas.microsoft.com/office/drawing/2014/main" id="{965E205B-5C81-536B-40C2-8EE8CC5D9664}"/>
              </a:ext>
            </a:extLst>
          </p:cNvPr>
          <p:cNvSpPr txBox="1"/>
          <p:nvPr/>
        </p:nvSpPr>
        <p:spPr>
          <a:xfrm rot="2423378">
            <a:off x="4814199" y="5553352"/>
            <a:ext cx="742617" cy="29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9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Plutôt en désaccord</a:t>
            </a:r>
            <a:endParaRPr sz="9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1D9DA61-0F28-5333-8E41-E826CA29B109}"/>
              </a:ext>
            </a:extLst>
          </p:cNvPr>
          <p:cNvCxnSpPr>
            <a:cxnSpLocks/>
          </p:cNvCxnSpPr>
          <p:nvPr/>
        </p:nvCxnSpPr>
        <p:spPr>
          <a:xfrm>
            <a:off x="5508603" y="5433675"/>
            <a:ext cx="0" cy="4922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3C6C989-1509-1644-09E6-7065705D4017}"/>
              </a:ext>
            </a:extLst>
          </p:cNvPr>
          <p:cNvCxnSpPr>
            <a:cxnSpLocks/>
          </p:cNvCxnSpPr>
          <p:nvPr/>
        </p:nvCxnSpPr>
        <p:spPr>
          <a:xfrm>
            <a:off x="5505099" y="4624022"/>
            <a:ext cx="0" cy="4550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35E69D6-CB67-B40F-6CE0-839B789B3CD4}"/>
              </a:ext>
            </a:extLst>
          </p:cNvPr>
          <p:cNvCxnSpPr>
            <a:cxnSpLocks/>
          </p:cNvCxnSpPr>
          <p:nvPr/>
        </p:nvCxnSpPr>
        <p:spPr>
          <a:xfrm>
            <a:off x="4814992" y="5293153"/>
            <a:ext cx="45277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8899214-81C0-1FEB-AB7B-9431329B383E}"/>
              </a:ext>
            </a:extLst>
          </p:cNvPr>
          <p:cNvCxnSpPr>
            <a:cxnSpLocks/>
          </p:cNvCxnSpPr>
          <p:nvPr/>
        </p:nvCxnSpPr>
        <p:spPr>
          <a:xfrm>
            <a:off x="5699350" y="5293153"/>
            <a:ext cx="45277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2" name="Image 41" descr="Une image contenant habits, intérieur, chaussures, personne&#10;&#10;Le contenu généré par l’IA peut être incorrect.">
            <a:extLst>
              <a:ext uri="{FF2B5EF4-FFF2-40B4-BE49-F238E27FC236}">
                <a16:creationId xmlns:a16="http://schemas.microsoft.com/office/drawing/2014/main" id="{8BEBCFE4-5767-D758-C749-C778811A2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77" y="7477192"/>
            <a:ext cx="3768841" cy="2055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56394" y="4154321"/>
            <a:ext cx="6460747" cy="2823253"/>
            <a:chOff x="556394" y="5582198"/>
            <a:chExt cx="6460747" cy="2823253"/>
          </a:xfrm>
        </p:grpSpPr>
        <p:sp>
          <p:nvSpPr>
            <p:cNvPr id="118" name="Google Shape;118;p4"/>
            <p:cNvSpPr/>
            <p:nvPr/>
          </p:nvSpPr>
          <p:spPr>
            <a:xfrm>
              <a:off x="556394" y="5771324"/>
              <a:ext cx="6460747" cy="2634127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 fonction du choix et des orientations de la personne enseignante, mener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recherches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préalables sur le sujet, en utilisant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ressources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telles qu’articles, vidéos ou études de cas.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Se répartir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aux 4 coins de la pièce selon les positionnements de chacun et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échanger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dans un premier temps sur les arguments justifiant de sa position.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Désigner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porte-parole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qui énonce son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argument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destination du groupe diamétralement opposé. Dès ce moment, tout participant convaincu peut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changer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coin.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 porte-parole d’un groupe modéré énonce le principal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argument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soutenant la position de son camp. A nouveau, tout convaincu ou presque peut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changer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coin.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opposants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cette position peuvent alors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répliquer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participants peuvent clore le débat d’un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commun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accord si une durée précise lui a été impartie.</a:t>
              </a: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Ils renseignent le suivi de leurs positions : initiale puis finale,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arguments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retenus ainsi que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raisons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expliquant son changement d’opinion.</a:t>
              </a: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56395" y="5582198"/>
              <a:ext cx="2314552" cy="245846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539878" y="519509"/>
            <a:ext cx="6468746" cy="3546055"/>
            <a:chOff x="539878" y="702393"/>
            <a:chExt cx="6468746" cy="3546055"/>
          </a:xfrm>
        </p:grpSpPr>
        <p:sp>
          <p:nvSpPr>
            <p:cNvPr id="121" name="Google Shape;121;p4"/>
            <p:cNvSpPr/>
            <p:nvPr/>
          </p:nvSpPr>
          <p:spPr>
            <a:xfrm>
              <a:off x="547876" y="900852"/>
              <a:ext cx="6460748" cy="3347596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Choisir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sujet pertinent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controversé, adapté au niveau des participants, définir clairement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positions possibles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préparer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ressources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pour argumenter.</a:t>
              </a:r>
              <a:endParaRPr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Annoncer et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 sujet à débattre, éventuellement par projection. Demander aux participants d’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aménager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4 coins correspondant à 4 positions sur le sujet : tout à fait d’accord ou en désaccord, plutôt d’accord ou en désaccord.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Animation du débat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Demander à un tenant d’une opinion la plus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tranchée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d’avancer à l’ensemble des participants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un argument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soutenant la position de son groupe.</a:t>
              </a: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Demander ensuite aux tenants d’une position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modérée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procéder de même.</a:t>
              </a: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 ou les derniers convaincus à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faire part des raisons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qui les ont incités à revoir leur position.</a:t>
              </a: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Donner ensuite la parole au tenant d’une opinion la plus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tranchée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dont le camp ne se serait pas encore exprimé, puis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renouveler le même scénario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jusqu’à ce que les quatre coins se soient exprimés. Selon le temps convenu, revenir au premier camp sollicité pour avancer leur second argument.</a:t>
              </a: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>
                <a:lnSpc>
                  <a:spcPts val="1200"/>
                </a:lnSpc>
                <a:buClr>
                  <a:srgbClr val="36393B"/>
                </a:buClr>
                <a:buSzPts val="1100"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Clôture du débat</a:t>
              </a:r>
              <a:endParaRPr lang="fr-FR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Remercier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participants et leur demander de remplir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grille de suivi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leurs positions au cours du débat et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grille d’autoévaluation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leur participation.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39878" y="702393"/>
              <a:ext cx="2331069" cy="247175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</a:t>
              </a: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 personne enseignante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24" name="Google Shape;124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Choisir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un sujet controversé, 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définir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positions possibles,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fournir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des ressources pour argumenter,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établir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des règles de discussion claires,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gérer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 temps,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assurer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un équilibre des positions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la participation,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gérer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conflits de manière constructive.</a:t>
              </a: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27" name="Google Shape;127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débat à 4 coins sur le vif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(activer les sous-titres en français) 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https://youthrelationships.org/blogs/community-of-practice-resource-list/four-corners-teacher-training?_pos=1&amp;_sid=3a0f91851&amp;_ss=r</a:t>
              </a: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772</Words>
  <Application>Microsoft Office PowerPoint</Application>
  <PresentationFormat>Personnalisé</PresentationFormat>
  <Paragraphs>87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Montserrat</vt:lpstr>
      <vt:lpstr>Palatino Linotype</vt:lpstr>
      <vt:lpstr>Office Theme</vt:lpstr>
      <vt:lpstr>Débat à 4 coins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fiche activité</dc:title>
  <dc:creator>VARROT Patrick</dc:creator>
  <cp:lastModifiedBy>VARROT Patrick</cp:lastModifiedBy>
  <cp:revision>11</cp:revision>
  <dcterms:created xsi:type="dcterms:W3CDTF">2023-12-19T15:17:25Z</dcterms:created>
  <dcterms:modified xsi:type="dcterms:W3CDTF">2026-05-24T13:26:03Z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0x0101003DCCC1B8BBCBD044B0A3ED87D4360FB2</vt:lpwstr>
  </property>
  <property fmtid="{D5CDD505-2E9C-101B-9397-08002B2CF9AE}" pid="6" name="MediaServiceImageTags">
    <vt:lpwstr/>
  </property>
</Properties>
</file>