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JIAdBwegT2MGqGE0TROcD961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2142" y="-28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 descr="Une image contenant symbole, cercle, Police, logo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7Yvj6uc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arninglab-network.com/" TargetMode="External"/><Relationship Id="rId5" Type="http://schemas.openxmlformats.org/officeDocument/2006/relationships/hyperlink" Target="mailto:contact@learninglab-network.com" TargetMode="External"/><Relationship Id="rId4" Type="http://schemas.openxmlformats.org/officeDocument/2006/relationships/hyperlink" Target="https://asjp.cerist.dz/en/article/2499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713315" y="7759741"/>
            <a:ext cx="2299200" cy="170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propose régulièrement l’activité Pecha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Kucha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mes étudiants de fin L2 ou L3. Elle favorise réellement l’apprentissage de la maîtrise du discours et de la clarté des messages qu’ils souhaitent transmettre.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»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D., enseignant  chercheur à la faculté des sciences du sport, Aix-Marseille Université</a:t>
            </a:r>
          </a:p>
        </p:txBody>
      </p:sp>
      <p:sp>
        <p:nvSpPr>
          <p:cNvPr id="84" name="Google Shape;84;p3"/>
          <p:cNvSpPr txBox="1"/>
          <p:nvPr/>
        </p:nvSpPr>
        <p:spPr>
          <a:xfrm>
            <a:off x="1216550" y="9588345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générée par Nano Banana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43859" y="1246201"/>
            <a:ext cx="1690522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#Communication orale</a:t>
            </a:r>
          </a:p>
        </p:txBody>
      </p:sp>
      <p:sp>
        <p:nvSpPr>
          <p:cNvPr id="86" name="Google Shape;86;p3"/>
          <p:cNvSpPr/>
          <p:nvPr/>
        </p:nvSpPr>
        <p:spPr>
          <a:xfrm>
            <a:off x="522919" y="1596177"/>
            <a:ext cx="1431241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#Gestion du temps</a:t>
            </a:r>
          </a:p>
        </p:txBody>
      </p:sp>
      <p:sp>
        <p:nvSpPr>
          <p:cNvPr id="87" name="Google Shape;87;p3"/>
          <p:cNvSpPr/>
          <p:nvPr/>
        </p:nvSpPr>
        <p:spPr>
          <a:xfrm>
            <a:off x="2361324" y="1246201"/>
            <a:ext cx="943006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#Synthèse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983145" y="1596177"/>
            <a:ext cx="116741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#Collaboration</a:t>
            </a:r>
          </a:p>
        </p:txBody>
      </p:sp>
      <p:sp>
        <p:nvSpPr>
          <p:cNvPr id="89" name="Google Shape;89;p3"/>
          <p:cNvSpPr/>
          <p:nvPr/>
        </p:nvSpPr>
        <p:spPr>
          <a:xfrm>
            <a:off x="3177897" y="1596177"/>
            <a:ext cx="116741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#Impact visuel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91" name="Google Shape;91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– 12 heures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94" name="Google Shape;94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99296" y="532339"/>
              <a:ext cx="1606550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9 - 18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97" name="Google Shape;97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Pecha </a:t>
              </a:r>
              <a:r>
                <a:rPr lang="fr-FR" sz="11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Kucha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est une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présentation orale concise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structurée autour de 20 diapositives affichées pendant 20 secondes chacune (6 minutes 40), sans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quasiment aucun texte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Né en 2003 au Japon de l’association des architectes Astrid Klein et Mark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Dytham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ce format favorise la clarté et la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créativité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Proposé à des apprenants, il stimule la synthèse, la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maîtrise des concepts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la prise de parole et sensibilise à l’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 visuel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Les participants développent un projet en équipe ou/puis individuellement, explorent un sujet en profondeur et s’entrainent à communiquer efficacement. Cet exercice améliore les compétences transversales, comme la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 du temps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la collaboration. Il prépare notamment au concours de « </a:t>
              </a:r>
              <a:r>
                <a:rPr lang="fr-FR" sz="11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 thèse en 180 secondes 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».</a:t>
              </a: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100" name="Google Shape;100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103" name="Google Shape;103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1856" y="3667089"/>
            <a:ext cx="3089045" cy="3296105"/>
            <a:chOff x="551856" y="3667089"/>
            <a:chExt cx="3089045" cy="3296105"/>
          </a:xfrm>
        </p:grpSpPr>
        <p:sp>
          <p:nvSpPr>
            <p:cNvPr id="106" name="Google Shape;106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Synthétiser l’information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identifiant les idées clés, en maîtrisant les concepts et en les présentant de manière concise et structurée.</a:t>
              </a: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Communiquer efficacement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exposant un contenu complexe de façon claire, visuelle et engageante dans un temps limité.</a:t>
              </a: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Utiliser des supports visuels pertinents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créant des diapositives attractives et adaptées pour renforcer leur propos.</a:t>
              </a: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Collaborer en équipe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contribuant à un travail collectif et en partageant des responsabilités.</a:t>
              </a: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Gérer le stress et le temps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présentant avec assurance tout en respectant des contraintes temporelles strictes.</a:t>
              </a: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Objectifs pédagogiques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10" name="Google Shape;110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Pecha </a:t>
            </a:r>
            <a:r>
              <a:rPr lang="fr-FR" sz="3600" u="sng" dirty="0" err="1">
                <a:latin typeface="Calibri"/>
                <a:ea typeface="Calibri"/>
                <a:cs typeface="Calibri"/>
                <a:sym typeface="Calibri"/>
              </a:rPr>
              <a:t>Kucha</a:t>
            </a:r>
            <a:endParaRPr dirty="0"/>
          </a:p>
        </p:txBody>
      </p:sp>
      <p:grpSp>
        <p:nvGrpSpPr>
          <p:cNvPr id="2" name="Google Shape;529;p6" descr="table mobile">
            <a:extLst>
              <a:ext uri="{FF2B5EF4-FFF2-40B4-BE49-F238E27FC236}">
                <a16:creationId xmlns:a16="http://schemas.microsoft.com/office/drawing/2014/main" id="{F389640F-215B-3F42-7225-35923A8ADF10}"/>
              </a:ext>
            </a:extLst>
          </p:cNvPr>
          <p:cNvGrpSpPr/>
          <p:nvPr/>
        </p:nvGrpSpPr>
        <p:grpSpPr>
          <a:xfrm>
            <a:off x="4415108" y="1603044"/>
            <a:ext cx="799156" cy="289638"/>
            <a:chOff x="1511835" y="2391510"/>
            <a:chExt cx="799156" cy="289638"/>
          </a:xfrm>
        </p:grpSpPr>
        <p:sp>
          <p:nvSpPr>
            <p:cNvPr id="3" name="Google Shape;530;p6">
              <a:extLst>
                <a:ext uri="{FF2B5EF4-FFF2-40B4-BE49-F238E27FC236}">
                  <a16:creationId xmlns:a16="http://schemas.microsoft.com/office/drawing/2014/main" id="{C4E85947-0413-A87F-CCF2-CA44C89D570F}"/>
                </a:ext>
              </a:extLst>
            </p:cNvPr>
            <p:cNvSpPr/>
            <p:nvPr/>
          </p:nvSpPr>
          <p:spPr>
            <a:xfrm rot="10800000">
              <a:off x="1623497" y="2391510"/>
              <a:ext cx="308635" cy="1438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31;p6">
              <a:extLst>
                <a:ext uri="{FF2B5EF4-FFF2-40B4-BE49-F238E27FC236}">
                  <a16:creationId xmlns:a16="http://schemas.microsoft.com/office/drawing/2014/main" id="{2FE58C22-28EE-68AE-F1D8-ECA82F317931}"/>
                </a:ext>
              </a:extLst>
            </p:cNvPr>
            <p:cNvSpPr txBox="1"/>
            <p:nvPr/>
          </p:nvSpPr>
          <p:spPr>
            <a:xfrm>
              <a:off x="1511835" y="2497792"/>
              <a:ext cx="799156" cy="183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Table mobile</a:t>
              </a:r>
              <a:endParaRPr sz="800" dirty="0">
                <a:sym typeface="Calibri"/>
              </a:endParaRPr>
            </a:p>
          </p:txBody>
        </p:sp>
      </p:grpSp>
      <p:sp>
        <p:nvSpPr>
          <p:cNvPr id="5" name="Google Shape;548;p6">
            <a:extLst>
              <a:ext uri="{FF2B5EF4-FFF2-40B4-BE49-F238E27FC236}">
                <a16:creationId xmlns:a16="http://schemas.microsoft.com/office/drawing/2014/main" id="{FF766429-6188-478A-000A-D849B9930C30}"/>
              </a:ext>
            </a:extLst>
          </p:cNvPr>
          <p:cNvSpPr txBox="1"/>
          <p:nvPr/>
        </p:nvSpPr>
        <p:spPr>
          <a:xfrm>
            <a:off x="6179730" y="1960790"/>
            <a:ext cx="921746" cy="21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800" dirty="0">
                <a:sym typeface="Calibri"/>
              </a:rPr>
              <a:t>Écran interactif</a:t>
            </a:r>
            <a:endParaRPr sz="800" dirty="0"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BB0099-F217-1EEF-F72F-E33D91B2BD1D}"/>
              </a:ext>
            </a:extLst>
          </p:cNvPr>
          <p:cNvGrpSpPr/>
          <p:nvPr/>
        </p:nvGrpSpPr>
        <p:grpSpPr>
          <a:xfrm>
            <a:off x="6133961" y="1494538"/>
            <a:ext cx="916191" cy="483527"/>
            <a:chOff x="6133678" y="1505695"/>
            <a:chExt cx="916191" cy="483527"/>
          </a:xfrm>
        </p:grpSpPr>
        <p:pic>
          <p:nvPicPr>
            <p:cNvPr id="7" name="Google Shape;541;p6" descr="Projecteur avec un remplissage uni">
              <a:extLst>
                <a:ext uri="{FF2B5EF4-FFF2-40B4-BE49-F238E27FC236}">
                  <a16:creationId xmlns:a16="http://schemas.microsoft.com/office/drawing/2014/main" id="{6528CA2C-CD2A-88BD-C95B-6A16E81B82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90804" y="1505695"/>
              <a:ext cx="274484" cy="274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42;p6">
              <a:extLst>
                <a:ext uri="{FF2B5EF4-FFF2-40B4-BE49-F238E27FC236}">
                  <a16:creationId xmlns:a16="http://schemas.microsoft.com/office/drawing/2014/main" id="{17104D23-DBFD-DC3A-5A8F-FA5A1B64A067}"/>
                </a:ext>
              </a:extLst>
            </p:cNvPr>
            <p:cNvSpPr txBox="1"/>
            <p:nvPr/>
          </p:nvSpPr>
          <p:spPr>
            <a:xfrm>
              <a:off x="6133678" y="1659914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Vidéoprojecteur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 ou</a:t>
              </a:r>
              <a:endParaRPr sz="800" dirty="0">
                <a:sym typeface="Calibri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B1E1451-4D49-3A00-E9E2-A4013C1FF081}"/>
              </a:ext>
            </a:extLst>
          </p:cNvPr>
          <p:cNvGrpSpPr/>
          <p:nvPr/>
        </p:nvGrpSpPr>
        <p:grpSpPr>
          <a:xfrm>
            <a:off x="5593857" y="1780535"/>
            <a:ext cx="722401" cy="372274"/>
            <a:chOff x="5726838" y="1737570"/>
            <a:chExt cx="722401" cy="372274"/>
          </a:xfrm>
        </p:grpSpPr>
        <p:pic>
          <p:nvPicPr>
            <p:cNvPr id="10" name="Google Shape;553;p6" descr="Ordinateur portable avec un remplissage uni">
              <a:extLst>
                <a:ext uri="{FF2B5EF4-FFF2-40B4-BE49-F238E27FC236}">
                  <a16:creationId xmlns:a16="http://schemas.microsoft.com/office/drawing/2014/main" id="{ECFF81A4-5350-32B0-58A2-0E366E8FECC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1191" y="1737570"/>
              <a:ext cx="253194" cy="253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554;p6">
              <a:extLst>
                <a:ext uri="{FF2B5EF4-FFF2-40B4-BE49-F238E27FC236}">
                  <a16:creationId xmlns:a16="http://schemas.microsoft.com/office/drawing/2014/main" id="{8AB600E5-8778-3E4D-5352-05DE84E76D69}"/>
                </a:ext>
              </a:extLst>
            </p:cNvPr>
            <p:cNvSpPr txBox="1"/>
            <p:nvPr/>
          </p:nvSpPr>
          <p:spPr>
            <a:xfrm>
              <a:off x="5726838" y="1921132"/>
              <a:ext cx="722401" cy="188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Ordinateurs</a:t>
              </a:r>
              <a:endParaRPr sz="800" dirty="0">
                <a:sym typeface="Calibri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0D3D6FF-AA66-59E1-9518-5822F7030B29}"/>
              </a:ext>
            </a:extLst>
          </p:cNvPr>
          <p:cNvGrpSpPr/>
          <p:nvPr/>
        </p:nvGrpSpPr>
        <p:grpSpPr>
          <a:xfrm>
            <a:off x="4822931" y="1815070"/>
            <a:ext cx="920703" cy="465246"/>
            <a:chOff x="4812972" y="1763130"/>
            <a:chExt cx="920703" cy="465246"/>
          </a:xfrm>
        </p:grpSpPr>
        <p:sp>
          <p:nvSpPr>
            <p:cNvPr id="13" name="Google Shape;574;p6">
              <a:extLst>
                <a:ext uri="{FF2B5EF4-FFF2-40B4-BE49-F238E27FC236}">
                  <a16:creationId xmlns:a16="http://schemas.microsoft.com/office/drawing/2014/main" id="{A614525D-B355-8D67-051D-870F53CE5CFA}"/>
                </a:ext>
              </a:extLst>
            </p:cNvPr>
            <p:cNvSpPr txBox="1"/>
            <p:nvPr/>
          </p:nvSpPr>
          <p:spPr>
            <a:xfrm>
              <a:off x="4812972" y="1914402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Cloison mobile</a:t>
              </a:r>
              <a:endParaRPr sz="800" dirty="0">
                <a:sym typeface="Calibri"/>
              </a:endParaRPr>
            </a:p>
          </p:txBody>
        </p:sp>
        <p:sp>
          <p:nvSpPr>
            <p:cNvPr id="14" name="Google Shape;575;p6">
              <a:extLst>
                <a:ext uri="{FF2B5EF4-FFF2-40B4-BE49-F238E27FC236}">
                  <a16:creationId xmlns:a16="http://schemas.microsoft.com/office/drawing/2014/main" id="{5D48F0CE-F48E-C750-4282-90CC28163373}"/>
                </a:ext>
              </a:extLst>
            </p:cNvPr>
            <p:cNvSpPr/>
            <p:nvPr/>
          </p:nvSpPr>
          <p:spPr>
            <a:xfrm>
              <a:off x="5225741" y="1763130"/>
              <a:ext cx="96691" cy="17904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FB59F23-BCD9-5E86-9F5A-E15DBE1708B6}"/>
              </a:ext>
            </a:extLst>
          </p:cNvPr>
          <p:cNvGrpSpPr/>
          <p:nvPr/>
        </p:nvGrpSpPr>
        <p:grpSpPr>
          <a:xfrm>
            <a:off x="5148682" y="1541940"/>
            <a:ext cx="920703" cy="405600"/>
            <a:chOff x="5264639" y="1545079"/>
            <a:chExt cx="920703" cy="405600"/>
          </a:xfrm>
        </p:grpSpPr>
        <p:sp>
          <p:nvSpPr>
            <p:cNvPr id="16" name="Google Shape;554;p6">
              <a:extLst>
                <a:ext uri="{FF2B5EF4-FFF2-40B4-BE49-F238E27FC236}">
                  <a16:creationId xmlns:a16="http://schemas.microsoft.com/office/drawing/2014/main" id="{9E7EAB12-0D9B-ADBE-AA33-CC88FAB9A6F1}"/>
                </a:ext>
              </a:extLst>
            </p:cNvPr>
            <p:cNvSpPr txBox="1"/>
            <p:nvPr/>
          </p:nvSpPr>
          <p:spPr>
            <a:xfrm>
              <a:off x="5264639" y="1545079"/>
              <a:ext cx="920703" cy="183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Smartphone</a:t>
              </a:r>
              <a:endParaRPr sz="800" dirty="0">
                <a:sym typeface="Calibri"/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D405367-61B4-5B0C-9335-35A8B1F5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3147" y="1736856"/>
              <a:ext cx="113334" cy="213823"/>
            </a:xfrm>
            <a:prstGeom prst="rect">
              <a:avLst/>
            </a:prstGeom>
          </p:spPr>
        </p:pic>
      </p:grpSp>
      <p:sp>
        <p:nvSpPr>
          <p:cNvPr id="18" name="Google Shape;539;p6">
            <a:extLst>
              <a:ext uri="{FF2B5EF4-FFF2-40B4-BE49-F238E27FC236}">
                <a16:creationId xmlns:a16="http://schemas.microsoft.com/office/drawing/2014/main" id="{92FCA981-15A4-531C-ADC9-190A164FE5C2}"/>
              </a:ext>
            </a:extLst>
          </p:cNvPr>
          <p:cNvSpPr/>
          <p:nvPr/>
        </p:nvSpPr>
        <p:spPr>
          <a:xfrm>
            <a:off x="4528713" y="1905451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38;p6">
            <a:extLst>
              <a:ext uri="{FF2B5EF4-FFF2-40B4-BE49-F238E27FC236}">
                <a16:creationId xmlns:a16="http://schemas.microsoft.com/office/drawing/2014/main" id="{27DC7C32-A8E4-55A6-FCB7-8FF4873CEDFB}"/>
              </a:ext>
            </a:extLst>
          </p:cNvPr>
          <p:cNvSpPr txBox="1"/>
          <p:nvPr/>
        </p:nvSpPr>
        <p:spPr>
          <a:xfrm>
            <a:off x="4415108" y="1974595"/>
            <a:ext cx="534521" cy="20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800" dirty="0">
                <a:sym typeface="Calibri"/>
              </a:rPr>
              <a:t>Chaise</a:t>
            </a:r>
            <a:endParaRPr sz="800" dirty="0">
              <a:sym typeface="Calibri"/>
            </a:endParaRPr>
          </a:p>
        </p:txBody>
      </p:sp>
      <p:sp>
        <p:nvSpPr>
          <p:cNvPr id="20" name="Google Shape;547;p6">
            <a:extLst>
              <a:ext uri="{FF2B5EF4-FFF2-40B4-BE49-F238E27FC236}">
                <a16:creationId xmlns:a16="http://schemas.microsoft.com/office/drawing/2014/main" id="{59779607-A114-63E8-DE9E-28CA46EF4B50}"/>
              </a:ext>
            </a:extLst>
          </p:cNvPr>
          <p:cNvSpPr/>
          <p:nvPr/>
        </p:nvSpPr>
        <p:spPr>
          <a:xfrm>
            <a:off x="6400146" y="1964743"/>
            <a:ext cx="575366" cy="278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7B0F73B-8BBE-34F7-86E9-657A4954C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9012" y="4052876"/>
            <a:ext cx="0" cy="2724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322C544-DD05-FE04-90F0-54B7A2D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6806" y="648586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spc="-60" dirty="0"/>
              <a:t>Conception et réalisation </a:t>
            </a:r>
          </a:p>
          <a:p>
            <a:pPr algn="r"/>
            <a:r>
              <a:rPr lang="fr-FR" sz="900" spc="-60" dirty="0"/>
              <a:t>des Pecha </a:t>
            </a:r>
            <a:r>
              <a:rPr lang="fr-FR" sz="900" spc="-60" dirty="0" err="1"/>
              <a:t>Kucha</a:t>
            </a:r>
            <a:r>
              <a:rPr lang="fr-FR" sz="900" spc="-60" dirty="0"/>
              <a:t> - Entrainement</a:t>
            </a:r>
          </a:p>
        </p:txBody>
      </p:sp>
      <p:sp>
        <p:nvSpPr>
          <p:cNvPr id="23" name="Google Shape;530;p6">
            <a:extLst>
              <a:ext uri="{FF2B5EF4-FFF2-40B4-BE49-F238E27FC236}">
                <a16:creationId xmlns:a16="http://schemas.microsoft.com/office/drawing/2014/main" id="{EF726082-25BD-9099-A79C-E165D0518A98}"/>
              </a:ext>
            </a:extLst>
          </p:cNvPr>
          <p:cNvSpPr/>
          <p:nvPr/>
        </p:nvSpPr>
        <p:spPr>
          <a:xfrm rot="9099930">
            <a:off x="4213260" y="4481379"/>
            <a:ext cx="308635" cy="143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30;p6">
            <a:extLst>
              <a:ext uri="{FF2B5EF4-FFF2-40B4-BE49-F238E27FC236}">
                <a16:creationId xmlns:a16="http://schemas.microsoft.com/office/drawing/2014/main" id="{E2182AA1-C1D2-4696-1F88-A5C71E8A187D}"/>
              </a:ext>
            </a:extLst>
          </p:cNvPr>
          <p:cNvSpPr/>
          <p:nvPr/>
        </p:nvSpPr>
        <p:spPr>
          <a:xfrm rot="12455844">
            <a:off x="5016387" y="4498528"/>
            <a:ext cx="308635" cy="143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30;p6">
            <a:extLst>
              <a:ext uri="{FF2B5EF4-FFF2-40B4-BE49-F238E27FC236}">
                <a16:creationId xmlns:a16="http://schemas.microsoft.com/office/drawing/2014/main" id="{1A503283-FE8B-0B87-409B-1C780A34B9E6}"/>
              </a:ext>
            </a:extLst>
          </p:cNvPr>
          <p:cNvSpPr/>
          <p:nvPr/>
        </p:nvSpPr>
        <p:spPr>
          <a:xfrm rot="16200000">
            <a:off x="4067277" y="5217102"/>
            <a:ext cx="308635" cy="143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30;p6">
            <a:extLst>
              <a:ext uri="{FF2B5EF4-FFF2-40B4-BE49-F238E27FC236}">
                <a16:creationId xmlns:a16="http://schemas.microsoft.com/office/drawing/2014/main" id="{B245B93A-140A-9C07-4FE2-6B63ABE2DCBD}"/>
              </a:ext>
            </a:extLst>
          </p:cNvPr>
          <p:cNvSpPr/>
          <p:nvPr/>
        </p:nvSpPr>
        <p:spPr>
          <a:xfrm rot="5400000">
            <a:off x="5120338" y="5243410"/>
            <a:ext cx="308635" cy="143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75;p6">
            <a:extLst>
              <a:ext uri="{FF2B5EF4-FFF2-40B4-BE49-F238E27FC236}">
                <a16:creationId xmlns:a16="http://schemas.microsoft.com/office/drawing/2014/main" id="{69366D21-88EC-71DD-6952-EF8322212E8B}"/>
              </a:ext>
            </a:extLst>
          </p:cNvPr>
          <p:cNvSpPr/>
          <p:nvPr/>
        </p:nvSpPr>
        <p:spPr>
          <a:xfrm>
            <a:off x="4718871" y="4391400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575;p6">
            <a:extLst>
              <a:ext uri="{FF2B5EF4-FFF2-40B4-BE49-F238E27FC236}">
                <a16:creationId xmlns:a16="http://schemas.microsoft.com/office/drawing/2014/main" id="{95EEBB46-7E6B-CE8A-3F27-F6E3792DB1C9}"/>
              </a:ext>
            </a:extLst>
          </p:cNvPr>
          <p:cNvSpPr/>
          <p:nvPr/>
        </p:nvSpPr>
        <p:spPr>
          <a:xfrm rot="16200000">
            <a:off x="4283602" y="4807610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75;p6">
            <a:extLst>
              <a:ext uri="{FF2B5EF4-FFF2-40B4-BE49-F238E27FC236}">
                <a16:creationId xmlns:a16="http://schemas.microsoft.com/office/drawing/2014/main" id="{37B9D64F-33FF-E583-A5C9-33E6A6E51879}"/>
              </a:ext>
            </a:extLst>
          </p:cNvPr>
          <p:cNvSpPr/>
          <p:nvPr/>
        </p:nvSpPr>
        <p:spPr>
          <a:xfrm rot="16200000">
            <a:off x="5125285" y="4825031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575;p6">
            <a:extLst>
              <a:ext uri="{FF2B5EF4-FFF2-40B4-BE49-F238E27FC236}">
                <a16:creationId xmlns:a16="http://schemas.microsoft.com/office/drawing/2014/main" id="{33F33408-2468-D5E7-BADD-BD8E5FE219F9}"/>
              </a:ext>
            </a:extLst>
          </p:cNvPr>
          <p:cNvSpPr/>
          <p:nvPr/>
        </p:nvSpPr>
        <p:spPr>
          <a:xfrm rot="16200000">
            <a:off x="4291552" y="5608518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75;p6">
            <a:extLst>
              <a:ext uri="{FF2B5EF4-FFF2-40B4-BE49-F238E27FC236}">
                <a16:creationId xmlns:a16="http://schemas.microsoft.com/office/drawing/2014/main" id="{C82A32CD-5932-06C7-7AF2-C0B23B621C93}"/>
              </a:ext>
            </a:extLst>
          </p:cNvPr>
          <p:cNvSpPr/>
          <p:nvPr/>
        </p:nvSpPr>
        <p:spPr>
          <a:xfrm rot="16200000">
            <a:off x="5121804" y="5618570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75;p6">
            <a:extLst>
              <a:ext uri="{FF2B5EF4-FFF2-40B4-BE49-F238E27FC236}">
                <a16:creationId xmlns:a16="http://schemas.microsoft.com/office/drawing/2014/main" id="{520C8A0E-AF38-4560-BF76-FE7DC548520D}"/>
              </a:ext>
            </a:extLst>
          </p:cNvPr>
          <p:cNvSpPr/>
          <p:nvPr/>
        </p:nvSpPr>
        <p:spPr>
          <a:xfrm>
            <a:off x="4711562" y="5905794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39;p6">
            <a:extLst>
              <a:ext uri="{FF2B5EF4-FFF2-40B4-BE49-F238E27FC236}">
                <a16:creationId xmlns:a16="http://schemas.microsoft.com/office/drawing/2014/main" id="{D7286C55-BB68-DC47-DE5E-1D80DED3A7CA}"/>
              </a:ext>
            </a:extLst>
          </p:cNvPr>
          <p:cNvSpPr/>
          <p:nvPr/>
        </p:nvSpPr>
        <p:spPr>
          <a:xfrm>
            <a:off x="4124378" y="4635869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39;p6">
            <a:extLst>
              <a:ext uri="{FF2B5EF4-FFF2-40B4-BE49-F238E27FC236}">
                <a16:creationId xmlns:a16="http://schemas.microsoft.com/office/drawing/2014/main" id="{5B228B5F-825B-AA47-D9FC-A922086F27DE}"/>
              </a:ext>
            </a:extLst>
          </p:cNvPr>
          <p:cNvSpPr/>
          <p:nvPr/>
        </p:nvSpPr>
        <p:spPr>
          <a:xfrm>
            <a:off x="4390598" y="4632635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39;p6">
            <a:extLst>
              <a:ext uri="{FF2B5EF4-FFF2-40B4-BE49-F238E27FC236}">
                <a16:creationId xmlns:a16="http://schemas.microsoft.com/office/drawing/2014/main" id="{8DEAC85D-9BD1-FF64-CBA7-77FB0371F46F}"/>
              </a:ext>
            </a:extLst>
          </p:cNvPr>
          <p:cNvSpPr/>
          <p:nvPr/>
        </p:nvSpPr>
        <p:spPr>
          <a:xfrm>
            <a:off x="4537541" y="4391400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575;p6">
            <a:extLst>
              <a:ext uri="{FF2B5EF4-FFF2-40B4-BE49-F238E27FC236}">
                <a16:creationId xmlns:a16="http://schemas.microsoft.com/office/drawing/2014/main" id="{509AF56A-7C1F-29D4-9A6F-BCEBAAB26013}"/>
              </a:ext>
            </a:extLst>
          </p:cNvPr>
          <p:cNvSpPr/>
          <p:nvPr/>
        </p:nvSpPr>
        <p:spPr>
          <a:xfrm>
            <a:off x="4715232" y="5163415"/>
            <a:ext cx="96691" cy="17904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539;p6">
            <a:extLst>
              <a:ext uri="{FF2B5EF4-FFF2-40B4-BE49-F238E27FC236}">
                <a16:creationId xmlns:a16="http://schemas.microsoft.com/office/drawing/2014/main" id="{D793772F-02D4-69FE-1339-222C9D690263}"/>
              </a:ext>
            </a:extLst>
          </p:cNvPr>
          <p:cNvSpPr/>
          <p:nvPr/>
        </p:nvSpPr>
        <p:spPr>
          <a:xfrm>
            <a:off x="4170668" y="5006231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539;p6">
            <a:extLst>
              <a:ext uri="{FF2B5EF4-FFF2-40B4-BE49-F238E27FC236}">
                <a16:creationId xmlns:a16="http://schemas.microsoft.com/office/drawing/2014/main" id="{0C0EBF0A-2FA0-51A3-36F1-76A973D7460C}"/>
              </a:ext>
            </a:extLst>
          </p:cNvPr>
          <p:cNvSpPr/>
          <p:nvPr/>
        </p:nvSpPr>
        <p:spPr>
          <a:xfrm>
            <a:off x="4330257" y="5215237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539;p6">
            <a:extLst>
              <a:ext uri="{FF2B5EF4-FFF2-40B4-BE49-F238E27FC236}">
                <a16:creationId xmlns:a16="http://schemas.microsoft.com/office/drawing/2014/main" id="{56CE83F4-F0D1-295C-C87C-1186ECD0B42C}"/>
              </a:ext>
            </a:extLst>
          </p:cNvPr>
          <p:cNvSpPr/>
          <p:nvPr/>
        </p:nvSpPr>
        <p:spPr>
          <a:xfrm>
            <a:off x="4170668" y="5465847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539;p6">
            <a:extLst>
              <a:ext uri="{FF2B5EF4-FFF2-40B4-BE49-F238E27FC236}">
                <a16:creationId xmlns:a16="http://schemas.microsoft.com/office/drawing/2014/main" id="{D6A6CD91-4903-9C8F-9A95-0F7DE68157E2}"/>
              </a:ext>
            </a:extLst>
          </p:cNvPr>
          <p:cNvSpPr/>
          <p:nvPr/>
        </p:nvSpPr>
        <p:spPr>
          <a:xfrm>
            <a:off x="5335313" y="4642542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539;p6">
            <a:extLst>
              <a:ext uri="{FF2B5EF4-FFF2-40B4-BE49-F238E27FC236}">
                <a16:creationId xmlns:a16="http://schemas.microsoft.com/office/drawing/2014/main" id="{1A54D336-42EA-8BD5-C9B8-C3B6B0254EAF}"/>
              </a:ext>
            </a:extLst>
          </p:cNvPr>
          <p:cNvSpPr/>
          <p:nvPr/>
        </p:nvSpPr>
        <p:spPr>
          <a:xfrm>
            <a:off x="5023790" y="4642543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539;p6">
            <a:extLst>
              <a:ext uri="{FF2B5EF4-FFF2-40B4-BE49-F238E27FC236}">
                <a16:creationId xmlns:a16="http://schemas.microsoft.com/office/drawing/2014/main" id="{3A510B05-7922-C5C9-A636-44CB2F015DCB}"/>
              </a:ext>
            </a:extLst>
          </p:cNvPr>
          <p:cNvSpPr/>
          <p:nvPr/>
        </p:nvSpPr>
        <p:spPr>
          <a:xfrm>
            <a:off x="4887972" y="4416753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539;p6">
            <a:extLst>
              <a:ext uri="{FF2B5EF4-FFF2-40B4-BE49-F238E27FC236}">
                <a16:creationId xmlns:a16="http://schemas.microsoft.com/office/drawing/2014/main" id="{147DFC18-EB31-09BF-BA8D-2F4E9181F7E0}"/>
              </a:ext>
            </a:extLst>
          </p:cNvPr>
          <p:cNvSpPr/>
          <p:nvPr/>
        </p:nvSpPr>
        <p:spPr>
          <a:xfrm>
            <a:off x="5217603" y="5486540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539;p6">
            <a:extLst>
              <a:ext uri="{FF2B5EF4-FFF2-40B4-BE49-F238E27FC236}">
                <a16:creationId xmlns:a16="http://schemas.microsoft.com/office/drawing/2014/main" id="{9C44EBFA-06A0-9B8F-1F36-284A006A8051}"/>
              </a:ext>
            </a:extLst>
          </p:cNvPr>
          <p:cNvSpPr/>
          <p:nvPr/>
        </p:nvSpPr>
        <p:spPr>
          <a:xfrm>
            <a:off x="5039507" y="5238648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539;p6">
            <a:extLst>
              <a:ext uri="{FF2B5EF4-FFF2-40B4-BE49-F238E27FC236}">
                <a16:creationId xmlns:a16="http://schemas.microsoft.com/office/drawing/2014/main" id="{A9332A9B-84BC-8610-CED3-996DA5095CAE}"/>
              </a:ext>
            </a:extLst>
          </p:cNvPr>
          <p:cNvSpPr/>
          <p:nvPr/>
        </p:nvSpPr>
        <p:spPr>
          <a:xfrm>
            <a:off x="5214010" y="5021813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553;p6" descr="Ordinateur portable avec un remplissage uni">
            <a:extLst>
              <a:ext uri="{FF2B5EF4-FFF2-40B4-BE49-F238E27FC236}">
                <a16:creationId xmlns:a16="http://schemas.microsoft.com/office/drawing/2014/main" id="{867ACD0B-789C-2FEB-7265-94C8FC95A4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948356">
            <a:off x="4105601" y="4314451"/>
            <a:ext cx="253194" cy="2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553;p6" descr="Ordinateur portable avec un remplissage uni">
            <a:extLst>
              <a:ext uri="{FF2B5EF4-FFF2-40B4-BE49-F238E27FC236}">
                <a16:creationId xmlns:a16="http://schemas.microsoft.com/office/drawing/2014/main" id="{88E03672-76BF-C532-500D-A645CB7985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339257" y="5149929"/>
            <a:ext cx="253194" cy="2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553;p6" descr="Ordinateur portable avec un remplissage uni">
            <a:extLst>
              <a:ext uri="{FF2B5EF4-FFF2-40B4-BE49-F238E27FC236}">
                <a16:creationId xmlns:a16="http://schemas.microsoft.com/office/drawing/2014/main" id="{2BE7344A-D385-E455-1911-568E9BF4F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3931197" y="5209867"/>
            <a:ext cx="253194" cy="2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C0DEDE3-A83E-F937-8364-7A0BF6557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67845">
            <a:off x="4341782" y="4288092"/>
            <a:ext cx="71990" cy="13582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D37C23CB-CBB4-0F70-8696-8F559538B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4217">
            <a:off x="5348002" y="4406164"/>
            <a:ext cx="71990" cy="13582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E4940B6-F192-ADD3-8D1C-2121A6D6C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07491" y="5097239"/>
            <a:ext cx="71990" cy="13582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77D8506-638D-35FB-504B-AEB27CC42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47147" y="5361139"/>
            <a:ext cx="71990" cy="135820"/>
          </a:xfrm>
          <a:prstGeom prst="rect">
            <a:avLst/>
          </a:prstGeom>
        </p:spPr>
      </p:pic>
      <p:sp>
        <p:nvSpPr>
          <p:cNvPr id="53" name="Google Shape;530;p6">
            <a:extLst>
              <a:ext uri="{FF2B5EF4-FFF2-40B4-BE49-F238E27FC236}">
                <a16:creationId xmlns:a16="http://schemas.microsoft.com/office/drawing/2014/main" id="{9D178D2D-F11C-987E-BF98-9EE940B05AF0}"/>
              </a:ext>
            </a:extLst>
          </p:cNvPr>
          <p:cNvSpPr/>
          <p:nvPr/>
        </p:nvSpPr>
        <p:spPr>
          <a:xfrm rot="12951599">
            <a:off x="4226828" y="5930598"/>
            <a:ext cx="308635" cy="143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39;p6">
            <a:extLst>
              <a:ext uri="{FF2B5EF4-FFF2-40B4-BE49-F238E27FC236}">
                <a16:creationId xmlns:a16="http://schemas.microsoft.com/office/drawing/2014/main" id="{9D5F7D50-4F05-4302-1ED8-1E09D3306470}"/>
              </a:ext>
            </a:extLst>
          </p:cNvPr>
          <p:cNvSpPr/>
          <p:nvPr/>
        </p:nvSpPr>
        <p:spPr>
          <a:xfrm rot="504464">
            <a:off x="4143705" y="5809966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39;p6">
            <a:extLst>
              <a:ext uri="{FF2B5EF4-FFF2-40B4-BE49-F238E27FC236}">
                <a16:creationId xmlns:a16="http://schemas.microsoft.com/office/drawing/2014/main" id="{9AAE0929-D82E-8543-18D2-AC2011DE99AF}"/>
              </a:ext>
            </a:extLst>
          </p:cNvPr>
          <p:cNvSpPr/>
          <p:nvPr/>
        </p:nvSpPr>
        <p:spPr>
          <a:xfrm rot="504464">
            <a:off x="4424220" y="5839536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39;p6">
            <a:extLst>
              <a:ext uri="{FF2B5EF4-FFF2-40B4-BE49-F238E27FC236}">
                <a16:creationId xmlns:a16="http://schemas.microsoft.com/office/drawing/2014/main" id="{5054777B-3A6F-F59B-16CE-DD7C1A208380}"/>
              </a:ext>
            </a:extLst>
          </p:cNvPr>
          <p:cNvSpPr/>
          <p:nvPr/>
        </p:nvSpPr>
        <p:spPr>
          <a:xfrm rot="504464">
            <a:off x="4512575" y="6084974"/>
            <a:ext cx="107936" cy="1079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53;p6" descr="Ordinateur portable avec un remplissage uni">
            <a:extLst>
              <a:ext uri="{FF2B5EF4-FFF2-40B4-BE49-F238E27FC236}">
                <a16:creationId xmlns:a16="http://schemas.microsoft.com/office/drawing/2014/main" id="{CECEFB9F-F44D-4152-530C-F5CB7EF5E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990343">
            <a:off x="4190623" y="6044386"/>
            <a:ext cx="253194" cy="25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AE25E287-B93D-5AEF-7DE3-F0D258011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02757">
            <a:off x="4133608" y="6037630"/>
            <a:ext cx="71990" cy="135820"/>
          </a:xfrm>
          <a:prstGeom prst="rect">
            <a:avLst/>
          </a:prstGeom>
        </p:spPr>
      </p:pic>
      <p:sp>
        <p:nvSpPr>
          <p:cNvPr id="59" name="Google Shape;547;p6">
            <a:extLst>
              <a:ext uri="{FF2B5EF4-FFF2-40B4-BE49-F238E27FC236}">
                <a16:creationId xmlns:a16="http://schemas.microsoft.com/office/drawing/2014/main" id="{24B629CD-63B4-863C-96F2-67BDB4A92EEE}"/>
              </a:ext>
            </a:extLst>
          </p:cNvPr>
          <p:cNvSpPr/>
          <p:nvPr/>
        </p:nvSpPr>
        <p:spPr>
          <a:xfrm rot="16200000">
            <a:off x="5419197" y="5263561"/>
            <a:ext cx="575366" cy="278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541;p6" descr="Projecteur avec un remplissage uni">
            <a:extLst>
              <a:ext uri="{FF2B5EF4-FFF2-40B4-BE49-F238E27FC236}">
                <a16:creationId xmlns:a16="http://schemas.microsoft.com/office/drawing/2014/main" id="{EB18A556-AF9E-7085-94CB-4765EF4ECE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728429" y="5011289"/>
            <a:ext cx="274484" cy="27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553;p6" descr="Ordinateur portable avec un remplissage uni">
            <a:extLst>
              <a:ext uri="{FF2B5EF4-FFF2-40B4-BE49-F238E27FC236}">
                <a16:creationId xmlns:a16="http://schemas.microsoft.com/office/drawing/2014/main" id="{B78BAC8F-B3EA-02CA-816C-6C2ACA037A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757209" y="5302664"/>
            <a:ext cx="253194" cy="253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461ED99A-6F2B-F28A-1144-98D82D50927F}"/>
              </a:ext>
            </a:extLst>
          </p:cNvPr>
          <p:cNvGrpSpPr/>
          <p:nvPr/>
        </p:nvGrpSpPr>
        <p:grpSpPr>
          <a:xfrm>
            <a:off x="5853506" y="4551242"/>
            <a:ext cx="798879" cy="623959"/>
            <a:chOff x="5741742" y="7594606"/>
            <a:chExt cx="798879" cy="623959"/>
          </a:xfrm>
        </p:grpSpPr>
        <p:sp>
          <p:nvSpPr>
            <p:cNvPr id="63" name="Google Shape;539;p6">
              <a:extLst>
                <a:ext uri="{FF2B5EF4-FFF2-40B4-BE49-F238E27FC236}">
                  <a16:creationId xmlns:a16="http://schemas.microsoft.com/office/drawing/2014/main" id="{E8D2DBE6-DA29-5FCE-6177-2421C1518CF7}"/>
                </a:ext>
              </a:extLst>
            </p:cNvPr>
            <p:cNvSpPr/>
            <p:nvPr/>
          </p:nvSpPr>
          <p:spPr>
            <a:xfrm>
              <a:off x="5849616" y="7594606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539;p6">
              <a:extLst>
                <a:ext uri="{FF2B5EF4-FFF2-40B4-BE49-F238E27FC236}">
                  <a16:creationId xmlns:a16="http://schemas.microsoft.com/office/drawing/2014/main" id="{1A00B239-97FD-DC2E-2D71-DE3AB904069F}"/>
                </a:ext>
              </a:extLst>
            </p:cNvPr>
            <p:cNvSpPr/>
            <p:nvPr/>
          </p:nvSpPr>
          <p:spPr>
            <a:xfrm>
              <a:off x="6148690" y="764155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39;p6">
              <a:extLst>
                <a:ext uri="{FF2B5EF4-FFF2-40B4-BE49-F238E27FC236}">
                  <a16:creationId xmlns:a16="http://schemas.microsoft.com/office/drawing/2014/main" id="{B54BF39A-797A-29B2-C02F-CA3288F835FB}"/>
                </a:ext>
              </a:extLst>
            </p:cNvPr>
            <p:cNvSpPr/>
            <p:nvPr/>
          </p:nvSpPr>
          <p:spPr>
            <a:xfrm>
              <a:off x="6350918" y="7847583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39;p6">
              <a:extLst>
                <a:ext uri="{FF2B5EF4-FFF2-40B4-BE49-F238E27FC236}">
                  <a16:creationId xmlns:a16="http://schemas.microsoft.com/office/drawing/2014/main" id="{240A4CF6-5CA5-3EFC-F9FD-613E17AE2797}"/>
                </a:ext>
              </a:extLst>
            </p:cNvPr>
            <p:cNvSpPr/>
            <p:nvPr/>
          </p:nvSpPr>
          <p:spPr>
            <a:xfrm>
              <a:off x="6432685" y="8104082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539;p6">
              <a:extLst>
                <a:ext uri="{FF2B5EF4-FFF2-40B4-BE49-F238E27FC236}">
                  <a16:creationId xmlns:a16="http://schemas.microsoft.com/office/drawing/2014/main" id="{8783CF8C-C54E-0133-D84B-A04BB94707CE}"/>
                </a:ext>
              </a:extLst>
            </p:cNvPr>
            <p:cNvSpPr/>
            <p:nvPr/>
          </p:nvSpPr>
          <p:spPr>
            <a:xfrm>
              <a:off x="5920969" y="779214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39;p6">
              <a:extLst>
                <a:ext uri="{FF2B5EF4-FFF2-40B4-BE49-F238E27FC236}">
                  <a16:creationId xmlns:a16="http://schemas.microsoft.com/office/drawing/2014/main" id="{CA13DC21-8F5A-0789-EA17-6FA88BD7D7F5}"/>
                </a:ext>
              </a:extLst>
            </p:cNvPr>
            <p:cNvSpPr/>
            <p:nvPr/>
          </p:nvSpPr>
          <p:spPr>
            <a:xfrm>
              <a:off x="6100085" y="7907690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39;p6">
              <a:extLst>
                <a:ext uri="{FF2B5EF4-FFF2-40B4-BE49-F238E27FC236}">
                  <a16:creationId xmlns:a16="http://schemas.microsoft.com/office/drawing/2014/main" id="{45923D24-AC53-EAFA-A8FE-910F3B101807}"/>
                </a:ext>
              </a:extLst>
            </p:cNvPr>
            <p:cNvSpPr/>
            <p:nvPr/>
          </p:nvSpPr>
          <p:spPr>
            <a:xfrm>
              <a:off x="6188977" y="8107788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39;p6">
              <a:extLst>
                <a:ext uri="{FF2B5EF4-FFF2-40B4-BE49-F238E27FC236}">
                  <a16:creationId xmlns:a16="http://schemas.microsoft.com/office/drawing/2014/main" id="{33434030-17F2-8606-3C88-3E1AF08F6089}"/>
                </a:ext>
              </a:extLst>
            </p:cNvPr>
            <p:cNvSpPr/>
            <p:nvPr/>
          </p:nvSpPr>
          <p:spPr>
            <a:xfrm>
              <a:off x="5741742" y="7914955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39;p6">
              <a:extLst>
                <a:ext uri="{FF2B5EF4-FFF2-40B4-BE49-F238E27FC236}">
                  <a16:creationId xmlns:a16="http://schemas.microsoft.com/office/drawing/2014/main" id="{E39F1E52-291C-8133-D35C-E110296DEA6E}"/>
                </a:ext>
              </a:extLst>
            </p:cNvPr>
            <p:cNvSpPr/>
            <p:nvPr/>
          </p:nvSpPr>
          <p:spPr>
            <a:xfrm>
              <a:off x="5938752" y="8110608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B8AD346-DD4A-6C10-64FF-FFC779FA7F6D}"/>
              </a:ext>
            </a:extLst>
          </p:cNvPr>
          <p:cNvGrpSpPr/>
          <p:nvPr/>
        </p:nvGrpSpPr>
        <p:grpSpPr>
          <a:xfrm flipV="1">
            <a:off x="5876014" y="5409280"/>
            <a:ext cx="798879" cy="621994"/>
            <a:chOff x="5741742" y="7594606"/>
            <a:chExt cx="798879" cy="623959"/>
          </a:xfrm>
        </p:grpSpPr>
        <p:sp>
          <p:nvSpPr>
            <p:cNvPr id="73" name="Google Shape;539;p6">
              <a:extLst>
                <a:ext uri="{FF2B5EF4-FFF2-40B4-BE49-F238E27FC236}">
                  <a16:creationId xmlns:a16="http://schemas.microsoft.com/office/drawing/2014/main" id="{A5F767BD-0074-2A62-9A04-F748FA2A7B5F}"/>
                </a:ext>
              </a:extLst>
            </p:cNvPr>
            <p:cNvSpPr/>
            <p:nvPr/>
          </p:nvSpPr>
          <p:spPr>
            <a:xfrm>
              <a:off x="5849616" y="7594606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39;p6">
              <a:extLst>
                <a:ext uri="{FF2B5EF4-FFF2-40B4-BE49-F238E27FC236}">
                  <a16:creationId xmlns:a16="http://schemas.microsoft.com/office/drawing/2014/main" id="{173F0E91-BBFD-A417-BED4-BEF21B94DACF}"/>
                </a:ext>
              </a:extLst>
            </p:cNvPr>
            <p:cNvSpPr/>
            <p:nvPr/>
          </p:nvSpPr>
          <p:spPr>
            <a:xfrm>
              <a:off x="6148690" y="764155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539;p6">
              <a:extLst>
                <a:ext uri="{FF2B5EF4-FFF2-40B4-BE49-F238E27FC236}">
                  <a16:creationId xmlns:a16="http://schemas.microsoft.com/office/drawing/2014/main" id="{A08B3D24-B228-8C78-BA95-06C630015760}"/>
                </a:ext>
              </a:extLst>
            </p:cNvPr>
            <p:cNvSpPr/>
            <p:nvPr/>
          </p:nvSpPr>
          <p:spPr>
            <a:xfrm>
              <a:off x="6350918" y="7847583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539;p6">
              <a:extLst>
                <a:ext uri="{FF2B5EF4-FFF2-40B4-BE49-F238E27FC236}">
                  <a16:creationId xmlns:a16="http://schemas.microsoft.com/office/drawing/2014/main" id="{A3AEFBA1-6C77-3CEB-4959-1405B0077AA4}"/>
                </a:ext>
              </a:extLst>
            </p:cNvPr>
            <p:cNvSpPr/>
            <p:nvPr/>
          </p:nvSpPr>
          <p:spPr>
            <a:xfrm>
              <a:off x="6432685" y="8104082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539;p6">
              <a:extLst>
                <a:ext uri="{FF2B5EF4-FFF2-40B4-BE49-F238E27FC236}">
                  <a16:creationId xmlns:a16="http://schemas.microsoft.com/office/drawing/2014/main" id="{FD7CA789-0C84-4375-D0BB-5B33C8E2D051}"/>
                </a:ext>
              </a:extLst>
            </p:cNvPr>
            <p:cNvSpPr/>
            <p:nvPr/>
          </p:nvSpPr>
          <p:spPr>
            <a:xfrm>
              <a:off x="5920969" y="779214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39;p6">
              <a:extLst>
                <a:ext uri="{FF2B5EF4-FFF2-40B4-BE49-F238E27FC236}">
                  <a16:creationId xmlns:a16="http://schemas.microsoft.com/office/drawing/2014/main" id="{0457E349-CDCF-9BA6-65B4-C23BD48D98B8}"/>
                </a:ext>
              </a:extLst>
            </p:cNvPr>
            <p:cNvSpPr/>
            <p:nvPr/>
          </p:nvSpPr>
          <p:spPr>
            <a:xfrm>
              <a:off x="6100085" y="7907690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539;p6">
              <a:extLst>
                <a:ext uri="{FF2B5EF4-FFF2-40B4-BE49-F238E27FC236}">
                  <a16:creationId xmlns:a16="http://schemas.microsoft.com/office/drawing/2014/main" id="{F54F346F-6D19-4F40-EC09-7C92E2247094}"/>
                </a:ext>
              </a:extLst>
            </p:cNvPr>
            <p:cNvSpPr/>
            <p:nvPr/>
          </p:nvSpPr>
          <p:spPr>
            <a:xfrm>
              <a:off x="6188977" y="8107788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539;p6">
              <a:extLst>
                <a:ext uri="{FF2B5EF4-FFF2-40B4-BE49-F238E27FC236}">
                  <a16:creationId xmlns:a16="http://schemas.microsoft.com/office/drawing/2014/main" id="{B1698647-339C-79AB-2E12-35E05F6E999D}"/>
                </a:ext>
              </a:extLst>
            </p:cNvPr>
            <p:cNvSpPr/>
            <p:nvPr/>
          </p:nvSpPr>
          <p:spPr>
            <a:xfrm>
              <a:off x="5741742" y="7914955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539;p6">
              <a:extLst>
                <a:ext uri="{FF2B5EF4-FFF2-40B4-BE49-F238E27FC236}">
                  <a16:creationId xmlns:a16="http://schemas.microsoft.com/office/drawing/2014/main" id="{62998CA4-3BD3-1551-4803-4B662AC7D97C}"/>
                </a:ext>
              </a:extLst>
            </p:cNvPr>
            <p:cNvSpPr/>
            <p:nvPr/>
          </p:nvSpPr>
          <p:spPr>
            <a:xfrm>
              <a:off x="5938752" y="8110608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0A76543-7239-9984-5371-3C92109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07656" y="6482783"/>
            <a:ext cx="92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pc="-60" dirty="0"/>
              <a:t>Présentation des</a:t>
            </a:r>
          </a:p>
          <a:p>
            <a:r>
              <a:rPr lang="fr-FR" sz="900" spc="-60" dirty="0"/>
              <a:t>Pecha </a:t>
            </a:r>
            <a:r>
              <a:rPr lang="fr-FR" sz="900" spc="-60" dirty="0" err="1"/>
              <a:t>Kucha</a:t>
            </a:r>
            <a:endParaRPr lang="fr-FR" sz="900" spc="-60" dirty="0"/>
          </a:p>
        </p:txBody>
      </p:sp>
      <p:pic>
        <p:nvPicPr>
          <p:cNvPr id="116" name="Image 115" descr="Une image contenant intérieur, chaise, habits, personne&#10;&#10;Le contenu généré par l’IA peut être incorrect.">
            <a:extLst>
              <a:ext uri="{FF2B5EF4-FFF2-40B4-BE49-F238E27FC236}">
                <a16:creationId xmlns:a16="http://schemas.microsoft.com/office/drawing/2014/main" id="{CB94482E-AFA7-BE39-8BA1-3BCA9ED3A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39" y="7427460"/>
            <a:ext cx="3716859" cy="2027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56394" y="4158982"/>
            <a:ext cx="6460747" cy="2913997"/>
            <a:chOff x="556394" y="5582198"/>
            <a:chExt cx="6460747" cy="2913997"/>
          </a:xfrm>
        </p:grpSpPr>
        <p:sp>
          <p:nvSpPr>
            <p:cNvPr id="118" name="Google Shape;118;p4"/>
            <p:cNvSpPr/>
            <p:nvPr/>
          </p:nvSpPr>
          <p:spPr>
            <a:xfrm>
              <a:off x="556394" y="5771324"/>
              <a:ext cx="6460747" cy="2724871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Identifier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sujets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qui se prêtent à un format visuel et narratif. Se familiariser avec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logiciels de présentation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rassembler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ressources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pertinentes pour les recherches (veille sur le sujet, repérage de visuels, etc.).</a:t>
              </a:r>
            </a:p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Former les groupes et distribuer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rôles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: chef de projet, ingénieur, scribe. Amorcer un temps de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sur le projet.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Evaluer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individuellement son implication.</a:t>
              </a:r>
            </a:p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Engager un travail d’entraide par groupe pour rechercher et sélectionner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mots clés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visuels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les titres, légendes, esquisser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en 20 étapes. Travailler en commun puis/ou individuellement sur la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réalisation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technique du diaporama et la vérification des équipements et appareils.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Analyser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individuellement sa contribution.</a:t>
              </a:r>
            </a:p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Dans des espaces cloisonnés,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s’entrainer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individuellement à la présentation devant ses co-équipiers avec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captation vidéo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et/ou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captation sonore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 Reprendre le support en fonction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feedbacks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chaque co-équipier. Hors temps d’activité en groupe, s’entrainer individuellement devant un auditoire inconnu.</a:t>
              </a:r>
            </a:p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Installer l’espace selon la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envisagée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pour la présentation finale.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individuellement son diaporama.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Evaluer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sa propre présentation. Echanger sur les autoévaluations.</a:t>
              </a:r>
            </a:p>
            <a:p>
              <a:pPr marL="200660" marR="122554" lvl="0" indent="-171450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Présenter chacun son Pecha </a:t>
              </a:r>
              <a:r>
                <a:rPr lang="fr-FR" sz="1100" b="0" i="0" u="none" strike="noStrike" cap="none" dirty="0" err="1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Kucha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finalisé. Evaluer selon la grille communiquée la présentation de chaque participant. Procéder à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évaluation générale de l’activité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ses apports, ses limites, etc.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56395" y="5582198"/>
              <a:ext cx="2314552" cy="245846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39878" y="414803"/>
            <a:ext cx="6468746" cy="3663129"/>
            <a:chOff x="539878" y="702393"/>
            <a:chExt cx="6468746" cy="4353167"/>
          </a:xfrm>
        </p:grpSpPr>
        <p:sp>
          <p:nvSpPr>
            <p:cNvPr id="121" name="Google Shape;121;p4"/>
            <p:cNvSpPr/>
            <p:nvPr/>
          </p:nvSpPr>
          <p:spPr>
            <a:xfrm>
              <a:off x="547876" y="900851"/>
              <a:ext cx="6460748" cy="4154709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ts val="115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Réaliser un Pecha-</a:t>
              </a:r>
              <a:r>
                <a:rPr lang="fr-FR" sz="1100" b="0" i="0" u="none" strike="noStrike" cap="none" dirty="0" err="1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Kucha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présentant l’activité elle-même, établir un support d’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auto-évaluation de participation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l’activité,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modèle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présentation paramétré,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grille d’évaluation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de la présentation finale.</a:t>
              </a:r>
            </a:p>
            <a:p>
              <a:pPr marL="29209" marR="0" lvl="0" indent="0" algn="l" rtl="0">
                <a:lnSpc>
                  <a:spcPts val="115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à l’activité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 format, la méthodologie, les objectifs,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constituer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équipes (idéalement de 3), décliner les sujets,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communiquer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des idées de plans.</a:t>
              </a:r>
            </a:p>
            <a:p>
              <a:pPr marL="29209" marR="0" lvl="0" indent="0" algn="l" rtl="0">
                <a:lnSpc>
                  <a:spcPts val="115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Animation de l’activité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Enclencher la conception du support, rappeler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principes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design visuel, fournir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outils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modèle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paramétré et communiquer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consignes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(limitation des titres, légendes, phrases ou mots, préconisation des polices et tailles).</a:t>
              </a: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Organiser une séance d’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entrainements individuels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la présentation dans les groupes en communiquant les temps impartis pour chaque phase, les modalités de captation et les critères d’évaluation.</a:t>
              </a: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Organiser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répétition générale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dans les conditions de la présentation finale en attribuant aux participants les rôles des composants de l’auditoire visé.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Vérifier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équipements et appareils utilisés. Régler l’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ordre de passage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chaque participant, communiquer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grille d’autoévaluation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réserver un temps d’échange.</a:t>
              </a:r>
            </a:p>
            <a:p>
              <a:pPr marL="257809" marR="0" lvl="0" indent="-229234" algn="l" rtl="0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Organiser la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présentation finale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en invitant l’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auditoire concerné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par chaque présentation et en réglant l’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ordre de passage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chaque participant.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Vérifier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 bon fonctionnement des équipements et appareils utilisés.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39878" y="702393"/>
              <a:ext cx="2331069" cy="247175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</a:t>
              </a: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 personne enseignante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24" name="Google Shape;12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Encadrer la préparation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(choix du sujet, structuration du contenu et conception des diapositives).</a:t>
              </a:r>
            </a:p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Sensibiliser à l’usage des visuels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(supports pertinents évitant le texte excessif) et bien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distinguer le format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celui d’un support de cours.</a:t>
              </a:r>
            </a:p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voire insister sur les répétitions avant la présentation finale.</a:t>
              </a: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27" name="Google Shape;12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Pecha </a:t>
              </a:r>
              <a:r>
                <a:rPr lang="fr-FR" sz="11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Kucha</a:t>
              </a:r>
              <a:r>
                <a:rPr lang="fr-FR" sz="11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night, Design Week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Louvre Lens, 2024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https://www.youtube.com/watch?v=f57Yvj6ucRo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étude </a:t>
              </a:r>
              <a:r>
                <a:rPr lang="fr-FR" sz="11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Le Pecha </a:t>
              </a:r>
              <a:r>
                <a:rPr lang="fr-FR" sz="1100" b="1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Kucha</a:t>
              </a:r>
              <a:r>
                <a:rPr lang="fr-FR" sz="11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comme outil pour la production orale</a:t>
              </a:r>
              <a:r>
                <a:rPr lang="fr-FR" sz="11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https://asjp.cerist.dz/en/article/249908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933</Words>
  <Application>Microsoft Office PowerPoint</Application>
  <PresentationFormat>Personnalisé</PresentationFormat>
  <Paragraphs>73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Montserrat</vt:lpstr>
      <vt:lpstr>Palatino Linotype</vt:lpstr>
      <vt:lpstr>Arial</vt:lpstr>
      <vt:lpstr>Calibri</vt:lpstr>
      <vt:lpstr>Tahoma</vt:lpstr>
      <vt:lpstr>Office Theme</vt:lpstr>
      <vt:lpstr>Pecha Kucha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fiche activité</dc:title>
  <dc:creator>VARROT Patrick</dc:creator>
  <cp:lastModifiedBy>VARROT Patrick</cp:lastModifiedBy>
  <cp:revision>14</cp:revision>
  <dcterms:created xsi:type="dcterms:W3CDTF">2023-12-19T15:17:25Z</dcterms:created>
  <dcterms:modified xsi:type="dcterms:W3CDTF">2026-05-26T08:09:13Z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  <property fmtid="{D5CDD505-2E9C-101B-9397-08002B2CF9AE}" pid="6" name="MediaServiceImageTags">
    <vt:lpwstr/>
  </property>
</Properties>
</file>